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 id="2147483705" r:id="rId2"/>
    <p:sldMasterId id="2147483786" r:id="rId3"/>
  </p:sldMasterIdLst>
  <p:notesMasterIdLst>
    <p:notesMasterId r:id="rId105"/>
  </p:notesMasterIdLst>
  <p:sldIdLst>
    <p:sldId id="4649" r:id="rId4"/>
    <p:sldId id="2816" r:id="rId5"/>
    <p:sldId id="2817" r:id="rId6"/>
    <p:sldId id="2657" r:id="rId7"/>
    <p:sldId id="2658" r:id="rId8"/>
    <p:sldId id="2818" r:id="rId9"/>
    <p:sldId id="4650" r:id="rId10"/>
    <p:sldId id="3271" r:id="rId11"/>
    <p:sldId id="3336" r:id="rId12"/>
    <p:sldId id="3273" r:id="rId13"/>
    <p:sldId id="4648" r:id="rId14"/>
    <p:sldId id="4651" r:id="rId15"/>
    <p:sldId id="3344" r:id="rId16"/>
    <p:sldId id="4652" r:id="rId17"/>
    <p:sldId id="3275" r:id="rId18"/>
    <p:sldId id="3305" r:id="rId19"/>
    <p:sldId id="3349" r:id="rId20"/>
    <p:sldId id="3345" r:id="rId21"/>
    <p:sldId id="3346" r:id="rId22"/>
    <p:sldId id="3347" r:id="rId23"/>
    <p:sldId id="3306" r:id="rId24"/>
    <p:sldId id="4653" r:id="rId25"/>
    <p:sldId id="3300" r:id="rId26"/>
    <p:sldId id="3338" r:id="rId27"/>
    <p:sldId id="3276" r:id="rId28"/>
    <p:sldId id="3277" r:id="rId29"/>
    <p:sldId id="3348" r:id="rId30"/>
    <p:sldId id="4645" r:id="rId31"/>
    <p:sldId id="3351" r:id="rId32"/>
    <p:sldId id="3352" r:id="rId33"/>
    <p:sldId id="3350" r:id="rId34"/>
    <p:sldId id="3308" r:id="rId35"/>
    <p:sldId id="4654" r:id="rId36"/>
    <p:sldId id="4657" r:id="rId37"/>
    <p:sldId id="3278" r:id="rId38"/>
    <p:sldId id="3353" r:id="rId39"/>
    <p:sldId id="257" r:id="rId40"/>
    <p:sldId id="3299" r:id="rId41"/>
    <p:sldId id="4613" r:id="rId42"/>
    <p:sldId id="3303" r:id="rId43"/>
    <p:sldId id="3297" r:id="rId44"/>
    <p:sldId id="3279" r:id="rId45"/>
    <p:sldId id="4659" r:id="rId46"/>
    <p:sldId id="4646" r:id="rId47"/>
    <p:sldId id="4647" r:id="rId48"/>
    <p:sldId id="3280" r:id="rId49"/>
    <p:sldId id="2599" r:id="rId50"/>
    <p:sldId id="3282" r:id="rId51"/>
    <p:sldId id="2615" r:id="rId52"/>
    <p:sldId id="3281" r:id="rId53"/>
    <p:sldId id="2073" r:id="rId54"/>
    <p:sldId id="3283" r:id="rId55"/>
    <p:sldId id="3311" r:id="rId56"/>
    <p:sldId id="3310" r:id="rId57"/>
    <p:sldId id="3312" r:id="rId58"/>
    <p:sldId id="3329" r:id="rId59"/>
    <p:sldId id="3290" r:id="rId60"/>
    <p:sldId id="3285" r:id="rId61"/>
    <p:sldId id="3286" r:id="rId62"/>
    <p:sldId id="3324" r:id="rId63"/>
    <p:sldId id="2752" r:id="rId64"/>
    <p:sldId id="3325" r:id="rId65"/>
    <p:sldId id="276" r:id="rId66"/>
    <p:sldId id="1916" r:id="rId67"/>
    <p:sldId id="3326" r:id="rId68"/>
    <p:sldId id="2717" r:id="rId69"/>
    <p:sldId id="3328" r:id="rId70"/>
    <p:sldId id="2414" r:id="rId71"/>
    <p:sldId id="2254" r:id="rId72"/>
    <p:sldId id="2198" r:id="rId73"/>
    <p:sldId id="2313" r:id="rId74"/>
    <p:sldId id="2190" r:id="rId75"/>
    <p:sldId id="3330" r:id="rId76"/>
    <p:sldId id="2279" r:id="rId77"/>
    <p:sldId id="2280" r:id="rId78"/>
    <p:sldId id="2263" r:id="rId79"/>
    <p:sldId id="3331" r:id="rId80"/>
    <p:sldId id="2448" r:id="rId81"/>
    <p:sldId id="3333" r:id="rId82"/>
    <p:sldId id="2456" r:id="rId83"/>
    <p:sldId id="2874" r:id="rId84"/>
    <p:sldId id="3334" r:id="rId85"/>
    <p:sldId id="2521" r:id="rId86"/>
    <p:sldId id="2517" r:id="rId87"/>
    <p:sldId id="2875" r:id="rId88"/>
    <p:sldId id="2876" r:id="rId89"/>
    <p:sldId id="2536" r:id="rId90"/>
    <p:sldId id="2537" r:id="rId91"/>
    <p:sldId id="2538" r:id="rId92"/>
    <p:sldId id="2877" r:id="rId93"/>
    <p:sldId id="2277" r:id="rId94"/>
    <p:sldId id="2859" r:id="rId95"/>
    <p:sldId id="2860" r:id="rId96"/>
    <p:sldId id="2861" r:id="rId97"/>
    <p:sldId id="2862" r:id="rId98"/>
    <p:sldId id="2864" r:id="rId99"/>
    <p:sldId id="2872" r:id="rId100"/>
    <p:sldId id="2867" r:id="rId101"/>
    <p:sldId id="3340" r:id="rId102"/>
    <p:sldId id="3335" r:id="rId103"/>
    <p:sldId id="3339" r:id="rId10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E74"/>
    <a:srgbClr val="1347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3" autoAdjust="0"/>
    <p:restoredTop sz="94694"/>
  </p:normalViewPr>
  <p:slideViewPr>
    <p:cSldViewPr snapToGrid="0" snapToObjects="1">
      <p:cViewPr varScale="1">
        <p:scale>
          <a:sx n="140" d="100"/>
          <a:sy n="140" d="100"/>
        </p:scale>
        <p:origin x="720" y="9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1AD303-157E-4DB3-9E56-6B1DFEA28EA2}" type="doc">
      <dgm:prSet loTypeId="urn:microsoft.com/office/officeart/2005/8/layout/radial6" loCatId="cycle" qsTypeId="urn:microsoft.com/office/officeart/2005/8/quickstyle/3d5" qsCatId="3D" csTypeId="urn:microsoft.com/office/officeart/2005/8/colors/colorful1" csCatId="colorful" phldr="1"/>
      <dgm:spPr/>
      <dgm:t>
        <a:bodyPr/>
        <a:lstStyle/>
        <a:p>
          <a:endParaRPr lang="en-US"/>
        </a:p>
      </dgm:t>
    </dgm:pt>
    <dgm:pt modelId="{0020565D-360F-4E60-BE2E-D94453F3BD0A}">
      <dgm:prSet phldrT="[Text]"/>
      <dgm:spPr/>
      <dgm:t>
        <a:bodyPr/>
        <a:lstStyle/>
        <a:p>
          <a:r>
            <a:rPr lang="en-US" dirty="0"/>
            <a:t>Client of Choice</a:t>
          </a:r>
        </a:p>
      </dgm:t>
    </dgm:pt>
    <dgm:pt modelId="{683FCA59-27EA-42BD-B6CD-0FAB32F4CCF7}" type="parTrans" cxnId="{F9F56C6D-137E-43A2-BCD2-B70358F6E71C}">
      <dgm:prSet/>
      <dgm:spPr/>
      <dgm:t>
        <a:bodyPr/>
        <a:lstStyle/>
        <a:p>
          <a:endParaRPr lang="en-US"/>
        </a:p>
      </dgm:t>
    </dgm:pt>
    <dgm:pt modelId="{5D33E101-4B55-4DE6-9560-2A9A93B07113}" type="sibTrans" cxnId="{F9F56C6D-137E-43A2-BCD2-B70358F6E71C}">
      <dgm:prSet/>
      <dgm:spPr/>
      <dgm:t>
        <a:bodyPr/>
        <a:lstStyle/>
        <a:p>
          <a:endParaRPr lang="en-US"/>
        </a:p>
      </dgm:t>
    </dgm:pt>
    <dgm:pt modelId="{32363ABA-48CE-4117-8B3A-C9A65F720028}">
      <dgm:prSet phldrT="[Text]"/>
      <dgm:spPr/>
      <dgm:t>
        <a:bodyPr/>
        <a:lstStyle/>
        <a:p>
          <a:r>
            <a:rPr lang="en-US" b="1" dirty="0"/>
            <a:t>Org. Readiness</a:t>
          </a:r>
        </a:p>
      </dgm:t>
    </dgm:pt>
    <dgm:pt modelId="{E603CB93-89B9-4B54-AB22-51AF344E535F}" type="parTrans" cxnId="{E2692B2C-24A0-4363-9E02-3C6F0BBEA46E}">
      <dgm:prSet/>
      <dgm:spPr/>
      <dgm:t>
        <a:bodyPr/>
        <a:lstStyle/>
        <a:p>
          <a:endParaRPr lang="en-US"/>
        </a:p>
      </dgm:t>
    </dgm:pt>
    <dgm:pt modelId="{C9A03BE7-DD06-4727-9835-99AD25249864}" type="sibTrans" cxnId="{E2692B2C-24A0-4363-9E02-3C6F0BBEA46E}">
      <dgm:prSet/>
      <dgm:spPr/>
      <dgm:t>
        <a:bodyPr/>
        <a:lstStyle/>
        <a:p>
          <a:endParaRPr lang="en-US"/>
        </a:p>
      </dgm:t>
    </dgm:pt>
    <dgm:pt modelId="{130FC80A-A357-4C3A-93E5-9FEC1A60714A}">
      <dgm:prSet phldrT="[Text]"/>
      <dgm:spPr/>
      <dgm:t>
        <a:bodyPr/>
        <a:lstStyle/>
        <a:p>
          <a:r>
            <a:rPr lang="en-US" b="1" dirty="0"/>
            <a:t>Build the Chain</a:t>
          </a:r>
        </a:p>
      </dgm:t>
    </dgm:pt>
    <dgm:pt modelId="{54254564-3B86-41C7-87A7-BC3CEA04489A}" type="parTrans" cxnId="{09A7F6D1-FB85-4352-A0DD-434AA6CE3E17}">
      <dgm:prSet/>
      <dgm:spPr/>
      <dgm:t>
        <a:bodyPr/>
        <a:lstStyle/>
        <a:p>
          <a:endParaRPr lang="en-US"/>
        </a:p>
      </dgm:t>
    </dgm:pt>
    <dgm:pt modelId="{E86A2027-8A67-4F9F-B938-59518CBC08E3}" type="sibTrans" cxnId="{09A7F6D1-FB85-4352-A0DD-434AA6CE3E17}">
      <dgm:prSet/>
      <dgm:spPr/>
      <dgm:t>
        <a:bodyPr/>
        <a:lstStyle/>
        <a:p>
          <a:endParaRPr lang="en-US"/>
        </a:p>
      </dgm:t>
    </dgm:pt>
    <dgm:pt modelId="{E22D002E-CBC5-41A5-A65F-7D9EFF378782}">
      <dgm:prSet phldrT="[Text]"/>
      <dgm:spPr/>
      <dgm:t>
        <a:bodyPr/>
        <a:lstStyle/>
        <a:p>
          <a:r>
            <a:rPr lang="en-US" b="1" dirty="0"/>
            <a:t>Deliver the Projects</a:t>
          </a:r>
        </a:p>
      </dgm:t>
    </dgm:pt>
    <dgm:pt modelId="{DAEE62D3-1FE9-4A48-B7D8-B9E0CA8F8202}" type="parTrans" cxnId="{38B0A183-D5CA-410D-858F-98BC4F547AAF}">
      <dgm:prSet/>
      <dgm:spPr/>
      <dgm:t>
        <a:bodyPr/>
        <a:lstStyle/>
        <a:p>
          <a:endParaRPr lang="en-US"/>
        </a:p>
      </dgm:t>
    </dgm:pt>
    <dgm:pt modelId="{6E09FE86-EE63-4A98-9FA1-FD199CBF6F03}" type="sibTrans" cxnId="{38B0A183-D5CA-410D-858F-98BC4F547AAF}">
      <dgm:prSet/>
      <dgm:spPr/>
      <dgm:t>
        <a:bodyPr/>
        <a:lstStyle/>
        <a:p>
          <a:endParaRPr lang="en-US"/>
        </a:p>
      </dgm:t>
    </dgm:pt>
    <dgm:pt modelId="{16EB0E61-7358-4E32-8CD6-0F6AAD8020A7}">
      <dgm:prSet phldrT="[Text]"/>
      <dgm:spPr/>
      <dgm:t>
        <a:bodyPr/>
        <a:lstStyle/>
        <a:p>
          <a:r>
            <a:rPr lang="en-US" b="1" dirty="0"/>
            <a:t>Measure True</a:t>
          </a:r>
        </a:p>
      </dgm:t>
    </dgm:pt>
    <dgm:pt modelId="{D412FF96-2765-4B48-ACE9-50A564155BC9}" type="parTrans" cxnId="{FA199B04-1825-40B7-BB5B-0E157CAAC50D}">
      <dgm:prSet/>
      <dgm:spPr/>
      <dgm:t>
        <a:bodyPr/>
        <a:lstStyle/>
        <a:p>
          <a:endParaRPr lang="en-US"/>
        </a:p>
      </dgm:t>
    </dgm:pt>
    <dgm:pt modelId="{76022D6D-9E2E-4772-914B-2DF8B96AD890}" type="sibTrans" cxnId="{FA199B04-1825-40B7-BB5B-0E157CAAC50D}">
      <dgm:prSet/>
      <dgm:spPr/>
      <dgm:t>
        <a:bodyPr/>
        <a:lstStyle/>
        <a:p>
          <a:endParaRPr lang="en-US"/>
        </a:p>
      </dgm:t>
    </dgm:pt>
    <dgm:pt modelId="{E904586D-D66E-4699-AB0A-B8C218531F4F}" type="pres">
      <dgm:prSet presAssocID="{011AD303-157E-4DB3-9E56-6B1DFEA28EA2}" presName="Name0" presStyleCnt="0">
        <dgm:presLayoutVars>
          <dgm:chMax val="1"/>
          <dgm:dir/>
          <dgm:animLvl val="ctr"/>
          <dgm:resizeHandles val="exact"/>
        </dgm:presLayoutVars>
      </dgm:prSet>
      <dgm:spPr/>
    </dgm:pt>
    <dgm:pt modelId="{82C17744-5A59-449B-82FD-CC9FD012E3DD}" type="pres">
      <dgm:prSet presAssocID="{0020565D-360F-4E60-BE2E-D94453F3BD0A}" presName="centerShape" presStyleLbl="node0" presStyleIdx="0" presStyleCnt="1"/>
      <dgm:spPr/>
    </dgm:pt>
    <dgm:pt modelId="{F7F3CDD9-1C99-4F84-A733-896A447D613C}" type="pres">
      <dgm:prSet presAssocID="{32363ABA-48CE-4117-8B3A-C9A65F720028}" presName="node" presStyleLbl="node1" presStyleIdx="0" presStyleCnt="4">
        <dgm:presLayoutVars>
          <dgm:bulletEnabled val="1"/>
        </dgm:presLayoutVars>
      </dgm:prSet>
      <dgm:spPr/>
    </dgm:pt>
    <dgm:pt modelId="{EC5217B4-BA14-4457-A756-86770523E9ED}" type="pres">
      <dgm:prSet presAssocID="{32363ABA-48CE-4117-8B3A-C9A65F720028}" presName="dummy" presStyleCnt="0"/>
      <dgm:spPr/>
    </dgm:pt>
    <dgm:pt modelId="{9D9FDA5E-109B-4E38-8477-C0FE78BC7303}" type="pres">
      <dgm:prSet presAssocID="{C9A03BE7-DD06-4727-9835-99AD25249864}" presName="sibTrans" presStyleLbl="sibTrans2D1" presStyleIdx="0" presStyleCnt="4"/>
      <dgm:spPr/>
    </dgm:pt>
    <dgm:pt modelId="{EE942029-6F11-4D1C-9328-E565F3013DC1}" type="pres">
      <dgm:prSet presAssocID="{130FC80A-A357-4C3A-93E5-9FEC1A60714A}" presName="node" presStyleLbl="node1" presStyleIdx="1" presStyleCnt="4">
        <dgm:presLayoutVars>
          <dgm:bulletEnabled val="1"/>
        </dgm:presLayoutVars>
      </dgm:prSet>
      <dgm:spPr/>
    </dgm:pt>
    <dgm:pt modelId="{89D3815B-1F06-4692-AF5D-5EB74BE63529}" type="pres">
      <dgm:prSet presAssocID="{130FC80A-A357-4C3A-93E5-9FEC1A60714A}" presName="dummy" presStyleCnt="0"/>
      <dgm:spPr/>
    </dgm:pt>
    <dgm:pt modelId="{4F672A00-2465-4C19-AF12-C03A7851AD38}" type="pres">
      <dgm:prSet presAssocID="{E86A2027-8A67-4F9F-B938-59518CBC08E3}" presName="sibTrans" presStyleLbl="sibTrans2D1" presStyleIdx="1" presStyleCnt="4"/>
      <dgm:spPr/>
    </dgm:pt>
    <dgm:pt modelId="{C53E4F18-79CC-428B-AC0F-9B89D8D31B5C}" type="pres">
      <dgm:prSet presAssocID="{E22D002E-CBC5-41A5-A65F-7D9EFF378782}" presName="node" presStyleLbl="node1" presStyleIdx="2" presStyleCnt="4">
        <dgm:presLayoutVars>
          <dgm:bulletEnabled val="1"/>
        </dgm:presLayoutVars>
      </dgm:prSet>
      <dgm:spPr/>
    </dgm:pt>
    <dgm:pt modelId="{73063454-EAF4-4FA0-AB1F-E86BFD547C0B}" type="pres">
      <dgm:prSet presAssocID="{E22D002E-CBC5-41A5-A65F-7D9EFF378782}" presName="dummy" presStyleCnt="0"/>
      <dgm:spPr/>
    </dgm:pt>
    <dgm:pt modelId="{100E0551-4317-4052-A618-15D2D4C94C32}" type="pres">
      <dgm:prSet presAssocID="{6E09FE86-EE63-4A98-9FA1-FD199CBF6F03}" presName="sibTrans" presStyleLbl="sibTrans2D1" presStyleIdx="2" presStyleCnt="4"/>
      <dgm:spPr/>
    </dgm:pt>
    <dgm:pt modelId="{5AD64D8B-AFCB-4CA0-84DF-D2F1558B7426}" type="pres">
      <dgm:prSet presAssocID="{16EB0E61-7358-4E32-8CD6-0F6AAD8020A7}" presName="node" presStyleLbl="node1" presStyleIdx="3" presStyleCnt="4">
        <dgm:presLayoutVars>
          <dgm:bulletEnabled val="1"/>
        </dgm:presLayoutVars>
      </dgm:prSet>
      <dgm:spPr/>
    </dgm:pt>
    <dgm:pt modelId="{5AB4D5EB-8765-4428-A57D-02A3B1A7BAF5}" type="pres">
      <dgm:prSet presAssocID="{16EB0E61-7358-4E32-8CD6-0F6AAD8020A7}" presName="dummy" presStyleCnt="0"/>
      <dgm:spPr/>
    </dgm:pt>
    <dgm:pt modelId="{DA5D8E57-620B-4DDF-A49C-A208796335C6}" type="pres">
      <dgm:prSet presAssocID="{76022D6D-9E2E-4772-914B-2DF8B96AD890}" presName="sibTrans" presStyleLbl="sibTrans2D1" presStyleIdx="3" presStyleCnt="4"/>
      <dgm:spPr/>
    </dgm:pt>
  </dgm:ptLst>
  <dgm:cxnLst>
    <dgm:cxn modelId="{FA199B04-1825-40B7-BB5B-0E157CAAC50D}" srcId="{0020565D-360F-4E60-BE2E-D94453F3BD0A}" destId="{16EB0E61-7358-4E32-8CD6-0F6AAD8020A7}" srcOrd="3" destOrd="0" parTransId="{D412FF96-2765-4B48-ACE9-50A564155BC9}" sibTransId="{76022D6D-9E2E-4772-914B-2DF8B96AD890}"/>
    <dgm:cxn modelId="{E2AD640A-E8B0-4753-8E40-137AB2E5F217}" type="presOf" srcId="{130FC80A-A357-4C3A-93E5-9FEC1A60714A}" destId="{EE942029-6F11-4D1C-9328-E565F3013DC1}" srcOrd="0" destOrd="0" presId="urn:microsoft.com/office/officeart/2005/8/layout/radial6"/>
    <dgm:cxn modelId="{1A8F4729-047C-471C-A57A-BE93DCE32AEC}" type="presOf" srcId="{C9A03BE7-DD06-4727-9835-99AD25249864}" destId="{9D9FDA5E-109B-4E38-8477-C0FE78BC7303}" srcOrd="0" destOrd="0" presId="urn:microsoft.com/office/officeart/2005/8/layout/radial6"/>
    <dgm:cxn modelId="{E2692B2C-24A0-4363-9E02-3C6F0BBEA46E}" srcId="{0020565D-360F-4E60-BE2E-D94453F3BD0A}" destId="{32363ABA-48CE-4117-8B3A-C9A65F720028}" srcOrd="0" destOrd="0" parTransId="{E603CB93-89B9-4B54-AB22-51AF344E535F}" sibTransId="{C9A03BE7-DD06-4727-9835-99AD25249864}"/>
    <dgm:cxn modelId="{CCAD6C2C-EF7A-49E3-91A7-CF6473696D0F}" type="presOf" srcId="{16EB0E61-7358-4E32-8CD6-0F6AAD8020A7}" destId="{5AD64D8B-AFCB-4CA0-84DF-D2F1558B7426}" srcOrd="0" destOrd="0" presId="urn:microsoft.com/office/officeart/2005/8/layout/radial6"/>
    <dgm:cxn modelId="{3FFF2068-C24D-4FFC-B15E-067EC18189D2}" type="presOf" srcId="{0020565D-360F-4E60-BE2E-D94453F3BD0A}" destId="{82C17744-5A59-449B-82FD-CC9FD012E3DD}" srcOrd="0" destOrd="0" presId="urn:microsoft.com/office/officeart/2005/8/layout/radial6"/>
    <dgm:cxn modelId="{F9F56C6D-137E-43A2-BCD2-B70358F6E71C}" srcId="{011AD303-157E-4DB3-9E56-6B1DFEA28EA2}" destId="{0020565D-360F-4E60-BE2E-D94453F3BD0A}" srcOrd="0" destOrd="0" parTransId="{683FCA59-27EA-42BD-B6CD-0FAB32F4CCF7}" sibTransId="{5D33E101-4B55-4DE6-9560-2A9A93B07113}"/>
    <dgm:cxn modelId="{6BC24974-BC2C-4A6C-A54B-9F6D1F343523}" type="presOf" srcId="{011AD303-157E-4DB3-9E56-6B1DFEA28EA2}" destId="{E904586D-D66E-4699-AB0A-B8C218531F4F}" srcOrd="0" destOrd="0" presId="urn:microsoft.com/office/officeart/2005/8/layout/radial6"/>
    <dgm:cxn modelId="{38B0A183-D5CA-410D-858F-98BC4F547AAF}" srcId="{0020565D-360F-4E60-BE2E-D94453F3BD0A}" destId="{E22D002E-CBC5-41A5-A65F-7D9EFF378782}" srcOrd="2" destOrd="0" parTransId="{DAEE62D3-1FE9-4A48-B7D8-B9E0CA8F8202}" sibTransId="{6E09FE86-EE63-4A98-9FA1-FD199CBF6F03}"/>
    <dgm:cxn modelId="{EE8D18A1-7F79-4302-A05D-1F3B3A563AAC}" type="presOf" srcId="{6E09FE86-EE63-4A98-9FA1-FD199CBF6F03}" destId="{100E0551-4317-4052-A618-15D2D4C94C32}" srcOrd="0" destOrd="0" presId="urn:microsoft.com/office/officeart/2005/8/layout/radial6"/>
    <dgm:cxn modelId="{CFC67DAF-1EA0-4278-A13E-9B6A652B2511}" type="presOf" srcId="{E22D002E-CBC5-41A5-A65F-7D9EFF378782}" destId="{C53E4F18-79CC-428B-AC0F-9B89D8D31B5C}" srcOrd="0" destOrd="0" presId="urn:microsoft.com/office/officeart/2005/8/layout/radial6"/>
    <dgm:cxn modelId="{24D0EAB7-9E3A-40A2-ACEC-669912A53756}" type="presOf" srcId="{32363ABA-48CE-4117-8B3A-C9A65F720028}" destId="{F7F3CDD9-1C99-4F84-A733-896A447D613C}" srcOrd="0" destOrd="0" presId="urn:microsoft.com/office/officeart/2005/8/layout/radial6"/>
    <dgm:cxn modelId="{33D337C6-DE30-4D03-A768-F45BAA15CAA0}" type="presOf" srcId="{E86A2027-8A67-4F9F-B938-59518CBC08E3}" destId="{4F672A00-2465-4C19-AF12-C03A7851AD38}" srcOrd="0" destOrd="0" presId="urn:microsoft.com/office/officeart/2005/8/layout/radial6"/>
    <dgm:cxn modelId="{09A7F6D1-FB85-4352-A0DD-434AA6CE3E17}" srcId="{0020565D-360F-4E60-BE2E-D94453F3BD0A}" destId="{130FC80A-A357-4C3A-93E5-9FEC1A60714A}" srcOrd="1" destOrd="0" parTransId="{54254564-3B86-41C7-87A7-BC3CEA04489A}" sibTransId="{E86A2027-8A67-4F9F-B938-59518CBC08E3}"/>
    <dgm:cxn modelId="{0195B7EF-4702-4726-92A2-118FD2FD4234}" type="presOf" srcId="{76022D6D-9E2E-4772-914B-2DF8B96AD890}" destId="{DA5D8E57-620B-4DDF-A49C-A208796335C6}" srcOrd="0" destOrd="0" presId="urn:microsoft.com/office/officeart/2005/8/layout/radial6"/>
    <dgm:cxn modelId="{69F11B0A-FBC7-4720-8877-4C3F2D1CC824}" type="presParOf" srcId="{E904586D-D66E-4699-AB0A-B8C218531F4F}" destId="{82C17744-5A59-449B-82FD-CC9FD012E3DD}" srcOrd="0" destOrd="0" presId="urn:microsoft.com/office/officeart/2005/8/layout/radial6"/>
    <dgm:cxn modelId="{B8506934-FD12-4876-A03F-C96FDCEF35AC}" type="presParOf" srcId="{E904586D-D66E-4699-AB0A-B8C218531F4F}" destId="{F7F3CDD9-1C99-4F84-A733-896A447D613C}" srcOrd="1" destOrd="0" presId="urn:microsoft.com/office/officeart/2005/8/layout/radial6"/>
    <dgm:cxn modelId="{4D2EBDA1-7CB0-4A72-AB01-F162E788BDD6}" type="presParOf" srcId="{E904586D-D66E-4699-AB0A-B8C218531F4F}" destId="{EC5217B4-BA14-4457-A756-86770523E9ED}" srcOrd="2" destOrd="0" presId="urn:microsoft.com/office/officeart/2005/8/layout/radial6"/>
    <dgm:cxn modelId="{841F6DAA-8260-4F40-9E5B-F8D3642D02D8}" type="presParOf" srcId="{E904586D-D66E-4699-AB0A-B8C218531F4F}" destId="{9D9FDA5E-109B-4E38-8477-C0FE78BC7303}" srcOrd="3" destOrd="0" presId="urn:microsoft.com/office/officeart/2005/8/layout/radial6"/>
    <dgm:cxn modelId="{EEA46D20-1E8D-4E4A-B690-CC300CFCA24F}" type="presParOf" srcId="{E904586D-D66E-4699-AB0A-B8C218531F4F}" destId="{EE942029-6F11-4D1C-9328-E565F3013DC1}" srcOrd="4" destOrd="0" presId="urn:microsoft.com/office/officeart/2005/8/layout/radial6"/>
    <dgm:cxn modelId="{5AF368C9-B8B4-4E44-A911-4BC46CD347B3}" type="presParOf" srcId="{E904586D-D66E-4699-AB0A-B8C218531F4F}" destId="{89D3815B-1F06-4692-AF5D-5EB74BE63529}" srcOrd="5" destOrd="0" presId="urn:microsoft.com/office/officeart/2005/8/layout/radial6"/>
    <dgm:cxn modelId="{267D5607-5C19-4EDD-8EA5-DC3E0E79B9D6}" type="presParOf" srcId="{E904586D-D66E-4699-AB0A-B8C218531F4F}" destId="{4F672A00-2465-4C19-AF12-C03A7851AD38}" srcOrd="6" destOrd="0" presId="urn:microsoft.com/office/officeart/2005/8/layout/radial6"/>
    <dgm:cxn modelId="{0C56C10A-B977-4A7B-9DA8-97977C5F97F7}" type="presParOf" srcId="{E904586D-D66E-4699-AB0A-B8C218531F4F}" destId="{C53E4F18-79CC-428B-AC0F-9B89D8D31B5C}" srcOrd="7" destOrd="0" presId="urn:microsoft.com/office/officeart/2005/8/layout/radial6"/>
    <dgm:cxn modelId="{5F888248-7FB6-4F33-9B87-8C8822595DE3}" type="presParOf" srcId="{E904586D-D66E-4699-AB0A-B8C218531F4F}" destId="{73063454-EAF4-4FA0-AB1F-E86BFD547C0B}" srcOrd="8" destOrd="0" presId="urn:microsoft.com/office/officeart/2005/8/layout/radial6"/>
    <dgm:cxn modelId="{F4793453-86CE-472F-8BB0-F59E793A9BEA}" type="presParOf" srcId="{E904586D-D66E-4699-AB0A-B8C218531F4F}" destId="{100E0551-4317-4052-A618-15D2D4C94C32}" srcOrd="9" destOrd="0" presId="urn:microsoft.com/office/officeart/2005/8/layout/radial6"/>
    <dgm:cxn modelId="{D27A94D4-CFA0-4ED3-9428-D0FED2AC95A0}" type="presParOf" srcId="{E904586D-D66E-4699-AB0A-B8C218531F4F}" destId="{5AD64D8B-AFCB-4CA0-84DF-D2F1558B7426}" srcOrd="10" destOrd="0" presId="urn:microsoft.com/office/officeart/2005/8/layout/radial6"/>
    <dgm:cxn modelId="{274C8D45-ABDC-4B48-9851-950BBA9C692D}" type="presParOf" srcId="{E904586D-D66E-4699-AB0A-B8C218531F4F}" destId="{5AB4D5EB-8765-4428-A57D-02A3B1A7BAF5}" srcOrd="11" destOrd="0" presId="urn:microsoft.com/office/officeart/2005/8/layout/radial6"/>
    <dgm:cxn modelId="{091F004A-E6B1-4751-9587-02833FA9EB7D}" type="presParOf" srcId="{E904586D-D66E-4699-AB0A-B8C218531F4F}" destId="{DA5D8E57-620B-4DDF-A49C-A208796335C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D8E57-620B-4DDF-A49C-A208796335C6}">
      <dsp:nvSpPr>
        <dsp:cNvPr id="0" name=""/>
        <dsp:cNvSpPr/>
      </dsp:nvSpPr>
      <dsp:spPr>
        <a:xfrm>
          <a:off x="1446725" y="464676"/>
          <a:ext cx="3097916" cy="3097916"/>
        </a:xfrm>
        <a:prstGeom prst="blockArc">
          <a:avLst>
            <a:gd name="adj1" fmla="val 10800000"/>
            <a:gd name="adj2" fmla="val 16200000"/>
            <a:gd name="adj3" fmla="val 4640"/>
          </a:avLst>
        </a:prstGeom>
        <a:solidFill>
          <a:schemeClr val="accent5">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00E0551-4317-4052-A618-15D2D4C94C32}">
      <dsp:nvSpPr>
        <dsp:cNvPr id="0" name=""/>
        <dsp:cNvSpPr/>
      </dsp:nvSpPr>
      <dsp:spPr>
        <a:xfrm>
          <a:off x="1446725" y="464676"/>
          <a:ext cx="3097916" cy="3097916"/>
        </a:xfrm>
        <a:prstGeom prst="blockArc">
          <a:avLst>
            <a:gd name="adj1" fmla="val 5400000"/>
            <a:gd name="adj2" fmla="val 10800000"/>
            <a:gd name="adj3" fmla="val 4640"/>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F672A00-2465-4C19-AF12-C03A7851AD38}">
      <dsp:nvSpPr>
        <dsp:cNvPr id="0" name=""/>
        <dsp:cNvSpPr/>
      </dsp:nvSpPr>
      <dsp:spPr>
        <a:xfrm>
          <a:off x="1446725" y="464676"/>
          <a:ext cx="3097916" cy="3097916"/>
        </a:xfrm>
        <a:prstGeom prst="blockArc">
          <a:avLst>
            <a:gd name="adj1" fmla="val 0"/>
            <a:gd name="adj2" fmla="val 5400000"/>
            <a:gd name="adj3" fmla="val 4640"/>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D9FDA5E-109B-4E38-8477-C0FE78BC7303}">
      <dsp:nvSpPr>
        <dsp:cNvPr id="0" name=""/>
        <dsp:cNvSpPr/>
      </dsp:nvSpPr>
      <dsp:spPr>
        <a:xfrm>
          <a:off x="1446725" y="464676"/>
          <a:ext cx="3097916" cy="3097916"/>
        </a:xfrm>
        <a:prstGeom prst="blockArc">
          <a:avLst>
            <a:gd name="adj1" fmla="val 16200000"/>
            <a:gd name="adj2" fmla="val 0"/>
            <a:gd name="adj3" fmla="val 4640"/>
          </a:avLst>
        </a:prstGeom>
        <a:solidFill>
          <a:schemeClr val="accent2">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2C17744-5A59-449B-82FD-CC9FD012E3DD}">
      <dsp:nvSpPr>
        <dsp:cNvPr id="0" name=""/>
        <dsp:cNvSpPr/>
      </dsp:nvSpPr>
      <dsp:spPr>
        <a:xfrm>
          <a:off x="2282599" y="1300550"/>
          <a:ext cx="1426167" cy="1426167"/>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Client of Choice</a:t>
          </a:r>
        </a:p>
      </dsp:txBody>
      <dsp:txXfrm>
        <a:off x="2491456" y="1509407"/>
        <a:ext cx="1008453" cy="1008453"/>
      </dsp:txXfrm>
    </dsp:sp>
    <dsp:sp modelId="{F7F3CDD9-1C99-4F84-A733-896A447D613C}">
      <dsp:nvSpPr>
        <dsp:cNvPr id="0" name=""/>
        <dsp:cNvSpPr/>
      </dsp:nvSpPr>
      <dsp:spPr>
        <a:xfrm>
          <a:off x="2496524" y="1456"/>
          <a:ext cx="998317" cy="998317"/>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Org. Readiness</a:t>
          </a:r>
        </a:p>
      </dsp:txBody>
      <dsp:txXfrm>
        <a:off x="2642724" y="147656"/>
        <a:ext cx="705917" cy="705917"/>
      </dsp:txXfrm>
    </dsp:sp>
    <dsp:sp modelId="{EE942029-6F11-4D1C-9328-E565F3013DC1}">
      <dsp:nvSpPr>
        <dsp:cNvPr id="0" name=""/>
        <dsp:cNvSpPr/>
      </dsp:nvSpPr>
      <dsp:spPr>
        <a:xfrm>
          <a:off x="4009543" y="1514475"/>
          <a:ext cx="998317" cy="998317"/>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Build the Chain</a:t>
          </a:r>
        </a:p>
      </dsp:txBody>
      <dsp:txXfrm>
        <a:off x="4155743" y="1660675"/>
        <a:ext cx="705917" cy="705917"/>
      </dsp:txXfrm>
    </dsp:sp>
    <dsp:sp modelId="{C53E4F18-79CC-428B-AC0F-9B89D8D31B5C}">
      <dsp:nvSpPr>
        <dsp:cNvPr id="0" name=""/>
        <dsp:cNvSpPr/>
      </dsp:nvSpPr>
      <dsp:spPr>
        <a:xfrm>
          <a:off x="2496524" y="3027494"/>
          <a:ext cx="998317" cy="998317"/>
        </a:xfrm>
        <a:prstGeom prst="ellips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Deliver the Projects</a:t>
          </a:r>
        </a:p>
      </dsp:txBody>
      <dsp:txXfrm>
        <a:off x="2642724" y="3173694"/>
        <a:ext cx="705917" cy="705917"/>
      </dsp:txXfrm>
    </dsp:sp>
    <dsp:sp modelId="{5AD64D8B-AFCB-4CA0-84DF-D2F1558B7426}">
      <dsp:nvSpPr>
        <dsp:cNvPr id="0" name=""/>
        <dsp:cNvSpPr/>
      </dsp:nvSpPr>
      <dsp:spPr>
        <a:xfrm>
          <a:off x="983505" y="1514475"/>
          <a:ext cx="998317" cy="998317"/>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Measure True</a:t>
          </a:r>
        </a:p>
      </dsp:txBody>
      <dsp:txXfrm>
        <a:off x="1129705" y="1660675"/>
        <a:ext cx="705917" cy="70591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A0162-DB4F-4118-8863-0A945FC35093}"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5367C-FF5D-4C03-B33B-2AA7E2AD4DEA}" type="slidenum">
              <a:rPr lang="en-US" smtClean="0"/>
              <a:t>‹#›</a:t>
            </a:fld>
            <a:endParaRPr lang="en-US"/>
          </a:p>
        </p:txBody>
      </p:sp>
    </p:spTree>
    <p:extLst>
      <p:ext uri="{BB962C8B-B14F-4D97-AF65-F5344CB8AC3E}">
        <p14:creationId xmlns:p14="http://schemas.microsoft.com/office/powerpoint/2010/main" val="1453265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068AF0AC-2530-4EF0-8971-5FD5889496F4}" type="slidenum">
              <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4</a:t>
            </a:fld>
            <a:endPar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89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817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412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endParaRPr lang="en-US" dirty="0"/>
          </a:p>
          <a:p>
            <a:r>
              <a:rPr lang="en-US" dirty="0"/>
              <a:t>As we all know, it is extremely costly to hire someone… and find out 6…9… even 12 months later that they are not the right fit.  Consider all of the time spent training the person about the nuances of your own company, and then to realize they do not fit.  We are all very familiar with the significant labor shortage in our industry, so it is crucial that we not only FIND people… but we find the right people.</a:t>
            </a:r>
          </a:p>
          <a:p>
            <a:endParaRPr lang="en-US" dirty="0"/>
          </a:p>
          <a:p>
            <a:r>
              <a:rPr lang="en-US" dirty="0"/>
              <a:t>CLICK</a:t>
            </a:r>
          </a:p>
          <a:p>
            <a:endParaRPr lang="en-US" dirty="0"/>
          </a:p>
          <a:p>
            <a:r>
              <a:rPr lang="en-US" dirty="0"/>
              <a:t>Personality assessments can also help identify the capabilities of individuals within our own companies, and their likelihood for future leadership potential.</a:t>
            </a:r>
          </a:p>
          <a:p>
            <a:endParaRPr lang="en-US" dirty="0"/>
          </a:p>
          <a:p>
            <a:r>
              <a:rPr lang="en-US" dirty="0"/>
              <a:t>CLICK</a:t>
            </a:r>
          </a:p>
          <a:p>
            <a:endParaRPr lang="en-US" dirty="0"/>
          </a:p>
          <a:p>
            <a:r>
              <a:rPr lang="en-US" dirty="0"/>
              <a:t>And finally… these tools can help us RETAIN talent, and ultimately, can be very powerful tools to help employees grow.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675F-477D-4F5F-A929-34821A5AFA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133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bench marking in various organization types.  We have some data within FM and are collecting more so you can be involved.  We are starting to provide org comparisons between org types.</a:t>
            </a:r>
          </a:p>
          <a:p>
            <a:endParaRPr lang="en-US" dirty="0"/>
          </a:p>
          <a:p>
            <a:r>
              <a:rPr lang="en-US" dirty="0"/>
              <a:t>A lot of these types are not “fixed”  it is more about self-awareness, especially like EI.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990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college grad, 2= a few people under them 3- PM, run projects  4 – person runs multiple FMs</a:t>
            </a:r>
          </a:p>
          <a:p>
            <a:endParaRPr lang="en-US" dirty="0"/>
          </a:p>
          <a:p>
            <a:endParaRPr lang="en-US" dirty="0"/>
          </a:p>
          <a:p>
            <a:r>
              <a:rPr lang="en-US" dirty="0"/>
              <a:t>Four levels of leadership</a:t>
            </a:r>
            <a:r>
              <a:rPr lang="en-US" baseline="0" dirty="0"/>
              <a:t> (L1 = lowest).</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Information collected from people at four leadership levels (context: construction companies): Personality, performance rating by supervisors, and whether someone had the potential to be an executive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Average personality, performance, and potential to be an executive was computed at each leadership level.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808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94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219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10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Personality</a:t>
            </a:r>
            <a:r>
              <a:rPr lang="en-US" baseline="0" dirty="0"/>
              <a:t> information helps to profile high performing people in different roles.  As we get more data, you will be able to inform your decision making to map the highest performance people now, then you can </a:t>
            </a:r>
          </a:p>
          <a:p>
            <a:endParaRPr lang="en-US" baseline="0" dirty="0"/>
          </a:p>
          <a:p>
            <a:r>
              <a:rPr lang="en-US" baseline="0" dirty="0"/>
              <a:t>This helps to compare potential candidates for a role against the high performer’s profile, thus simplifying the decision-making process.</a:t>
            </a:r>
          </a:p>
          <a:p>
            <a:endParaRPr lang="en-US" baseline="0" dirty="0"/>
          </a:p>
          <a:p>
            <a:r>
              <a:rPr lang="en-US" b="1" baseline="0" dirty="0"/>
              <a:t>if lots of people, helps inform potential [i.e., new hires</a:t>
            </a:r>
          </a:p>
          <a:p>
            <a:endParaRPr lang="en-US" b="1" baseline="0" dirty="0"/>
          </a:p>
          <a:p>
            <a:pPr marL="228600" indent="-228600">
              <a:buAutoNum type="arabicPeriod"/>
            </a:pPr>
            <a:r>
              <a:rPr lang="en-US" b="1" baseline="0" dirty="0"/>
              <a:t>ever had a team that didn’t click [at intro]</a:t>
            </a:r>
          </a:p>
          <a:p>
            <a:pPr marL="685800" lvl="1" indent="-228600">
              <a:buAutoNum type="arabicPeriod"/>
            </a:pPr>
            <a:r>
              <a:rPr lang="en-US" b="1" baseline="0" dirty="0"/>
              <a:t>hire </a:t>
            </a:r>
            <a:r>
              <a:rPr lang="en-US" b="1" baseline="0" dirty="0" err="1"/>
              <a:t>goodpeople</a:t>
            </a:r>
            <a:endParaRPr lang="en-US" b="1" baseline="0" dirty="0"/>
          </a:p>
          <a:p>
            <a:pPr marL="685800" lvl="1" indent="-228600">
              <a:buAutoNum type="arabicPeriod"/>
            </a:pPr>
            <a:r>
              <a:rPr lang="en-US" b="1" baseline="0" dirty="0"/>
              <a:t> identify </a:t>
            </a:r>
            <a:r>
              <a:rPr lang="en-US" b="1" baseline="0" dirty="0" err="1"/>
              <a:t>gallters</a:t>
            </a:r>
            <a:endParaRPr lang="en-US" b="1" baseline="0" dirty="0"/>
          </a:p>
          <a:p>
            <a:pPr marL="685800" lvl="1" indent="-228600">
              <a:buAutoNum type="arabicPeriod"/>
            </a:pPr>
            <a:r>
              <a:rPr lang="en-US" b="1" baseline="0" dirty="0"/>
              <a:t>build great teams</a:t>
            </a:r>
          </a:p>
          <a:p>
            <a:pPr marL="228600" lvl="0" indent="-228600">
              <a:buAutoNum type="arabicPeriod"/>
            </a:pPr>
            <a:r>
              <a:rPr lang="en-US" b="1" baseline="0" dirty="0"/>
              <a:t>help leaders.; may have good instinct; may </a:t>
            </a:r>
            <a:r>
              <a:rPr lang="en-US" b="1" baseline="0" dirty="0" err="1"/>
              <a:t>notahve</a:t>
            </a:r>
            <a:r>
              <a:rPr lang="en-US" b="1" baseline="0" dirty="0"/>
              <a:t> 100% [get a little bit better]… help better decisions + more science</a:t>
            </a:r>
          </a:p>
          <a:p>
            <a:pPr marL="228600" lvl="0" indent="-228600">
              <a:buAutoNum type="arabicPeriod"/>
            </a:pPr>
            <a:r>
              <a:rPr lang="en-US" b="1" baseline="0" dirty="0"/>
              <a:t>There IS scientific relevance for high perf PM; team mixtures AND talent development [if aware </a:t>
            </a:r>
            <a:r>
              <a:rPr lang="en-US" b="1" baseline="0" dirty="0">
                <a:sym typeface="Wingdings" panose="05000000000000000000" pitchFamily="2" charset="2"/>
              </a:rPr>
              <a:t> adjust behavior… you CAN change!]</a:t>
            </a:r>
          </a:p>
          <a:p>
            <a:pPr marL="228600" lvl="0" indent="-228600">
              <a:buAutoNum type="arabicPeriod"/>
            </a:pPr>
            <a:r>
              <a:rPr lang="en-US" b="1" baseline="0" dirty="0">
                <a:sym typeface="Wingdings" panose="05000000000000000000" pitchFamily="2" charset="2"/>
              </a:rPr>
              <a:t>help </a:t>
            </a:r>
            <a:r>
              <a:rPr lang="en-US" b="1" baseline="0" dirty="0" err="1">
                <a:sym typeface="Wingdings" panose="05000000000000000000" pitchFamily="2" charset="2"/>
              </a:rPr>
              <a:t>indivsual</a:t>
            </a:r>
            <a:r>
              <a:rPr lang="en-US" b="1" baseline="0" dirty="0">
                <a:sym typeface="Wingdings" panose="05000000000000000000" pitchFamily="2" charset="2"/>
              </a:rPr>
              <a:t> be more successful in their job positions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2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more of less diversity or more or less average of something…  based on initial data we grouped people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69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068AF0AC-2530-4EF0-8971-5FD5889496F4}" type="slidenum">
              <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727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CRC Paper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998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CRC Paper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1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TEAM FORMATION – HOW DO WE MAKE effective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401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FF0000"/>
                </a:solidFill>
              </a:rPr>
              <a:t>Use of human dimensionality through advanced psychological tools will enhance the decision-making in:</a:t>
            </a:r>
          </a:p>
          <a:p>
            <a:pPr lvl="1"/>
            <a:r>
              <a:rPr lang="en-US" sz="1300" dirty="0">
                <a:solidFill>
                  <a:srgbClr val="FF0000"/>
                </a:solidFill>
              </a:rPr>
              <a:t>Identifying key talent (if allowed by the organization)</a:t>
            </a:r>
          </a:p>
          <a:p>
            <a:pPr lvl="1"/>
            <a:r>
              <a:rPr lang="en-US" sz="1300" dirty="0">
                <a:solidFill>
                  <a:srgbClr val="FF0000"/>
                </a:solidFill>
              </a:rPr>
              <a:t>Talent development</a:t>
            </a:r>
          </a:p>
          <a:p>
            <a:pPr lvl="1"/>
            <a:r>
              <a:rPr lang="en-US" sz="1300" dirty="0">
                <a:solidFill>
                  <a:srgbClr val="FF0000"/>
                </a:solidFill>
              </a:rPr>
              <a:t>Creating optimized teams</a:t>
            </a:r>
          </a:p>
          <a:p>
            <a:pPr lvl="1"/>
            <a:r>
              <a:rPr lang="en-US" sz="1300" dirty="0">
                <a:solidFill>
                  <a:srgbClr val="FF0000"/>
                </a:solidFill>
              </a:rPr>
              <a:t>Assigning teams to clients based on compatibility</a:t>
            </a:r>
          </a:p>
          <a:p>
            <a:pPr lvl="1"/>
            <a:r>
              <a:rPr lang="en-US" sz="1300" dirty="0">
                <a:solidFill>
                  <a:srgbClr val="FF0000"/>
                </a:solidFill>
              </a:rPr>
              <a:t>Identifying whom to promote</a:t>
            </a:r>
          </a:p>
          <a:p>
            <a:pPr lvl="1"/>
            <a:r>
              <a:rPr lang="en-US" sz="1300" dirty="0">
                <a:solidFill>
                  <a:srgbClr val="FF0000"/>
                </a:solidFill>
              </a:rPr>
              <a:t>Identifying whom to retain based on potential</a:t>
            </a:r>
          </a:p>
          <a:p>
            <a:pPr lvl="1"/>
            <a:r>
              <a:rPr lang="en-US" sz="1300" dirty="0">
                <a:solidFill>
                  <a:srgbClr val="FF0000"/>
                </a:solidFill>
              </a:rPr>
              <a:t>Identifying like-for-like replacements if a team loses a member</a:t>
            </a:r>
          </a:p>
          <a:p>
            <a:r>
              <a:rPr lang="en-US" sz="1900" dirty="0">
                <a:solidFill>
                  <a:srgbClr val="FF0000"/>
                </a:solidFill>
              </a:rPr>
              <a:t> This helps an organization become more sustainable</a:t>
            </a:r>
          </a:p>
          <a:p>
            <a:r>
              <a:rPr lang="en-US" sz="1900" dirty="0">
                <a:solidFill>
                  <a:srgbClr val="FF0000"/>
                </a:solidFill>
              </a:rPr>
              <a:t>If done for long enough, human dimensionality can be used to make better decisions than humans as it will remove emotional bias from decision-making</a:t>
            </a:r>
          </a:p>
          <a:p>
            <a:endParaRPr lang="en-US" sz="1900" b="1" dirty="0">
              <a:solidFill>
                <a:srgbClr val="FF0000"/>
              </a:solidFill>
            </a:endParaRPr>
          </a:p>
          <a:p>
            <a:r>
              <a:rPr lang="en-US" sz="2000" b="1" dirty="0">
                <a:solidFill>
                  <a:srgbClr val="FF0000"/>
                </a:solidFill>
              </a:rPr>
              <a:t>side bar… high performers are attracted to high performers]  [[[</a:t>
            </a:r>
            <a:r>
              <a:rPr lang="en-US" sz="2000" b="1" dirty="0">
                <a:solidFill>
                  <a:srgbClr val="FF0000"/>
                </a:solidFill>
                <a:highlight>
                  <a:srgbClr val="FFFF00"/>
                </a:highlight>
              </a:rPr>
              <a:t>this is for SMALL companies… same for everyone, 1 PM or 100 PMs</a:t>
            </a:r>
            <a:r>
              <a:rPr lang="en-US" sz="2000" b="1" dirty="0">
                <a:solidFill>
                  <a:srgbClr val="FF0000"/>
                </a:solidFill>
              </a:rPr>
              <a:t>]</a:t>
            </a:r>
            <a:endParaRPr lang="en-US" sz="1900" b="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5AE49-B2E0-E241-A352-8700D9454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298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92D050"/>
                </a:solidFill>
              </a:rPr>
              <a:t>[There are other construction orgs doing this]</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5AE49-B2E0-E241-A352-8700D9454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15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5367C-FF5D-4C03-B33B-2AA7E2AD4DEA}" type="slidenum">
              <a:rPr lang="en-US" smtClean="0"/>
              <a:t>12</a:t>
            </a:fld>
            <a:endParaRPr lang="en-US"/>
          </a:p>
        </p:txBody>
      </p:sp>
    </p:spTree>
    <p:extLst>
      <p:ext uri="{BB962C8B-B14F-4D97-AF65-F5344CB8AC3E}">
        <p14:creationId xmlns:p14="http://schemas.microsoft.com/office/powerpoint/2010/main" val="130506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5367C-FF5D-4C03-B33B-2AA7E2AD4DEA}" type="slidenum">
              <a:rPr lang="en-US" smtClean="0"/>
              <a:t>22</a:t>
            </a:fld>
            <a:endParaRPr lang="en-US"/>
          </a:p>
        </p:txBody>
      </p:sp>
    </p:spTree>
    <p:extLst>
      <p:ext uri="{BB962C8B-B14F-4D97-AF65-F5344CB8AC3E}">
        <p14:creationId xmlns:p14="http://schemas.microsoft.com/office/powerpoint/2010/main" val="342221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5367C-FF5D-4C03-B33B-2AA7E2AD4DEA}" type="slidenum">
              <a:rPr lang="en-US" smtClean="0"/>
              <a:t>23</a:t>
            </a:fld>
            <a:endParaRPr lang="en-US"/>
          </a:p>
        </p:txBody>
      </p:sp>
    </p:spTree>
    <p:extLst>
      <p:ext uri="{BB962C8B-B14F-4D97-AF65-F5344CB8AC3E}">
        <p14:creationId xmlns:p14="http://schemas.microsoft.com/office/powerpoint/2010/main" val="2332438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5367C-FF5D-4C03-B33B-2AA7E2AD4DEA}" type="slidenum">
              <a:rPr lang="en-US" smtClean="0"/>
              <a:t>53</a:t>
            </a:fld>
            <a:endParaRPr lang="en-US"/>
          </a:p>
        </p:txBody>
      </p:sp>
    </p:spTree>
    <p:extLst>
      <p:ext uri="{BB962C8B-B14F-4D97-AF65-F5344CB8AC3E}">
        <p14:creationId xmlns:p14="http://schemas.microsoft.com/office/powerpoint/2010/main" val="2861535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C5833-CDDF-466A-89C5-476B4E6B41CD}" type="slidenum">
              <a:rPr lang="en-US" smtClean="0"/>
              <a:pPr/>
              <a:t>63</a:t>
            </a:fld>
            <a:endParaRPr lang="en-US" dirty="0"/>
          </a:p>
        </p:txBody>
      </p:sp>
    </p:spTree>
    <p:extLst>
      <p:ext uri="{BB962C8B-B14F-4D97-AF65-F5344CB8AC3E}">
        <p14:creationId xmlns:p14="http://schemas.microsoft.com/office/powerpoint/2010/main" val="34571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E1A9C-B72B-4917-9709-4613130C1810}" type="slidenum">
              <a:rPr lang="en-US" smtClean="0"/>
              <a:t>66</a:t>
            </a:fld>
            <a:endParaRPr lang="en-US"/>
          </a:p>
        </p:txBody>
      </p:sp>
    </p:spTree>
    <p:extLst>
      <p:ext uri="{BB962C8B-B14F-4D97-AF65-F5344CB8AC3E}">
        <p14:creationId xmlns:p14="http://schemas.microsoft.com/office/powerpoint/2010/main" val="102257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Sir Arthur </a:t>
            </a:r>
            <a:r>
              <a:rPr lang="en-US" dirty="0" err="1"/>
              <a:t>Conen</a:t>
            </a:r>
            <a:r>
              <a:rPr lang="en-US" dirty="0"/>
              <a:t> Doyle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70A24-BFC0-418E-89EC-95F5DCCC0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5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Master" Target="../slideMasters/slideMaster2.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65.svg"/><Relationship Id="rId4" Type="http://schemas.openxmlformats.org/officeDocument/2006/relationships/image" Target="../media/image6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68.svg"/><Relationship Id="rId4" Type="http://schemas.openxmlformats.org/officeDocument/2006/relationships/image" Target="../media/image6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574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8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C628933-83EE-C14B-9FD6-38DF3FA693B2}"/>
              </a:ext>
            </a:extLst>
          </p:cNvPr>
          <p:cNvSpPr>
            <a:spLocks noGrp="1"/>
          </p:cNvSpPr>
          <p:nvPr>
            <p:ph sz="half" idx="1"/>
          </p:nvPr>
        </p:nvSpPr>
        <p:spPr>
          <a:xfrm>
            <a:off x="457200" y="1288256"/>
            <a:ext cx="8226802" cy="3290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05D0659D-DC4E-A243-B9E2-8F38EB92077A}"/>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8" name="Title Placeholder 1">
            <a:extLst>
              <a:ext uri="{FF2B5EF4-FFF2-40B4-BE49-F238E27FC236}">
                <a16:creationId xmlns:a16="http://schemas.microsoft.com/office/drawing/2014/main" id="{9BDC6BF4-132A-974A-81C9-41B62FEBC01A}"/>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2879041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62B20-8E00-6B4C-96BC-A68328BDAFB6}"/>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12314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chemeClr val="bg1"/>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7662B20-8E00-6B4C-96BC-A68328BDAFB6}"/>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Picture 2" descr="A picture containing qr code&#10;&#10;Description automatically generated">
            <a:extLst>
              <a:ext uri="{FF2B5EF4-FFF2-40B4-BE49-F238E27FC236}">
                <a16:creationId xmlns:a16="http://schemas.microsoft.com/office/drawing/2014/main" id="{D22B2E75-88C8-1C44-B646-6B71A757070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556594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EFB9E-0C12-0A40-AD1E-17FABF9DDF7B}"/>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3970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3E7C9-D44C-1149-8CAD-4DC37BF5CBEC}"/>
              </a:ext>
            </a:extLst>
          </p:cNvPr>
          <p:cNvSpPr/>
          <p:nvPr userDrawn="1"/>
        </p:nvSpPr>
        <p:spPr>
          <a:xfrm>
            <a:off x="-8682" y="4439948"/>
            <a:ext cx="9152681" cy="719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B226F05C-9336-5741-B151-365F159220C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8681" y="1"/>
            <a:ext cx="9152681" cy="5152181"/>
          </a:xfrm>
          <a:prstGeom prst="rect">
            <a:avLst/>
          </a:prstGeom>
        </p:spPr>
      </p:pic>
      <p:sp>
        <p:nvSpPr>
          <p:cNvPr id="8" name="TextBox 7">
            <a:extLst>
              <a:ext uri="{FF2B5EF4-FFF2-40B4-BE49-F238E27FC236}">
                <a16:creationId xmlns:a16="http://schemas.microsoft.com/office/drawing/2014/main" id="{DB002A56-84FA-6644-9707-24A7D322552E}"/>
              </a:ext>
            </a:extLst>
          </p:cNvPr>
          <p:cNvSpPr txBox="1"/>
          <p:nvPr userDrawn="1"/>
        </p:nvSpPr>
        <p:spPr>
          <a:xfrm>
            <a:off x="-272988" y="579268"/>
            <a:ext cx="0" cy="0"/>
          </a:xfrm>
          <a:prstGeom prst="rect">
            <a:avLst/>
          </a:prstGeom>
        </p:spPr>
        <p:txBody>
          <a:bodyPr vert="horz" wrap="none" lIns="68580" tIns="34290" rIns="68580" bIns="34290" rtlCol="0" anchor="t" anchorCtr="0">
            <a:normAutofit fontScale="25000" lnSpcReduction="20000"/>
          </a:bodyPr>
          <a:lstStyle/>
          <a:p>
            <a:pPr algn="l"/>
            <a:endParaRPr lang="en-US" sz="1350"/>
          </a:p>
        </p:txBody>
      </p:sp>
      <p:pic>
        <p:nvPicPr>
          <p:cNvPr id="2" name="Picture 1">
            <a:extLst>
              <a:ext uri="{FF2B5EF4-FFF2-40B4-BE49-F238E27FC236}">
                <a16:creationId xmlns:a16="http://schemas.microsoft.com/office/drawing/2014/main" id="{9E431ABB-F282-B94E-AD40-B19677FCEF80}"/>
              </a:ext>
            </a:extLst>
          </p:cNvPr>
          <p:cNvPicPr>
            <a:picLocks noChangeAspect="1"/>
          </p:cNvPicPr>
          <p:nvPr userDrawn="1"/>
        </p:nvPicPr>
        <p:blipFill>
          <a:blip r:embed="rId3"/>
          <a:stretch>
            <a:fillRect/>
          </a:stretch>
        </p:blipFill>
        <p:spPr>
          <a:xfrm>
            <a:off x="2247541" y="928211"/>
            <a:ext cx="4648919" cy="2860358"/>
          </a:xfrm>
          <a:prstGeom prst="rect">
            <a:avLst/>
          </a:prstGeom>
        </p:spPr>
      </p:pic>
    </p:spTree>
    <p:extLst>
      <p:ext uri="{BB962C8B-B14F-4D97-AF65-F5344CB8AC3E}">
        <p14:creationId xmlns:p14="http://schemas.microsoft.com/office/powerpoint/2010/main" val="2929755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Dude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FD82F1-5313-D641-92F1-4C7EACA2B12B}"/>
              </a:ext>
            </a:extLst>
          </p:cNvPr>
          <p:cNvSpPr/>
          <p:nvPr userDrawn="1"/>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A picture containing person, indoor, crowd, auditorium&#10;&#10;Description automatically generated">
            <a:extLst>
              <a:ext uri="{FF2B5EF4-FFF2-40B4-BE49-F238E27FC236}">
                <a16:creationId xmlns:a16="http://schemas.microsoft.com/office/drawing/2014/main" id="{83174E56-05D4-DD4C-B6BB-FE00F707DC26}"/>
              </a:ext>
            </a:extLst>
          </p:cNvPr>
          <p:cNvPicPr>
            <a:picLocks noChangeAspect="1"/>
          </p:cNvPicPr>
          <p:nvPr userDrawn="1"/>
        </p:nvPicPr>
        <p:blipFill rotWithShape="1">
          <a:blip r:embed="rId2">
            <a:alphaModFix amt="15000"/>
            <a:extLst>
              <a:ext uri="{BEBA8EAE-BF5A-486C-A8C5-ECC9F3942E4B}">
                <a14:imgProps xmlns:a14="http://schemas.microsoft.com/office/drawing/2010/main">
                  <a14:imgLayer r:embed="rId3">
                    <a14:imgEffect>
                      <a14:saturation sat="0"/>
                    </a14:imgEffect>
                    <a14:imgEffect>
                      <a14:brightnessContrast bright="31000" contrast="-29000"/>
                    </a14:imgEffect>
                  </a14:imgLayer>
                </a14:imgProps>
              </a:ext>
            </a:extLst>
          </a:blip>
          <a:srcRect l="1673" t="5911" r="337" b="11601"/>
          <a:stretch/>
        </p:blipFill>
        <p:spPr>
          <a:xfrm>
            <a:off x="0" y="0"/>
            <a:ext cx="9144000" cy="5143500"/>
          </a:xfrm>
          <a:prstGeom prst="rect">
            <a:avLst/>
          </a:prstGeom>
          <a:solidFill>
            <a:schemeClr val="accent4">
              <a:alpha val="30020"/>
            </a:schemeClr>
          </a:solidFill>
        </p:spPr>
      </p:pic>
      <p:sp>
        <p:nvSpPr>
          <p:cNvPr id="8" name="Text Placeholder 7">
            <a:extLst>
              <a:ext uri="{FF2B5EF4-FFF2-40B4-BE49-F238E27FC236}">
                <a16:creationId xmlns:a16="http://schemas.microsoft.com/office/drawing/2014/main" id="{549DAEAE-F5D8-0B49-A9A3-C502139C5E81}"/>
              </a:ext>
            </a:extLst>
          </p:cNvPr>
          <p:cNvSpPr>
            <a:spLocks noGrp="1"/>
          </p:cNvSpPr>
          <p:nvPr>
            <p:ph type="body" sz="quarter" idx="10" hasCustomPrompt="1"/>
          </p:nvPr>
        </p:nvSpPr>
        <p:spPr>
          <a:xfrm>
            <a:off x="457204" y="1635854"/>
            <a:ext cx="6778568" cy="1760109"/>
          </a:xfrm>
        </p:spPr>
        <p:txBody>
          <a:bodyPr anchor="b" anchorCtr="0">
            <a:normAutofit/>
          </a:bodyPr>
          <a:lstStyle>
            <a:lvl1pPr marL="0" indent="0" algn="l">
              <a:buFont typeface="Arial" panose="020B0604020202020204" pitchFamily="34" charset="0"/>
              <a:buNone/>
              <a:defRPr sz="4050" b="1" i="0">
                <a:solidFill>
                  <a:schemeClr val="accent2"/>
                </a:solidFill>
                <a:latin typeface="+mj-lt"/>
                <a:cs typeface="Arial Black" panose="020B0604020202020204" pitchFamily="34" charset="0"/>
              </a:defRPr>
            </a:lvl1pPr>
          </a:lstStyle>
          <a:p>
            <a:pPr lvl="0"/>
            <a:r>
              <a:rPr lang="en-US" dirty="0"/>
              <a:t>Enter presentation title here</a:t>
            </a:r>
          </a:p>
        </p:txBody>
      </p:sp>
      <p:sp>
        <p:nvSpPr>
          <p:cNvPr id="3" name="Text Placeholder 2">
            <a:extLst>
              <a:ext uri="{FF2B5EF4-FFF2-40B4-BE49-F238E27FC236}">
                <a16:creationId xmlns:a16="http://schemas.microsoft.com/office/drawing/2014/main" id="{CEBC99F8-E2D3-7B42-9E3B-2180801FA15B}"/>
              </a:ext>
            </a:extLst>
          </p:cNvPr>
          <p:cNvSpPr>
            <a:spLocks noGrp="1"/>
          </p:cNvSpPr>
          <p:nvPr>
            <p:ph type="body" sz="quarter" idx="11" hasCustomPrompt="1"/>
          </p:nvPr>
        </p:nvSpPr>
        <p:spPr>
          <a:xfrm>
            <a:off x="457198" y="3966442"/>
            <a:ext cx="3041543" cy="319088"/>
          </a:xfrm>
        </p:spPr>
        <p:txBody>
          <a:bodyPr>
            <a:normAutofit/>
          </a:bodyPr>
          <a:lstStyle>
            <a:lvl1pPr marL="0" indent="0">
              <a:buFont typeface="Arial" panose="020B0604020202020204" pitchFamily="34" charset="0"/>
              <a:buNone/>
              <a:defRPr sz="900">
                <a:solidFill>
                  <a:schemeClr val="accent1"/>
                </a:solidFill>
              </a:defRPr>
            </a:lvl1pPr>
          </a:lstStyle>
          <a:p>
            <a:pPr lvl="0"/>
            <a:r>
              <a:rPr lang="en-US"/>
              <a:t>Date</a:t>
            </a:r>
          </a:p>
        </p:txBody>
      </p:sp>
      <p:sp>
        <p:nvSpPr>
          <p:cNvPr id="10" name="Text Placeholder 2">
            <a:extLst>
              <a:ext uri="{FF2B5EF4-FFF2-40B4-BE49-F238E27FC236}">
                <a16:creationId xmlns:a16="http://schemas.microsoft.com/office/drawing/2014/main" id="{0D0DFA7A-0348-B146-8FD9-1E3451983A81}"/>
              </a:ext>
            </a:extLst>
          </p:cNvPr>
          <p:cNvSpPr>
            <a:spLocks noGrp="1"/>
          </p:cNvSpPr>
          <p:nvPr>
            <p:ph type="body" sz="quarter" idx="12" hasCustomPrompt="1"/>
          </p:nvPr>
        </p:nvSpPr>
        <p:spPr>
          <a:xfrm>
            <a:off x="457200" y="3395962"/>
            <a:ext cx="6778567" cy="319088"/>
          </a:xfrm>
        </p:spPr>
        <p:txBody>
          <a:bodyPr>
            <a:normAutofit/>
          </a:bodyPr>
          <a:lstStyle>
            <a:lvl1pPr marL="0" indent="0">
              <a:buFont typeface="Arial" panose="020B0604020202020204" pitchFamily="34" charset="0"/>
              <a:buNone/>
              <a:defRPr sz="1350">
                <a:solidFill>
                  <a:schemeClr val="accent1"/>
                </a:solidFill>
              </a:defRPr>
            </a:lvl1pPr>
          </a:lstStyle>
          <a:p>
            <a:pPr lvl="0"/>
            <a:r>
              <a:rPr lang="en-US" dirty="0" err="1"/>
              <a:t>Subheadline</a:t>
            </a:r>
            <a:r>
              <a:rPr lang="en-US" dirty="0"/>
              <a:t> Here</a:t>
            </a:r>
          </a:p>
        </p:txBody>
      </p:sp>
      <p:sp>
        <p:nvSpPr>
          <p:cNvPr id="11" name="TextBox 10">
            <a:extLst>
              <a:ext uri="{FF2B5EF4-FFF2-40B4-BE49-F238E27FC236}">
                <a16:creationId xmlns:a16="http://schemas.microsoft.com/office/drawing/2014/main" id="{776234FC-96AD-1040-829B-D20E162D9B11}"/>
              </a:ext>
            </a:extLst>
          </p:cNvPr>
          <p:cNvSpPr txBox="1"/>
          <p:nvPr userDrawn="1"/>
        </p:nvSpPr>
        <p:spPr>
          <a:xfrm>
            <a:off x="5856911" y="4680859"/>
            <a:ext cx="2886595" cy="168647"/>
          </a:xfrm>
          <a:prstGeom prst="rect">
            <a:avLst/>
          </a:prstGeom>
        </p:spPr>
        <p:txBody>
          <a:bodyPr vert="horz" wrap="square" lIns="68580" tIns="34290" rIns="68580" bIns="34290" rtlCol="0" anchor="t" anchorCtr="0">
            <a:noAutofit/>
          </a:bodyPr>
          <a:lstStyle/>
          <a:p>
            <a:pPr algn="r"/>
            <a:r>
              <a:rPr lang="en-US" sz="675">
                <a:solidFill>
                  <a:schemeClr val="accent1"/>
                </a:solidFill>
              </a:rPr>
              <a:t>Software for Smarter Operations</a:t>
            </a:r>
          </a:p>
        </p:txBody>
      </p:sp>
      <p:pic>
        <p:nvPicPr>
          <p:cNvPr id="2" name="Picture 1">
            <a:extLst>
              <a:ext uri="{FF2B5EF4-FFF2-40B4-BE49-F238E27FC236}">
                <a16:creationId xmlns:a16="http://schemas.microsoft.com/office/drawing/2014/main" id="{31081F16-6B0D-4049-AD41-83994AA19B25}"/>
              </a:ext>
            </a:extLst>
          </p:cNvPr>
          <p:cNvPicPr>
            <a:picLocks noChangeAspect="1"/>
          </p:cNvPicPr>
          <p:nvPr userDrawn="1"/>
        </p:nvPicPr>
        <p:blipFill>
          <a:blip r:embed="rId4"/>
          <a:stretch>
            <a:fillRect/>
          </a:stretch>
        </p:blipFill>
        <p:spPr>
          <a:xfrm>
            <a:off x="457199" y="350706"/>
            <a:ext cx="4061024" cy="1166260"/>
          </a:xfrm>
          <a:prstGeom prst="rect">
            <a:avLst/>
          </a:prstGeom>
        </p:spPr>
      </p:pic>
    </p:spTree>
    <p:extLst>
      <p:ext uri="{BB962C8B-B14F-4D97-AF65-F5344CB8AC3E}">
        <p14:creationId xmlns:p14="http://schemas.microsoft.com/office/powerpoint/2010/main" val="3884197986"/>
      </p:ext>
    </p:extLst>
  </p:cSld>
  <p:clrMapOvr>
    <a:masterClrMapping/>
  </p:clrMapOvr>
  <p:extLst>
    <p:ext uri="{DCECCB84-F9BA-43D5-87BE-67443E8EF086}">
      <p15:sldGuideLst xmlns:p15="http://schemas.microsoft.com/office/powerpoint/2012/main">
        <p15:guide id="1" orient="horz" pos="4032">
          <p15:clr>
            <a:srgbClr val="FBAE40"/>
          </p15:clr>
        </p15:guide>
        <p15:guide id="2" pos="72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 Dude Blue">
    <p:spTree>
      <p:nvGrpSpPr>
        <p:cNvPr id="1" name=""/>
        <p:cNvGrpSpPr/>
        <p:nvPr/>
      </p:nvGrpSpPr>
      <p:grpSpPr>
        <a:xfrm>
          <a:off x="0" y="0"/>
          <a:ext cx="0" cy="0"/>
          <a:chOff x="0" y="0"/>
          <a:chExt cx="0" cy="0"/>
        </a:xfrm>
      </p:grpSpPr>
      <p:pic>
        <p:nvPicPr>
          <p:cNvPr id="15" name="Picture 14" descr="A picture containing person, indoor, crowd, auditorium&#10;&#10;Description automatically generated">
            <a:extLst>
              <a:ext uri="{FF2B5EF4-FFF2-40B4-BE49-F238E27FC236}">
                <a16:creationId xmlns:a16="http://schemas.microsoft.com/office/drawing/2014/main" id="{77A5C87A-6FE4-8947-8231-79490EEB6CD9}"/>
              </a:ext>
            </a:extLst>
          </p:cNvPr>
          <p:cNvPicPr>
            <a:picLocks noChangeAspect="1"/>
          </p:cNvPicPr>
          <p:nvPr userDrawn="1"/>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l="1673" t="5911" r="337" b="11601"/>
          <a:stretch/>
        </p:blipFill>
        <p:spPr>
          <a:xfrm>
            <a:off x="1" y="1"/>
            <a:ext cx="9144000" cy="5143500"/>
          </a:xfrm>
          <a:prstGeom prst="rect">
            <a:avLst/>
          </a:prstGeom>
          <a:solidFill>
            <a:schemeClr val="accent1"/>
          </a:solidFill>
        </p:spPr>
      </p:pic>
      <p:sp>
        <p:nvSpPr>
          <p:cNvPr id="3" name="Text Placeholder 2">
            <a:extLst>
              <a:ext uri="{FF2B5EF4-FFF2-40B4-BE49-F238E27FC236}">
                <a16:creationId xmlns:a16="http://schemas.microsoft.com/office/drawing/2014/main" id="{CEBC99F8-E2D3-7B42-9E3B-2180801FA15B}"/>
              </a:ext>
            </a:extLst>
          </p:cNvPr>
          <p:cNvSpPr>
            <a:spLocks noGrp="1"/>
          </p:cNvSpPr>
          <p:nvPr>
            <p:ph type="body" sz="quarter" idx="11" hasCustomPrompt="1"/>
          </p:nvPr>
        </p:nvSpPr>
        <p:spPr>
          <a:xfrm>
            <a:off x="457198" y="3966442"/>
            <a:ext cx="3041543" cy="319088"/>
          </a:xfrm>
        </p:spPr>
        <p:txBody>
          <a:bodyPr>
            <a:normAutofit/>
          </a:bodyPr>
          <a:lstStyle>
            <a:lvl1pPr marL="0" indent="0">
              <a:buFont typeface="Arial" panose="020B0604020202020204" pitchFamily="34" charset="0"/>
              <a:buNone/>
              <a:defRPr sz="900">
                <a:solidFill>
                  <a:schemeClr val="bg1"/>
                </a:solidFill>
              </a:defRPr>
            </a:lvl1pPr>
          </a:lstStyle>
          <a:p>
            <a:pPr lvl="0"/>
            <a:r>
              <a:rPr lang="en-US"/>
              <a:t>Date</a:t>
            </a:r>
          </a:p>
        </p:txBody>
      </p:sp>
      <p:sp>
        <p:nvSpPr>
          <p:cNvPr id="11" name="TextBox 10">
            <a:extLst>
              <a:ext uri="{FF2B5EF4-FFF2-40B4-BE49-F238E27FC236}">
                <a16:creationId xmlns:a16="http://schemas.microsoft.com/office/drawing/2014/main" id="{776234FC-96AD-1040-829B-D20E162D9B11}"/>
              </a:ext>
            </a:extLst>
          </p:cNvPr>
          <p:cNvSpPr txBox="1"/>
          <p:nvPr userDrawn="1"/>
        </p:nvSpPr>
        <p:spPr>
          <a:xfrm>
            <a:off x="5856911" y="4680859"/>
            <a:ext cx="2886595" cy="168647"/>
          </a:xfrm>
          <a:prstGeom prst="rect">
            <a:avLst/>
          </a:prstGeom>
        </p:spPr>
        <p:txBody>
          <a:bodyPr vert="horz" wrap="square" lIns="68580" tIns="34290" rIns="68580" bIns="34290" rtlCol="0" anchor="t" anchorCtr="0">
            <a:noAutofit/>
          </a:bodyPr>
          <a:lstStyle/>
          <a:p>
            <a:pPr algn="r"/>
            <a:r>
              <a:rPr lang="en-US" sz="675">
                <a:solidFill>
                  <a:schemeClr val="accent3"/>
                </a:solidFill>
              </a:rPr>
              <a:t>Software for Smarter Operations</a:t>
            </a:r>
          </a:p>
        </p:txBody>
      </p:sp>
      <p:sp>
        <p:nvSpPr>
          <p:cNvPr id="2" name="TextBox 1">
            <a:extLst>
              <a:ext uri="{FF2B5EF4-FFF2-40B4-BE49-F238E27FC236}">
                <a16:creationId xmlns:a16="http://schemas.microsoft.com/office/drawing/2014/main" id="{54AA26EA-3A51-2C4B-A76B-0A9F009BF10A}"/>
              </a:ext>
            </a:extLst>
          </p:cNvPr>
          <p:cNvSpPr txBox="1"/>
          <p:nvPr userDrawn="1"/>
        </p:nvSpPr>
        <p:spPr>
          <a:xfrm>
            <a:off x="-272988" y="579268"/>
            <a:ext cx="0" cy="0"/>
          </a:xfrm>
          <a:prstGeom prst="rect">
            <a:avLst/>
          </a:prstGeom>
        </p:spPr>
        <p:txBody>
          <a:bodyPr vert="horz" wrap="none" lIns="68580" tIns="34290" rIns="68580" bIns="34290" rtlCol="0" anchor="t" anchorCtr="0">
            <a:normAutofit fontScale="25000" lnSpcReduction="20000"/>
          </a:bodyPr>
          <a:lstStyle/>
          <a:p>
            <a:pPr algn="l"/>
            <a:endParaRPr lang="en-US" sz="1350"/>
          </a:p>
        </p:txBody>
      </p:sp>
      <p:pic>
        <p:nvPicPr>
          <p:cNvPr id="4" name="Picture 3">
            <a:extLst>
              <a:ext uri="{FF2B5EF4-FFF2-40B4-BE49-F238E27FC236}">
                <a16:creationId xmlns:a16="http://schemas.microsoft.com/office/drawing/2014/main" id="{78F44965-6794-E042-B59A-A27C42FB36BA}"/>
              </a:ext>
            </a:extLst>
          </p:cNvPr>
          <p:cNvPicPr>
            <a:picLocks noChangeAspect="1"/>
          </p:cNvPicPr>
          <p:nvPr userDrawn="1"/>
        </p:nvPicPr>
        <p:blipFill>
          <a:blip r:embed="rId4"/>
          <a:stretch>
            <a:fillRect/>
          </a:stretch>
        </p:blipFill>
        <p:spPr>
          <a:xfrm>
            <a:off x="462751" y="335859"/>
            <a:ext cx="4048690" cy="1166259"/>
          </a:xfrm>
          <a:prstGeom prst="rect">
            <a:avLst/>
          </a:prstGeom>
        </p:spPr>
      </p:pic>
      <p:sp>
        <p:nvSpPr>
          <p:cNvPr id="16" name="Text Placeholder 7">
            <a:extLst>
              <a:ext uri="{FF2B5EF4-FFF2-40B4-BE49-F238E27FC236}">
                <a16:creationId xmlns:a16="http://schemas.microsoft.com/office/drawing/2014/main" id="{3BB4A9E0-CC15-F347-AB61-8FA8D2EB9DE7}"/>
              </a:ext>
            </a:extLst>
          </p:cNvPr>
          <p:cNvSpPr>
            <a:spLocks noGrp="1"/>
          </p:cNvSpPr>
          <p:nvPr>
            <p:ph type="body" sz="quarter" idx="10" hasCustomPrompt="1"/>
          </p:nvPr>
        </p:nvSpPr>
        <p:spPr>
          <a:xfrm>
            <a:off x="457204" y="1635854"/>
            <a:ext cx="6778568" cy="1760109"/>
          </a:xfrm>
        </p:spPr>
        <p:txBody>
          <a:bodyPr anchor="b" anchorCtr="0">
            <a:normAutofit/>
          </a:bodyPr>
          <a:lstStyle>
            <a:lvl1pPr marL="0" indent="0" algn="l">
              <a:buFont typeface="Arial" panose="020B0604020202020204" pitchFamily="34" charset="0"/>
              <a:buNone/>
              <a:defRPr sz="4050" b="1" i="0">
                <a:solidFill>
                  <a:schemeClr val="accent2"/>
                </a:solidFill>
                <a:latin typeface="+mj-lt"/>
                <a:cs typeface="Arial Black" panose="020B0604020202020204" pitchFamily="34" charset="0"/>
              </a:defRPr>
            </a:lvl1pPr>
          </a:lstStyle>
          <a:p>
            <a:pPr lvl="0"/>
            <a:r>
              <a:rPr lang="en-US" dirty="0"/>
              <a:t>Enter presentation title here</a:t>
            </a:r>
          </a:p>
        </p:txBody>
      </p:sp>
      <p:sp>
        <p:nvSpPr>
          <p:cNvPr id="17" name="Text Placeholder 2">
            <a:extLst>
              <a:ext uri="{FF2B5EF4-FFF2-40B4-BE49-F238E27FC236}">
                <a16:creationId xmlns:a16="http://schemas.microsoft.com/office/drawing/2014/main" id="{481FE4CA-3FCD-6148-9C4B-EA907C818413}"/>
              </a:ext>
            </a:extLst>
          </p:cNvPr>
          <p:cNvSpPr>
            <a:spLocks noGrp="1"/>
          </p:cNvSpPr>
          <p:nvPr>
            <p:ph type="body" sz="quarter" idx="12" hasCustomPrompt="1"/>
          </p:nvPr>
        </p:nvSpPr>
        <p:spPr>
          <a:xfrm>
            <a:off x="457200" y="3395962"/>
            <a:ext cx="6778567" cy="319088"/>
          </a:xfrm>
        </p:spPr>
        <p:txBody>
          <a:bodyPr>
            <a:normAutofit/>
          </a:bodyPr>
          <a:lstStyle>
            <a:lvl1pPr marL="0" indent="0">
              <a:buFont typeface="Arial" panose="020B0604020202020204" pitchFamily="34" charset="0"/>
              <a:buNone/>
              <a:defRPr sz="1350">
                <a:solidFill>
                  <a:schemeClr val="bg1"/>
                </a:solidFill>
              </a:defRPr>
            </a:lvl1pPr>
          </a:lstStyle>
          <a:p>
            <a:pPr lvl="0"/>
            <a:r>
              <a:rPr lang="en-US" dirty="0" err="1"/>
              <a:t>Subheadline</a:t>
            </a:r>
            <a:r>
              <a:rPr lang="en-US" dirty="0"/>
              <a:t> Here</a:t>
            </a:r>
          </a:p>
        </p:txBody>
      </p:sp>
    </p:spTree>
    <p:extLst>
      <p:ext uri="{BB962C8B-B14F-4D97-AF65-F5344CB8AC3E}">
        <p14:creationId xmlns:p14="http://schemas.microsoft.com/office/powerpoint/2010/main" val="1920955973"/>
      </p:ext>
    </p:extLst>
  </p:cSld>
  <p:clrMapOvr>
    <a:masterClrMapping/>
  </p:clrMapOvr>
  <p:extLst>
    <p:ext uri="{DCECCB84-F9BA-43D5-87BE-67443E8EF086}">
      <p15:sldGuideLst xmlns:p15="http://schemas.microsoft.com/office/powerpoint/2012/main">
        <p15:guide id="1" orient="horz" pos="4032">
          <p15:clr>
            <a:srgbClr val="FBAE40"/>
          </p15:clr>
        </p15:guide>
        <p15:guide id="2" pos="72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Agenda">
    <p:spTree>
      <p:nvGrpSpPr>
        <p:cNvPr id="1" name=""/>
        <p:cNvGrpSpPr/>
        <p:nvPr/>
      </p:nvGrpSpPr>
      <p:grpSpPr>
        <a:xfrm>
          <a:off x="0" y="0"/>
          <a:ext cx="0" cy="0"/>
          <a:chOff x="0" y="0"/>
          <a:chExt cx="0" cy="0"/>
        </a:xfrm>
      </p:grpSpPr>
      <p:pic>
        <p:nvPicPr>
          <p:cNvPr id="10" name="Picture 9" descr="A picture containing person, indoor, table, wall&#10;&#10;Description automatically generated">
            <a:extLst>
              <a:ext uri="{FF2B5EF4-FFF2-40B4-BE49-F238E27FC236}">
                <a16:creationId xmlns:a16="http://schemas.microsoft.com/office/drawing/2014/main" id="{2AB2C877-EBBB-9D44-BB94-9967708E4B11}"/>
              </a:ext>
            </a:extLst>
          </p:cNvPr>
          <p:cNvPicPr>
            <a:picLocks noChangeAspect="1"/>
          </p:cNvPicPr>
          <p:nvPr userDrawn="1"/>
        </p:nvPicPr>
        <p:blipFill rotWithShape="1">
          <a:blip r:embed="rId2">
            <a:alphaModFix amt="15000"/>
            <a:extLst>
              <a:ext uri="{BEBA8EAE-BF5A-486C-A8C5-ECC9F3942E4B}">
                <a14:imgProps xmlns:a14="http://schemas.microsoft.com/office/drawing/2010/main">
                  <a14:imgLayer r:embed="rId3">
                    <a14:imgEffect>
                      <a14:saturation sat="0"/>
                    </a14:imgEffect>
                    <a14:imgEffect>
                      <a14:brightnessContrast bright="-29000" contrast="56000"/>
                    </a14:imgEffect>
                  </a14:imgLayer>
                </a14:imgProps>
              </a:ext>
            </a:extLst>
          </a:blip>
          <a:srcRect l="30576" r="27938"/>
          <a:stretch/>
        </p:blipFill>
        <p:spPr>
          <a:xfrm>
            <a:off x="-10086" y="-11085"/>
            <a:ext cx="3237380" cy="5214501"/>
          </a:xfrm>
          <a:prstGeom prst="rect">
            <a:avLst/>
          </a:prstGeom>
          <a:solidFill>
            <a:schemeClr val="accent6"/>
          </a:solidFill>
        </p:spPr>
      </p:pic>
      <p:sp>
        <p:nvSpPr>
          <p:cNvPr id="6" name="Content Placeholder 2">
            <a:extLst>
              <a:ext uri="{FF2B5EF4-FFF2-40B4-BE49-F238E27FC236}">
                <a16:creationId xmlns:a16="http://schemas.microsoft.com/office/drawing/2014/main" id="{4EE323A5-3766-264B-99B5-185446267099}"/>
              </a:ext>
            </a:extLst>
          </p:cNvPr>
          <p:cNvSpPr>
            <a:spLocks noGrp="1"/>
          </p:cNvSpPr>
          <p:nvPr>
            <p:ph sz="half" idx="10"/>
          </p:nvPr>
        </p:nvSpPr>
        <p:spPr>
          <a:xfrm>
            <a:off x="3466881" y="1455362"/>
            <a:ext cx="5217121" cy="3010832"/>
          </a:xfrm>
        </p:spPr>
        <p:txBody>
          <a:bodyPr/>
          <a:lstStyle>
            <a:lvl1pPr>
              <a:defRPr sz="1350"/>
            </a:lvl1pPr>
            <a:lvl2pPr>
              <a:defRPr sz="1050"/>
            </a:lvl2pPr>
            <a:lvl3pPr>
              <a:defRPr sz="1050"/>
            </a:lvl3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4AC5518D-0D2E-9346-B946-7AEC942BFC68}"/>
              </a:ext>
            </a:extLst>
          </p:cNvPr>
          <p:cNvSpPr>
            <a:spLocks noGrp="1"/>
          </p:cNvSpPr>
          <p:nvPr>
            <p:ph type="body" sz="quarter" idx="11" hasCustomPrompt="1"/>
          </p:nvPr>
        </p:nvSpPr>
        <p:spPr>
          <a:xfrm>
            <a:off x="3467033" y="717252"/>
            <a:ext cx="5217386"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2" name="Title Placeholder 1">
            <a:extLst>
              <a:ext uri="{FF2B5EF4-FFF2-40B4-BE49-F238E27FC236}">
                <a16:creationId xmlns:a16="http://schemas.microsoft.com/office/drawing/2014/main" id="{34ABD21C-14AD-4F44-B03C-375CE192BCF2}"/>
              </a:ext>
            </a:extLst>
          </p:cNvPr>
          <p:cNvSpPr>
            <a:spLocks noGrp="1"/>
          </p:cNvSpPr>
          <p:nvPr>
            <p:ph type="title"/>
          </p:nvPr>
        </p:nvSpPr>
        <p:spPr>
          <a:xfrm>
            <a:off x="3466615" y="273845"/>
            <a:ext cx="5217386" cy="419931"/>
          </a:xfrm>
          <a:prstGeom prst="rect">
            <a:avLst/>
          </a:prstGeom>
        </p:spPr>
        <p:txBody>
          <a:bodyPr vert="horz" lIns="91440" tIns="0" rIns="91440" bIns="0" rtlCol="0" anchor="b" anchorCtr="0">
            <a:normAutofit/>
          </a:bodyPr>
          <a:lstStyle/>
          <a:p>
            <a:r>
              <a:rPr lang="en-US"/>
              <a:t>Click to edit Master title style</a:t>
            </a:r>
          </a:p>
        </p:txBody>
      </p:sp>
      <p:pic>
        <p:nvPicPr>
          <p:cNvPr id="2" name="Picture 1">
            <a:extLst>
              <a:ext uri="{FF2B5EF4-FFF2-40B4-BE49-F238E27FC236}">
                <a16:creationId xmlns:a16="http://schemas.microsoft.com/office/drawing/2014/main" id="{9EE416B1-316D-644E-947F-A5926ABD902C}"/>
              </a:ext>
            </a:extLst>
          </p:cNvPr>
          <p:cNvPicPr>
            <a:picLocks noChangeAspect="1"/>
          </p:cNvPicPr>
          <p:nvPr userDrawn="1"/>
        </p:nvPicPr>
        <p:blipFill>
          <a:blip r:embed="rId4"/>
          <a:stretch>
            <a:fillRect/>
          </a:stretch>
        </p:blipFill>
        <p:spPr>
          <a:xfrm>
            <a:off x="224616" y="3177540"/>
            <a:ext cx="2737720" cy="1686878"/>
          </a:xfrm>
          <a:prstGeom prst="rect">
            <a:avLst/>
          </a:prstGeom>
        </p:spPr>
      </p:pic>
    </p:spTree>
    <p:extLst>
      <p:ext uri="{BB962C8B-B14F-4D97-AF65-F5344CB8AC3E}">
        <p14:creationId xmlns:p14="http://schemas.microsoft.com/office/powerpoint/2010/main" val="978357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ext - Agenda">
    <p:spTree>
      <p:nvGrpSpPr>
        <p:cNvPr id="1" name=""/>
        <p:cNvGrpSpPr/>
        <p:nvPr/>
      </p:nvGrpSpPr>
      <p:grpSpPr>
        <a:xfrm>
          <a:off x="0" y="0"/>
          <a:ext cx="0" cy="0"/>
          <a:chOff x="0" y="0"/>
          <a:chExt cx="0" cy="0"/>
        </a:xfrm>
      </p:grpSpPr>
      <p:pic>
        <p:nvPicPr>
          <p:cNvPr id="3" name="Picture 2" descr="A group of people sitting at a table with a computer&#10;&#10;Description automatically generated with medium confidence">
            <a:extLst>
              <a:ext uri="{FF2B5EF4-FFF2-40B4-BE49-F238E27FC236}">
                <a16:creationId xmlns:a16="http://schemas.microsoft.com/office/drawing/2014/main" id="{E1167328-FDB0-6B46-88E7-D1401ABEF65D}"/>
              </a:ext>
            </a:extLst>
          </p:cNvPr>
          <p:cNvPicPr>
            <a:picLocks noChangeAspect="1"/>
          </p:cNvPicPr>
          <p:nvPr userDrawn="1"/>
        </p:nvPicPr>
        <p:blipFill rotWithShape="1">
          <a:blip r:embed="rId2">
            <a:alphaModFix amt="30000"/>
            <a:extLst>
              <a:ext uri="{BEBA8EAE-BF5A-486C-A8C5-ECC9F3942E4B}">
                <a14:imgProps xmlns:a14="http://schemas.microsoft.com/office/drawing/2010/main">
                  <a14:imgLayer r:embed="rId3">
                    <a14:imgEffect>
                      <a14:saturation sat="25000"/>
                    </a14:imgEffect>
                    <a14:imgEffect>
                      <a14:brightnessContrast contrast="24000"/>
                    </a14:imgEffect>
                  </a14:imgLayer>
                </a14:imgProps>
              </a:ext>
            </a:extLst>
          </a:blip>
          <a:srcRect l="17775" t="1251" r="41420" b="-193"/>
          <a:stretch/>
        </p:blipFill>
        <p:spPr>
          <a:xfrm>
            <a:off x="-10086" y="-15328"/>
            <a:ext cx="3190097" cy="5168913"/>
          </a:xfrm>
          <a:prstGeom prst="rect">
            <a:avLst/>
          </a:prstGeom>
          <a:solidFill>
            <a:schemeClr val="accent2"/>
          </a:solidFill>
        </p:spPr>
      </p:pic>
      <p:sp>
        <p:nvSpPr>
          <p:cNvPr id="6" name="Content Placeholder 2">
            <a:extLst>
              <a:ext uri="{FF2B5EF4-FFF2-40B4-BE49-F238E27FC236}">
                <a16:creationId xmlns:a16="http://schemas.microsoft.com/office/drawing/2014/main" id="{4EE323A5-3766-264B-99B5-185446267099}"/>
              </a:ext>
            </a:extLst>
          </p:cNvPr>
          <p:cNvSpPr>
            <a:spLocks noGrp="1"/>
          </p:cNvSpPr>
          <p:nvPr>
            <p:ph sz="half" idx="10"/>
          </p:nvPr>
        </p:nvSpPr>
        <p:spPr>
          <a:xfrm>
            <a:off x="3466881" y="1455362"/>
            <a:ext cx="5217121" cy="3010832"/>
          </a:xfrm>
        </p:spPr>
        <p:txBody>
          <a:bodyPr/>
          <a:lstStyle>
            <a:lvl1pPr>
              <a:defRPr sz="1350"/>
            </a:lvl1pPr>
            <a:lvl2pPr>
              <a:defRPr sz="1050"/>
            </a:lvl2pPr>
            <a:lvl3pPr>
              <a:defRPr sz="1050"/>
            </a:lvl3pPr>
          </a:lstStyle>
          <a:p>
            <a:pPr lvl="0"/>
            <a:r>
              <a:rPr lang="en-US" dirty="0"/>
              <a:t>Click to edit Master text styles</a:t>
            </a:r>
          </a:p>
          <a:p>
            <a:pPr lvl="1"/>
            <a:r>
              <a:rPr lang="en-US" dirty="0"/>
              <a:t>Second level</a:t>
            </a:r>
          </a:p>
        </p:txBody>
      </p:sp>
      <p:sp>
        <p:nvSpPr>
          <p:cNvPr id="9" name="Text Placeholder 8">
            <a:extLst>
              <a:ext uri="{FF2B5EF4-FFF2-40B4-BE49-F238E27FC236}">
                <a16:creationId xmlns:a16="http://schemas.microsoft.com/office/drawing/2014/main" id="{4AC5518D-0D2E-9346-B946-7AEC942BFC68}"/>
              </a:ext>
            </a:extLst>
          </p:cNvPr>
          <p:cNvSpPr>
            <a:spLocks noGrp="1"/>
          </p:cNvSpPr>
          <p:nvPr>
            <p:ph type="body" sz="quarter" idx="11" hasCustomPrompt="1"/>
          </p:nvPr>
        </p:nvSpPr>
        <p:spPr>
          <a:xfrm>
            <a:off x="3467033" y="717252"/>
            <a:ext cx="5217386"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2" name="Title Placeholder 1">
            <a:extLst>
              <a:ext uri="{FF2B5EF4-FFF2-40B4-BE49-F238E27FC236}">
                <a16:creationId xmlns:a16="http://schemas.microsoft.com/office/drawing/2014/main" id="{34ABD21C-14AD-4F44-B03C-375CE192BCF2}"/>
              </a:ext>
            </a:extLst>
          </p:cNvPr>
          <p:cNvSpPr>
            <a:spLocks noGrp="1"/>
          </p:cNvSpPr>
          <p:nvPr>
            <p:ph type="title"/>
          </p:nvPr>
        </p:nvSpPr>
        <p:spPr>
          <a:xfrm>
            <a:off x="3466615" y="273845"/>
            <a:ext cx="5217386" cy="419931"/>
          </a:xfrm>
          <a:prstGeom prst="rect">
            <a:avLst/>
          </a:prstGeom>
        </p:spPr>
        <p:txBody>
          <a:bodyPr vert="horz" lIns="91440" tIns="0" rIns="91440" bIns="0" rtlCol="0" anchor="b" anchorCtr="0">
            <a:normAutofit/>
          </a:bodyPr>
          <a:lstStyle/>
          <a:p>
            <a:r>
              <a:rPr lang="en-US"/>
              <a:t>Click to edit Master title style</a:t>
            </a:r>
          </a:p>
        </p:txBody>
      </p:sp>
      <p:pic>
        <p:nvPicPr>
          <p:cNvPr id="7" name="Picture 6">
            <a:extLst>
              <a:ext uri="{FF2B5EF4-FFF2-40B4-BE49-F238E27FC236}">
                <a16:creationId xmlns:a16="http://schemas.microsoft.com/office/drawing/2014/main" id="{5BD12418-4359-9245-B794-8C8F48FB71E8}"/>
              </a:ext>
            </a:extLst>
          </p:cNvPr>
          <p:cNvPicPr>
            <a:picLocks noChangeAspect="1"/>
          </p:cNvPicPr>
          <p:nvPr userDrawn="1"/>
        </p:nvPicPr>
        <p:blipFill>
          <a:blip r:embed="rId4"/>
          <a:stretch>
            <a:fillRect/>
          </a:stretch>
        </p:blipFill>
        <p:spPr>
          <a:xfrm>
            <a:off x="224616" y="3177540"/>
            <a:ext cx="2737720" cy="1686878"/>
          </a:xfrm>
          <a:prstGeom prst="rect">
            <a:avLst/>
          </a:prstGeom>
        </p:spPr>
      </p:pic>
    </p:spTree>
    <p:extLst>
      <p:ext uri="{BB962C8B-B14F-4D97-AF65-F5344CB8AC3E}">
        <p14:creationId xmlns:p14="http://schemas.microsoft.com/office/powerpoint/2010/main" val="265655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550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 Agenda">
    <p:spTree>
      <p:nvGrpSpPr>
        <p:cNvPr id="1" name=""/>
        <p:cNvGrpSpPr/>
        <p:nvPr/>
      </p:nvGrpSpPr>
      <p:grpSpPr>
        <a:xfrm>
          <a:off x="0" y="0"/>
          <a:ext cx="0" cy="0"/>
          <a:chOff x="0" y="0"/>
          <a:chExt cx="0" cy="0"/>
        </a:xfrm>
      </p:grpSpPr>
      <p:pic>
        <p:nvPicPr>
          <p:cNvPr id="3" name="Picture 2" descr="A group of men posing for a photo&#10;&#10;Description automatically generated with medium confidence">
            <a:extLst>
              <a:ext uri="{FF2B5EF4-FFF2-40B4-BE49-F238E27FC236}">
                <a16:creationId xmlns:a16="http://schemas.microsoft.com/office/drawing/2014/main" id="{308329DD-5CBB-D341-A7FB-3134D5EB60E9}"/>
              </a:ext>
            </a:extLst>
          </p:cNvPr>
          <p:cNvPicPr>
            <a:picLocks noChangeAspect="1"/>
          </p:cNvPicPr>
          <p:nvPr userDrawn="1"/>
        </p:nvPicPr>
        <p:blipFill rotWithShape="1">
          <a:blip r:embed="rId2">
            <a:alphaModFix amt="15000"/>
            <a:extLst>
              <a:ext uri="{BEBA8EAE-BF5A-486C-A8C5-ECC9F3942E4B}">
                <a14:imgProps xmlns:a14="http://schemas.microsoft.com/office/drawing/2010/main">
                  <a14:imgLayer r:embed="rId3">
                    <a14:imgEffect>
                      <a14:saturation sat="0"/>
                    </a14:imgEffect>
                    <a14:imgEffect>
                      <a14:brightnessContrast bright="-8000" contrast="31000"/>
                    </a14:imgEffect>
                  </a14:imgLayer>
                </a14:imgProps>
              </a:ext>
            </a:extLst>
          </a:blip>
          <a:srcRect l="30522" r="28140"/>
          <a:stretch/>
        </p:blipFill>
        <p:spPr>
          <a:xfrm>
            <a:off x="-7882" y="-7882"/>
            <a:ext cx="3197039" cy="5168017"/>
          </a:xfrm>
          <a:prstGeom prst="rect">
            <a:avLst/>
          </a:prstGeom>
          <a:solidFill>
            <a:srgbClr val="009ADE"/>
          </a:solidFill>
        </p:spPr>
      </p:pic>
      <p:sp>
        <p:nvSpPr>
          <p:cNvPr id="6" name="Content Placeholder 2">
            <a:extLst>
              <a:ext uri="{FF2B5EF4-FFF2-40B4-BE49-F238E27FC236}">
                <a16:creationId xmlns:a16="http://schemas.microsoft.com/office/drawing/2014/main" id="{4EE323A5-3766-264B-99B5-185446267099}"/>
              </a:ext>
            </a:extLst>
          </p:cNvPr>
          <p:cNvSpPr>
            <a:spLocks noGrp="1"/>
          </p:cNvSpPr>
          <p:nvPr>
            <p:ph sz="half" idx="10"/>
          </p:nvPr>
        </p:nvSpPr>
        <p:spPr>
          <a:xfrm>
            <a:off x="3466881" y="1455362"/>
            <a:ext cx="5217121" cy="3010832"/>
          </a:xfrm>
        </p:spPr>
        <p:txBody>
          <a:bodyPr/>
          <a:lstStyle>
            <a:lvl1pPr>
              <a:defRPr sz="1350"/>
            </a:lvl1pPr>
            <a:lvl2pPr>
              <a:defRPr sz="1050"/>
            </a:lvl2pPr>
            <a:lvl3pPr>
              <a:defRPr sz="1050"/>
            </a:lvl3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4AC5518D-0D2E-9346-B946-7AEC942BFC68}"/>
              </a:ext>
            </a:extLst>
          </p:cNvPr>
          <p:cNvSpPr>
            <a:spLocks noGrp="1"/>
          </p:cNvSpPr>
          <p:nvPr>
            <p:ph type="body" sz="quarter" idx="11" hasCustomPrompt="1"/>
          </p:nvPr>
        </p:nvSpPr>
        <p:spPr>
          <a:xfrm>
            <a:off x="3467033" y="717252"/>
            <a:ext cx="5217386"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2" name="Title Placeholder 1">
            <a:extLst>
              <a:ext uri="{FF2B5EF4-FFF2-40B4-BE49-F238E27FC236}">
                <a16:creationId xmlns:a16="http://schemas.microsoft.com/office/drawing/2014/main" id="{34ABD21C-14AD-4F44-B03C-375CE192BCF2}"/>
              </a:ext>
            </a:extLst>
          </p:cNvPr>
          <p:cNvSpPr>
            <a:spLocks noGrp="1"/>
          </p:cNvSpPr>
          <p:nvPr>
            <p:ph type="title"/>
          </p:nvPr>
        </p:nvSpPr>
        <p:spPr>
          <a:xfrm>
            <a:off x="3466615" y="273845"/>
            <a:ext cx="5217386" cy="419931"/>
          </a:xfrm>
          <a:prstGeom prst="rect">
            <a:avLst/>
          </a:prstGeom>
        </p:spPr>
        <p:txBody>
          <a:bodyPr vert="horz" lIns="91440" tIns="0" rIns="91440" bIns="0" rtlCol="0" anchor="b" anchorCtr="0">
            <a:normAutofit/>
          </a:bodyPr>
          <a:lstStyle/>
          <a:p>
            <a:r>
              <a:rPr lang="en-US"/>
              <a:t>Click to edit Master title style</a:t>
            </a:r>
          </a:p>
        </p:txBody>
      </p:sp>
      <p:pic>
        <p:nvPicPr>
          <p:cNvPr id="7" name="Picture 6">
            <a:extLst>
              <a:ext uri="{FF2B5EF4-FFF2-40B4-BE49-F238E27FC236}">
                <a16:creationId xmlns:a16="http://schemas.microsoft.com/office/drawing/2014/main" id="{0B19B307-F45B-D744-A125-53AA0B92DEAE}"/>
              </a:ext>
            </a:extLst>
          </p:cNvPr>
          <p:cNvPicPr>
            <a:picLocks noChangeAspect="1"/>
          </p:cNvPicPr>
          <p:nvPr userDrawn="1"/>
        </p:nvPicPr>
        <p:blipFill>
          <a:blip r:embed="rId4"/>
          <a:stretch>
            <a:fillRect/>
          </a:stretch>
        </p:blipFill>
        <p:spPr>
          <a:xfrm>
            <a:off x="224616" y="3177540"/>
            <a:ext cx="2737720" cy="1686878"/>
          </a:xfrm>
          <a:prstGeom prst="rect">
            <a:avLst/>
          </a:prstGeom>
        </p:spPr>
      </p:pic>
    </p:spTree>
    <p:extLst>
      <p:ext uri="{BB962C8B-B14F-4D97-AF65-F5344CB8AC3E}">
        <p14:creationId xmlns:p14="http://schemas.microsoft.com/office/powerpoint/2010/main" val="1747028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 Agenda">
    <p:spTree>
      <p:nvGrpSpPr>
        <p:cNvPr id="1" name=""/>
        <p:cNvGrpSpPr/>
        <p:nvPr/>
      </p:nvGrpSpPr>
      <p:grpSpPr>
        <a:xfrm>
          <a:off x="0" y="0"/>
          <a:ext cx="0" cy="0"/>
          <a:chOff x="0" y="0"/>
          <a:chExt cx="0" cy="0"/>
        </a:xfrm>
      </p:grpSpPr>
      <p:pic>
        <p:nvPicPr>
          <p:cNvPr id="8" name="Picture 7" descr="A picture containing person, indoor, table, wall&#10;&#10;Description automatically generated">
            <a:extLst>
              <a:ext uri="{FF2B5EF4-FFF2-40B4-BE49-F238E27FC236}">
                <a16:creationId xmlns:a16="http://schemas.microsoft.com/office/drawing/2014/main" id="{E96591EB-C59F-E247-89B0-20ED5D1BF86E}"/>
              </a:ext>
            </a:extLst>
          </p:cNvPr>
          <p:cNvPicPr>
            <a:picLocks noChangeAspect="1"/>
          </p:cNvPicPr>
          <p:nvPr userDrawn="1"/>
        </p:nvPicPr>
        <p:blipFill rotWithShape="1">
          <a:blip r:embed="rId2">
            <a:alphaModFix amt="15000"/>
            <a:extLst>
              <a:ext uri="{BEBA8EAE-BF5A-486C-A8C5-ECC9F3942E4B}">
                <a14:imgProps xmlns:a14="http://schemas.microsoft.com/office/drawing/2010/main">
                  <a14:imgLayer r:embed="rId3">
                    <a14:imgEffect>
                      <a14:saturation sat="0"/>
                    </a14:imgEffect>
                    <a14:imgEffect>
                      <a14:brightnessContrast bright="-29000" contrast="56000"/>
                    </a14:imgEffect>
                  </a14:imgLayer>
                </a14:imgProps>
              </a:ext>
            </a:extLst>
          </a:blip>
          <a:srcRect l="30576" r="27938"/>
          <a:stretch/>
        </p:blipFill>
        <p:spPr>
          <a:xfrm>
            <a:off x="-10086" y="-11085"/>
            <a:ext cx="3237380" cy="5214501"/>
          </a:xfrm>
          <a:prstGeom prst="rect">
            <a:avLst/>
          </a:prstGeom>
          <a:solidFill>
            <a:schemeClr val="accent1"/>
          </a:solidFill>
        </p:spPr>
      </p:pic>
      <p:sp>
        <p:nvSpPr>
          <p:cNvPr id="6" name="Content Placeholder 2">
            <a:extLst>
              <a:ext uri="{FF2B5EF4-FFF2-40B4-BE49-F238E27FC236}">
                <a16:creationId xmlns:a16="http://schemas.microsoft.com/office/drawing/2014/main" id="{4EE323A5-3766-264B-99B5-185446267099}"/>
              </a:ext>
            </a:extLst>
          </p:cNvPr>
          <p:cNvSpPr>
            <a:spLocks noGrp="1"/>
          </p:cNvSpPr>
          <p:nvPr>
            <p:ph sz="half" idx="10"/>
          </p:nvPr>
        </p:nvSpPr>
        <p:spPr>
          <a:xfrm>
            <a:off x="3466881" y="1455362"/>
            <a:ext cx="5217121" cy="3010832"/>
          </a:xfrm>
        </p:spPr>
        <p:txBody>
          <a:bodyPr/>
          <a:lstStyle>
            <a:lvl1pPr>
              <a:defRPr sz="1350"/>
            </a:lvl1pPr>
            <a:lvl2pPr>
              <a:defRPr sz="1050"/>
            </a:lvl2pPr>
            <a:lvl3pPr>
              <a:defRPr sz="1050"/>
            </a:lvl3pPr>
          </a:lstStyle>
          <a:p>
            <a:pPr lvl="0"/>
            <a:r>
              <a:rPr lang="en-US"/>
              <a:t>Click to edit Master text styles</a:t>
            </a:r>
          </a:p>
          <a:p>
            <a:pPr lvl="1"/>
            <a:r>
              <a:rPr lang="en-US"/>
              <a:t>Second level</a:t>
            </a:r>
          </a:p>
        </p:txBody>
      </p:sp>
      <p:sp>
        <p:nvSpPr>
          <p:cNvPr id="12" name="Title Placeholder 1">
            <a:extLst>
              <a:ext uri="{FF2B5EF4-FFF2-40B4-BE49-F238E27FC236}">
                <a16:creationId xmlns:a16="http://schemas.microsoft.com/office/drawing/2014/main" id="{34ABD21C-14AD-4F44-B03C-375CE192BCF2}"/>
              </a:ext>
            </a:extLst>
          </p:cNvPr>
          <p:cNvSpPr>
            <a:spLocks noGrp="1"/>
          </p:cNvSpPr>
          <p:nvPr>
            <p:ph type="title"/>
          </p:nvPr>
        </p:nvSpPr>
        <p:spPr>
          <a:xfrm>
            <a:off x="459999" y="717252"/>
            <a:ext cx="2100900" cy="3748942"/>
          </a:xfrm>
          <a:prstGeom prst="rect">
            <a:avLst/>
          </a:prstGeom>
        </p:spPr>
        <p:txBody>
          <a:bodyPr vert="horz" lIns="91440" tIns="0" rIns="91440" bIns="0" rtlCol="0" anchor="ctr" anchorCtr="0">
            <a:normAutofit/>
          </a:bodyPr>
          <a:lstStyle>
            <a:lvl1pPr>
              <a:defRPr>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D4576131-42B9-3F48-9057-DBCC0392B4A8}"/>
              </a:ext>
            </a:extLst>
          </p:cNvPr>
          <p:cNvSpPr txBox="1"/>
          <p:nvPr userDrawn="1"/>
        </p:nvSpPr>
        <p:spPr>
          <a:xfrm>
            <a:off x="6120114" y="-243068"/>
            <a:ext cx="0" cy="0"/>
          </a:xfrm>
          <a:prstGeom prst="rect">
            <a:avLst/>
          </a:prstGeom>
        </p:spPr>
        <p:txBody>
          <a:bodyPr vert="horz" wrap="none" lIns="68580" tIns="34290" rIns="68580" bIns="34290" rtlCol="0" anchor="t" anchorCtr="0">
            <a:normAutofit fontScale="25000" lnSpcReduction="20000"/>
          </a:bodyPr>
          <a:lstStyle/>
          <a:p>
            <a:pPr algn="l"/>
            <a:endParaRPr lang="en-US" sz="1350"/>
          </a:p>
        </p:txBody>
      </p:sp>
      <p:sp>
        <p:nvSpPr>
          <p:cNvPr id="7" name="Text Placeholder 8">
            <a:extLst>
              <a:ext uri="{FF2B5EF4-FFF2-40B4-BE49-F238E27FC236}">
                <a16:creationId xmlns:a16="http://schemas.microsoft.com/office/drawing/2014/main" id="{A324B0E3-A6EF-AB49-96BA-EF1226E71C01}"/>
              </a:ext>
            </a:extLst>
          </p:cNvPr>
          <p:cNvSpPr>
            <a:spLocks noGrp="1"/>
          </p:cNvSpPr>
          <p:nvPr>
            <p:ph type="body" sz="quarter" idx="11"/>
          </p:nvPr>
        </p:nvSpPr>
        <p:spPr>
          <a:xfrm>
            <a:off x="3467033" y="717252"/>
            <a:ext cx="5217386" cy="247650"/>
          </a:xfrm>
        </p:spPr>
        <p:txBody>
          <a:bodyPr>
            <a:normAutofit/>
          </a:bodyPr>
          <a:lstStyle>
            <a:lvl1pPr marL="0" indent="0">
              <a:buNone/>
              <a:defRPr sz="1350">
                <a:solidFill>
                  <a:schemeClr val="accent5"/>
                </a:solidFill>
              </a:defRPr>
            </a:lvl1pPr>
          </a:lstStyle>
          <a:p>
            <a:pPr lvl="0"/>
            <a:endParaRPr lang="en-US" dirty="0"/>
          </a:p>
        </p:txBody>
      </p:sp>
      <p:sp>
        <p:nvSpPr>
          <p:cNvPr id="9" name="Title Placeholder 1">
            <a:extLst>
              <a:ext uri="{FF2B5EF4-FFF2-40B4-BE49-F238E27FC236}">
                <a16:creationId xmlns:a16="http://schemas.microsoft.com/office/drawing/2014/main" id="{78F913F0-27D6-844C-8A31-1E9A6036A750}"/>
              </a:ext>
            </a:extLst>
          </p:cNvPr>
          <p:cNvSpPr txBox="1">
            <a:spLocks/>
          </p:cNvSpPr>
          <p:nvPr userDrawn="1"/>
        </p:nvSpPr>
        <p:spPr>
          <a:xfrm>
            <a:off x="3466615" y="273845"/>
            <a:ext cx="5217386" cy="419931"/>
          </a:xfrm>
          <a:prstGeom prst="rect">
            <a:avLst/>
          </a:prstGeom>
        </p:spPr>
        <p:txBody>
          <a:bodyPr vert="horz" lIns="68580" tIns="0" rIns="68580" bIns="0" rtlCol="0" anchor="b" anchorCtr="0">
            <a:normAutofit/>
          </a:bodyPr>
          <a:lstStyle>
            <a:lvl1pPr algn="l" defTabSz="914400" rtl="0" eaLnBrk="1" latinLnBrk="0" hangingPunct="1">
              <a:lnSpc>
                <a:spcPct val="90000"/>
              </a:lnSpc>
              <a:spcBef>
                <a:spcPct val="0"/>
              </a:spcBef>
              <a:buNone/>
              <a:defRPr sz="3400" b="1" i="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endParaRPr lang="en-US" sz="2550" dirty="0"/>
          </a:p>
        </p:txBody>
      </p:sp>
    </p:spTree>
    <p:extLst>
      <p:ext uri="{BB962C8B-B14F-4D97-AF65-F5344CB8AC3E}">
        <p14:creationId xmlns:p14="http://schemas.microsoft.com/office/powerpoint/2010/main" val="4176643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 Pattern Blue">
    <p:spTree>
      <p:nvGrpSpPr>
        <p:cNvPr id="1" name=""/>
        <p:cNvGrpSpPr/>
        <p:nvPr/>
      </p:nvGrpSpPr>
      <p:grpSpPr>
        <a:xfrm>
          <a:off x="0" y="0"/>
          <a:ext cx="0" cy="0"/>
          <a:chOff x="0" y="0"/>
          <a:chExt cx="0" cy="0"/>
        </a:xfrm>
      </p:grpSpPr>
      <p:pic>
        <p:nvPicPr>
          <p:cNvPr id="6" name="Picture 5" descr="A picture containing person, indoor, crowd, auditorium&#10;&#10;Description automatically generated">
            <a:extLst>
              <a:ext uri="{FF2B5EF4-FFF2-40B4-BE49-F238E27FC236}">
                <a16:creationId xmlns:a16="http://schemas.microsoft.com/office/drawing/2014/main" id="{1B3D37B2-C2DF-1D48-A479-88A99B335667}"/>
              </a:ext>
            </a:extLst>
          </p:cNvPr>
          <p:cNvPicPr>
            <a:picLocks noChangeAspect="1"/>
          </p:cNvPicPr>
          <p:nvPr userDrawn="1"/>
        </p:nvPicPr>
        <p:blipFill rotWithShape="1">
          <a:blip r:embed="rId2">
            <a:alphaModFix amt="15000"/>
            <a:extLst>
              <a:ext uri="{BEBA8EAE-BF5A-486C-A8C5-ECC9F3942E4B}">
                <a14:imgProps xmlns:a14="http://schemas.microsoft.com/office/drawing/2010/main">
                  <a14:imgLayer r:embed="rId3">
                    <a14:imgEffect>
                      <a14:saturation sat="0"/>
                    </a14:imgEffect>
                    <a14:imgEffect>
                      <a14:brightnessContrast bright="31000" contrast="-29000"/>
                    </a14:imgEffect>
                  </a14:imgLayer>
                </a14:imgProps>
              </a:ext>
            </a:extLst>
          </a:blip>
          <a:srcRect l="1673" t="5911" r="337" b="11601"/>
          <a:stretch/>
        </p:blipFill>
        <p:spPr>
          <a:xfrm>
            <a:off x="0" y="0"/>
            <a:ext cx="9144000" cy="5143500"/>
          </a:xfrm>
          <a:prstGeom prst="rect">
            <a:avLst/>
          </a:prstGeom>
          <a:solidFill>
            <a:schemeClr val="accent4">
              <a:alpha val="70000"/>
            </a:schemeClr>
          </a:solidFill>
        </p:spPr>
      </p:pic>
      <p:sp>
        <p:nvSpPr>
          <p:cNvPr id="5" name="Text Placeholder 7">
            <a:extLst>
              <a:ext uri="{FF2B5EF4-FFF2-40B4-BE49-F238E27FC236}">
                <a16:creationId xmlns:a16="http://schemas.microsoft.com/office/drawing/2014/main" id="{7AC73FF9-B1E1-7D4A-8828-0F98A75F984B}"/>
              </a:ext>
            </a:extLst>
          </p:cNvPr>
          <p:cNvSpPr>
            <a:spLocks noGrp="1"/>
          </p:cNvSpPr>
          <p:nvPr>
            <p:ph type="body" sz="quarter" idx="10" hasCustomPrompt="1"/>
          </p:nvPr>
        </p:nvSpPr>
        <p:spPr>
          <a:xfrm>
            <a:off x="1222098" y="1282304"/>
            <a:ext cx="6717506" cy="2299096"/>
          </a:xfrm>
        </p:spPr>
        <p:txBody>
          <a:bodyPr anchor="ctr" anchorCtr="0">
            <a:normAutofit/>
          </a:bodyPr>
          <a:lstStyle>
            <a:lvl1pPr marL="0" indent="0" algn="ctr">
              <a:buFont typeface="Arial" panose="020B0604020202020204" pitchFamily="34" charset="0"/>
              <a:buNone/>
              <a:defRPr sz="4050" b="1" i="0">
                <a:solidFill>
                  <a:schemeClr val="accent1"/>
                </a:solidFill>
                <a:latin typeface="+mj-lt"/>
                <a:cs typeface="Arial Black" panose="020B0604020202020204" pitchFamily="34" charset="0"/>
              </a:defRPr>
            </a:lvl1pPr>
          </a:lstStyle>
          <a:p>
            <a:pPr lvl="0"/>
            <a:r>
              <a:rPr lang="en-US" dirty="0"/>
              <a:t>Enter slide divider text here</a:t>
            </a:r>
          </a:p>
        </p:txBody>
      </p:sp>
      <p:pic>
        <p:nvPicPr>
          <p:cNvPr id="7" name="Picture 6">
            <a:extLst>
              <a:ext uri="{FF2B5EF4-FFF2-40B4-BE49-F238E27FC236}">
                <a16:creationId xmlns:a16="http://schemas.microsoft.com/office/drawing/2014/main" id="{DD57651D-5003-C842-A654-60743EB37533}"/>
              </a:ext>
            </a:extLst>
          </p:cNvPr>
          <p:cNvPicPr>
            <a:picLocks noChangeAspect="1"/>
          </p:cNvPicPr>
          <p:nvPr userDrawn="1"/>
        </p:nvPicPr>
        <p:blipFill>
          <a:blip r:embed="rId4"/>
          <a:stretch>
            <a:fillRect/>
          </a:stretch>
        </p:blipFill>
        <p:spPr>
          <a:xfrm rot="10800000">
            <a:off x="4198021" y="3581400"/>
            <a:ext cx="747959" cy="792481"/>
          </a:xfrm>
          <a:prstGeom prst="rect">
            <a:avLst/>
          </a:prstGeom>
        </p:spPr>
      </p:pic>
    </p:spTree>
    <p:extLst>
      <p:ext uri="{BB962C8B-B14F-4D97-AF65-F5344CB8AC3E}">
        <p14:creationId xmlns:p14="http://schemas.microsoft.com/office/powerpoint/2010/main" val="319303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Pattern Blue 2">
    <p:spTree>
      <p:nvGrpSpPr>
        <p:cNvPr id="1" name=""/>
        <p:cNvGrpSpPr/>
        <p:nvPr/>
      </p:nvGrpSpPr>
      <p:grpSpPr>
        <a:xfrm>
          <a:off x="0" y="0"/>
          <a:ext cx="0" cy="0"/>
          <a:chOff x="0" y="0"/>
          <a:chExt cx="0" cy="0"/>
        </a:xfrm>
      </p:grpSpPr>
      <p:pic>
        <p:nvPicPr>
          <p:cNvPr id="6" name="Picture 5" descr="A picture containing person, indoor, crowd, auditorium&#10;&#10;Description automatically generated">
            <a:extLst>
              <a:ext uri="{FF2B5EF4-FFF2-40B4-BE49-F238E27FC236}">
                <a16:creationId xmlns:a16="http://schemas.microsoft.com/office/drawing/2014/main" id="{ED9FAF68-1078-3B4C-9864-A508B0B08AA0}"/>
              </a:ext>
            </a:extLst>
          </p:cNvPr>
          <p:cNvPicPr>
            <a:picLocks noChangeAspect="1"/>
          </p:cNvPicPr>
          <p:nvPr userDrawn="1"/>
        </p:nvPicPr>
        <p:blipFill rotWithShape="1">
          <a:blip r:embed="rId2">
            <a:alphaModFix amt="30000"/>
            <a:extLst>
              <a:ext uri="{BEBA8EAE-BF5A-486C-A8C5-ECC9F3942E4B}">
                <a14:imgProps xmlns:a14="http://schemas.microsoft.com/office/drawing/2010/main">
                  <a14:imgLayer r:embed="rId3">
                    <a14:imgEffect>
                      <a14:saturation sat="17000"/>
                    </a14:imgEffect>
                  </a14:imgLayer>
                </a14:imgProps>
              </a:ext>
            </a:extLst>
          </a:blip>
          <a:srcRect l="1673" t="5911" r="337" b="11601"/>
          <a:stretch/>
        </p:blipFill>
        <p:spPr>
          <a:xfrm>
            <a:off x="1" y="1"/>
            <a:ext cx="9144000" cy="5143500"/>
          </a:xfrm>
          <a:prstGeom prst="rect">
            <a:avLst/>
          </a:prstGeom>
          <a:solidFill>
            <a:srgbClr val="009ADE"/>
          </a:solidFill>
        </p:spPr>
      </p:pic>
      <p:sp>
        <p:nvSpPr>
          <p:cNvPr id="5" name="Text Placeholder 7">
            <a:extLst>
              <a:ext uri="{FF2B5EF4-FFF2-40B4-BE49-F238E27FC236}">
                <a16:creationId xmlns:a16="http://schemas.microsoft.com/office/drawing/2014/main" id="{B0A1F8E8-0BE0-1D43-91E4-46260F0DC095}"/>
              </a:ext>
            </a:extLst>
          </p:cNvPr>
          <p:cNvSpPr>
            <a:spLocks noGrp="1"/>
          </p:cNvSpPr>
          <p:nvPr>
            <p:ph type="body" sz="quarter" idx="10" hasCustomPrompt="1"/>
          </p:nvPr>
        </p:nvSpPr>
        <p:spPr>
          <a:xfrm>
            <a:off x="1222098" y="1282304"/>
            <a:ext cx="6717506" cy="229909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dirty="0"/>
              <a:t>Enter slide divider text here</a:t>
            </a:r>
          </a:p>
        </p:txBody>
      </p:sp>
      <p:pic>
        <p:nvPicPr>
          <p:cNvPr id="3" name="Picture 2">
            <a:extLst>
              <a:ext uri="{FF2B5EF4-FFF2-40B4-BE49-F238E27FC236}">
                <a16:creationId xmlns:a16="http://schemas.microsoft.com/office/drawing/2014/main" id="{07553F27-C23E-F64B-AA96-50864C3DC192}"/>
              </a:ext>
            </a:extLst>
          </p:cNvPr>
          <p:cNvPicPr>
            <a:picLocks noChangeAspect="1"/>
          </p:cNvPicPr>
          <p:nvPr userDrawn="1"/>
        </p:nvPicPr>
        <p:blipFill>
          <a:blip r:embed="rId4"/>
          <a:stretch>
            <a:fillRect/>
          </a:stretch>
        </p:blipFill>
        <p:spPr>
          <a:xfrm rot="10800000">
            <a:off x="4198020" y="3581398"/>
            <a:ext cx="747961" cy="792482"/>
          </a:xfrm>
          <a:prstGeom prst="rect">
            <a:avLst/>
          </a:prstGeom>
        </p:spPr>
      </p:pic>
    </p:spTree>
    <p:extLst>
      <p:ext uri="{BB962C8B-B14F-4D97-AF65-F5344CB8AC3E}">
        <p14:creationId xmlns:p14="http://schemas.microsoft.com/office/powerpoint/2010/main" val="348413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 Pattern Blue 2">
    <p:spTree>
      <p:nvGrpSpPr>
        <p:cNvPr id="1" name=""/>
        <p:cNvGrpSpPr/>
        <p:nvPr/>
      </p:nvGrpSpPr>
      <p:grpSpPr>
        <a:xfrm>
          <a:off x="0" y="0"/>
          <a:ext cx="0" cy="0"/>
          <a:chOff x="0" y="0"/>
          <a:chExt cx="0" cy="0"/>
        </a:xfrm>
      </p:grpSpPr>
      <p:pic>
        <p:nvPicPr>
          <p:cNvPr id="7" name="Picture 6" descr="A picture containing person, indoor, crowd, auditorium&#10;&#10;Description automatically generated">
            <a:extLst>
              <a:ext uri="{FF2B5EF4-FFF2-40B4-BE49-F238E27FC236}">
                <a16:creationId xmlns:a16="http://schemas.microsoft.com/office/drawing/2014/main" id="{BF2A2871-78B3-BA4A-ABCD-EC8C56C907A9}"/>
              </a:ext>
            </a:extLst>
          </p:cNvPr>
          <p:cNvPicPr>
            <a:picLocks noChangeAspect="1"/>
          </p:cNvPicPr>
          <p:nvPr userDrawn="1"/>
        </p:nvPicPr>
        <p:blipFill rotWithShape="1">
          <a:blip r:embed="rId2">
            <a:alphaModFix amt="30000"/>
            <a:extLst>
              <a:ext uri="{BEBA8EAE-BF5A-486C-A8C5-ECC9F3942E4B}">
                <a14:imgProps xmlns:a14="http://schemas.microsoft.com/office/drawing/2010/main">
                  <a14:imgLayer r:embed="rId3">
                    <a14:imgEffect>
                      <a14:saturation sat="17000"/>
                    </a14:imgEffect>
                  </a14:imgLayer>
                </a14:imgProps>
              </a:ext>
            </a:extLst>
          </a:blip>
          <a:srcRect l="1673" t="5911" r="337" b="11601"/>
          <a:stretch/>
        </p:blipFill>
        <p:spPr>
          <a:xfrm>
            <a:off x="1" y="1"/>
            <a:ext cx="9144000" cy="5143500"/>
          </a:xfrm>
          <a:prstGeom prst="rect">
            <a:avLst/>
          </a:prstGeom>
          <a:solidFill>
            <a:srgbClr val="FF9E1B"/>
          </a:solidFill>
        </p:spPr>
      </p:pic>
      <p:sp>
        <p:nvSpPr>
          <p:cNvPr id="5" name="Text Placeholder 7">
            <a:extLst>
              <a:ext uri="{FF2B5EF4-FFF2-40B4-BE49-F238E27FC236}">
                <a16:creationId xmlns:a16="http://schemas.microsoft.com/office/drawing/2014/main" id="{B0A1F8E8-0BE0-1D43-91E4-46260F0DC095}"/>
              </a:ext>
            </a:extLst>
          </p:cNvPr>
          <p:cNvSpPr>
            <a:spLocks noGrp="1"/>
          </p:cNvSpPr>
          <p:nvPr>
            <p:ph type="body" sz="quarter" idx="10" hasCustomPrompt="1"/>
          </p:nvPr>
        </p:nvSpPr>
        <p:spPr>
          <a:xfrm>
            <a:off x="1222098" y="1282304"/>
            <a:ext cx="6717506" cy="2299093"/>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dirty="0"/>
              <a:t>Enter slide divider text here</a:t>
            </a:r>
          </a:p>
        </p:txBody>
      </p:sp>
      <p:pic>
        <p:nvPicPr>
          <p:cNvPr id="3" name="Picture 2">
            <a:extLst>
              <a:ext uri="{FF2B5EF4-FFF2-40B4-BE49-F238E27FC236}">
                <a16:creationId xmlns:a16="http://schemas.microsoft.com/office/drawing/2014/main" id="{24F601ED-C6BA-D347-95A6-44546BDA5B83}"/>
              </a:ext>
            </a:extLst>
          </p:cNvPr>
          <p:cNvPicPr>
            <a:picLocks noChangeAspect="1"/>
          </p:cNvPicPr>
          <p:nvPr userDrawn="1"/>
        </p:nvPicPr>
        <p:blipFill>
          <a:blip r:embed="rId4"/>
          <a:stretch>
            <a:fillRect/>
          </a:stretch>
        </p:blipFill>
        <p:spPr>
          <a:xfrm rot="10800000">
            <a:off x="4198019" y="3581397"/>
            <a:ext cx="747962" cy="792484"/>
          </a:xfrm>
          <a:prstGeom prst="rect">
            <a:avLst/>
          </a:prstGeom>
        </p:spPr>
      </p:pic>
    </p:spTree>
    <p:extLst>
      <p:ext uri="{BB962C8B-B14F-4D97-AF65-F5344CB8AC3E}">
        <p14:creationId xmlns:p14="http://schemas.microsoft.com/office/powerpoint/2010/main" val="3866310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 Pattern Blu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2B5D0-52BB-7A40-A94A-E3EE0DF51E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Text Placeholder 7">
            <a:extLst>
              <a:ext uri="{FF2B5EF4-FFF2-40B4-BE49-F238E27FC236}">
                <a16:creationId xmlns:a16="http://schemas.microsoft.com/office/drawing/2014/main" id="{B0A1F8E8-0BE0-1D43-91E4-46260F0DC095}"/>
              </a:ext>
            </a:extLst>
          </p:cNvPr>
          <p:cNvSpPr>
            <a:spLocks noGrp="1"/>
          </p:cNvSpPr>
          <p:nvPr>
            <p:ph type="body" sz="quarter" idx="10" hasCustomPrompt="1"/>
          </p:nvPr>
        </p:nvSpPr>
        <p:spPr>
          <a:xfrm>
            <a:off x="1222098" y="1097280"/>
            <a:ext cx="6717506" cy="2484118"/>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dirty="0"/>
              <a:t>Enter slide divider text here</a:t>
            </a:r>
          </a:p>
        </p:txBody>
      </p:sp>
      <p:pic>
        <p:nvPicPr>
          <p:cNvPr id="6" name="Picture 5">
            <a:extLst>
              <a:ext uri="{FF2B5EF4-FFF2-40B4-BE49-F238E27FC236}">
                <a16:creationId xmlns:a16="http://schemas.microsoft.com/office/drawing/2014/main" id="{CCBB6926-0CB5-0C48-BD7C-6A7ECA8350D0}"/>
              </a:ext>
            </a:extLst>
          </p:cNvPr>
          <p:cNvPicPr>
            <a:picLocks noChangeAspect="1"/>
          </p:cNvPicPr>
          <p:nvPr userDrawn="1"/>
        </p:nvPicPr>
        <p:blipFill>
          <a:blip r:embed="rId3"/>
          <a:stretch>
            <a:fillRect/>
          </a:stretch>
        </p:blipFill>
        <p:spPr>
          <a:xfrm rot="10800000">
            <a:off x="4198020" y="3581398"/>
            <a:ext cx="747961" cy="792482"/>
          </a:xfrm>
          <a:prstGeom prst="rect">
            <a:avLst/>
          </a:prstGeom>
        </p:spPr>
      </p:pic>
    </p:spTree>
    <p:extLst>
      <p:ext uri="{BB962C8B-B14F-4D97-AF65-F5344CB8AC3E}">
        <p14:creationId xmlns:p14="http://schemas.microsoft.com/office/powerpoint/2010/main" val="1003872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vider - Blue Side Arr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DB978-AF1A-3E47-AD57-6BF1CFF3086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2598977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 Red Side Arrow">
    <p:bg>
      <p:bgPr>
        <a:solidFill>
          <a:srgbClr val="00BF6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DB978-AF1A-3E47-AD57-6BF1CFF3086B}"/>
              </a:ext>
            </a:extLst>
          </p:cNvPr>
          <p:cNvSpPr/>
          <p:nvPr userDrawn="1"/>
        </p:nvSpPr>
        <p:spPr>
          <a:xfrm>
            <a:off x="0" y="0"/>
            <a:ext cx="9144000" cy="51435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7">
            <a:extLst>
              <a:ext uri="{FF2B5EF4-FFF2-40B4-BE49-F238E27FC236}">
                <a16:creationId xmlns:a16="http://schemas.microsoft.com/office/drawing/2014/main" id="{ADBB4134-61D3-B24E-B078-A6D676489DDA}"/>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10" name="Picture 9">
            <a:extLst>
              <a:ext uri="{FF2B5EF4-FFF2-40B4-BE49-F238E27FC236}">
                <a16:creationId xmlns:a16="http://schemas.microsoft.com/office/drawing/2014/main" id="{E3B0F985-6192-F54E-A0DC-5F349A6EF1CB}"/>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16200000">
            <a:off x="949599" y="988448"/>
            <a:ext cx="419101" cy="419101"/>
          </a:xfrm>
          <a:prstGeom prst="rect">
            <a:avLst/>
          </a:prstGeom>
        </p:spPr>
      </p:pic>
      <p:pic>
        <p:nvPicPr>
          <p:cNvPr id="11" name="Picture 10">
            <a:extLst>
              <a:ext uri="{FF2B5EF4-FFF2-40B4-BE49-F238E27FC236}">
                <a16:creationId xmlns:a16="http://schemas.microsoft.com/office/drawing/2014/main" id="{3C6C89C9-2EED-2D44-8382-618AAE0108C5}"/>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5400000">
            <a:off x="7782202" y="3749903"/>
            <a:ext cx="419101" cy="419101"/>
          </a:xfrm>
          <a:prstGeom prst="rect">
            <a:avLst/>
          </a:prstGeom>
        </p:spPr>
      </p:pic>
    </p:spTree>
    <p:extLst>
      <p:ext uri="{BB962C8B-B14F-4D97-AF65-F5344CB8AC3E}">
        <p14:creationId xmlns:p14="http://schemas.microsoft.com/office/powerpoint/2010/main" val="3268284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 - Red Side Arr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DB978-AF1A-3E47-AD57-6BF1CFF3086B}"/>
              </a:ext>
            </a:extLst>
          </p:cNvPr>
          <p:cNvSpPr/>
          <p:nvPr userDrawn="1"/>
        </p:nvSpPr>
        <p:spPr>
          <a:xfrm>
            <a:off x="0" y="0"/>
            <a:ext cx="9144000" cy="5143500"/>
          </a:xfrm>
          <a:prstGeom prst="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7">
            <a:extLst>
              <a:ext uri="{FF2B5EF4-FFF2-40B4-BE49-F238E27FC236}">
                <a16:creationId xmlns:a16="http://schemas.microsoft.com/office/drawing/2014/main" id="{ADBB4134-61D3-B24E-B078-A6D676489DDA}"/>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10" name="Picture 9">
            <a:extLst>
              <a:ext uri="{FF2B5EF4-FFF2-40B4-BE49-F238E27FC236}">
                <a16:creationId xmlns:a16="http://schemas.microsoft.com/office/drawing/2014/main" id="{E3B0F985-6192-F54E-A0DC-5F349A6EF1CB}"/>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16200000">
            <a:off x="949599" y="988448"/>
            <a:ext cx="419101" cy="419101"/>
          </a:xfrm>
          <a:prstGeom prst="rect">
            <a:avLst/>
          </a:prstGeom>
        </p:spPr>
      </p:pic>
      <p:pic>
        <p:nvPicPr>
          <p:cNvPr id="11" name="Picture 10">
            <a:extLst>
              <a:ext uri="{FF2B5EF4-FFF2-40B4-BE49-F238E27FC236}">
                <a16:creationId xmlns:a16="http://schemas.microsoft.com/office/drawing/2014/main" id="{3C6C89C9-2EED-2D44-8382-618AAE0108C5}"/>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5400000">
            <a:off x="7782202" y="3749903"/>
            <a:ext cx="419101" cy="419101"/>
          </a:xfrm>
          <a:prstGeom prst="rect">
            <a:avLst/>
          </a:prstGeom>
        </p:spPr>
      </p:pic>
    </p:spTree>
    <p:extLst>
      <p:ext uri="{BB962C8B-B14F-4D97-AF65-F5344CB8AC3E}">
        <p14:creationId xmlns:p14="http://schemas.microsoft.com/office/powerpoint/2010/main" val="565518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 Blue Side Arro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908115-61AD-F04D-A0DC-CA442CCEBB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99878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3224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ebinar - 2 Column">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26FA89B-EF4C-AE49-9D78-FFC57B19FA1E}"/>
              </a:ext>
            </a:extLst>
          </p:cNvPr>
          <p:cNvSpPr/>
          <p:nvPr userDrawn="1"/>
        </p:nvSpPr>
        <p:spPr>
          <a:xfrm>
            <a:off x="645059" y="1539966"/>
            <a:ext cx="2886550" cy="2886282"/>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Picture Placeholder 3">
            <a:extLst>
              <a:ext uri="{FF2B5EF4-FFF2-40B4-BE49-F238E27FC236}">
                <a16:creationId xmlns:a16="http://schemas.microsoft.com/office/drawing/2014/main" id="{53FBF0F6-3C9E-5142-B4C4-7C0D0788A269}"/>
              </a:ext>
            </a:extLst>
          </p:cNvPr>
          <p:cNvSpPr>
            <a:spLocks noGrp="1"/>
          </p:cNvSpPr>
          <p:nvPr>
            <p:ph type="pic" sz="quarter" idx="28" hasCustomPrompt="1"/>
          </p:nvPr>
        </p:nvSpPr>
        <p:spPr>
          <a:xfrm>
            <a:off x="577604" y="1472511"/>
            <a:ext cx="2843576" cy="2843576"/>
          </a:xfrm>
          <a:solidFill>
            <a:schemeClr val="accent4"/>
          </a:solidFill>
          <a:ln>
            <a:noFill/>
          </a:ln>
          <a:effectLst>
            <a:outerShdw blurRad="50800" dist="38100" dir="2700000" algn="tl" rotWithShape="0">
              <a:prstClr val="black">
                <a:alpha val="15000"/>
              </a:prstClr>
            </a:outerShdw>
          </a:effectLst>
        </p:spPr>
        <p:txBody>
          <a:bodyPr>
            <a:normAutofit/>
          </a:bodyPr>
          <a:lstStyle>
            <a:lvl1pPr marL="0" indent="0">
              <a:buFont typeface="Arial" panose="020B0604020202020204" pitchFamily="34" charset="0"/>
              <a:buNone/>
              <a:defRPr sz="825">
                <a:solidFill>
                  <a:schemeClr val="bg1"/>
                </a:solidFill>
              </a:defRPr>
            </a:lvl1pPr>
          </a:lstStyle>
          <a:p>
            <a:r>
              <a:rPr lang="en-US"/>
              <a:t>Insert Logo or Photo here</a:t>
            </a:r>
          </a:p>
        </p:txBody>
      </p:sp>
      <p:sp>
        <p:nvSpPr>
          <p:cNvPr id="10" name="Text Placeholder 8">
            <a:extLst>
              <a:ext uri="{FF2B5EF4-FFF2-40B4-BE49-F238E27FC236}">
                <a16:creationId xmlns:a16="http://schemas.microsoft.com/office/drawing/2014/main" id="{A9513612-571A-4A45-89B0-FFC34EB9874B}"/>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1" name="Title Placeholder 1">
            <a:extLst>
              <a:ext uri="{FF2B5EF4-FFF2-40B4-BE49-F238E27FC236}">
                <a16:creationId xmlns:a16="http://schemas.microsoft.com/office/drawing/2014/main" id="{547D5739-1A0D-6E49-819E-6C4E5243CFAD}"/>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
        <p:nvSpPr>
          <p:cNvPr id="17" name="Content Placeholder 2">
            <a:extLst>
              <a:ext uri="{FF2B5EF4-FFF2-40B4-BE49-F238E27FC236}">
                <a16:creationId xmlns:a16="http://schemas.microsoft.com/office/drawing/2014/main" id="{326B1175-DAEC-7C46-A7A3-703003AD2576}"/>
              </a:ext>
            </a:extLst>
          </p:cNvPr>
          <p:cNvSpPr>
            <a:spLocks noGrp="1"/>
          </p:cNvSpPr>
          <p:nvPr>
            <p:ph sz="half" idx="23" hasCustomPrompt="1"/>
          </p:nvPr>
        </p:nvSpPr>
        <p:spPr>
          <a:xfrm>
            <a:off x="3886351" y="1679643"/>
            <a:ext cx="4168221" cy="247650"/>
          </a:xfrm>
        </p:spPr>
        <p:txBody>
          <a:bodyPr anchor="ctr" anchorCtr="0">
            <a:noAutofit/>
          </a:bodyPr>
          <a:lstStyle>
            <a:lvl1pPr marL="0" indent="0" algn="l">
              <a:buFontTx/>
              <a:buNone/>
              <a:defRPr sz="1350" b="1">
                <a:solidFill>
                  <a:schemeClr val="accent2"/>
                </a:solidFill>
              </a:defRPr>
            </a:lvl1pPr>
            <a:lvl2pPr marL="342900" indent="0">
              <a:buFontTx/>
              <a:buNone/>
              <a:defRPr sz="1050"/>
            </a:lvl2pPr>
            <a:lvl3pPr marL="685800" indent="0">
              <a:buFontTx/>
              <a:buNone/>
              <a:defRPr sz="1050"/>
            </a:lvl3pPr>
          </a:lstStyle>
          <a:p>
            <a:pPr lvl="0"/>
            <a:r>
              <a:rPr lang="en-US" dirty="0"/>
              <a:t>Enter Presenter Name</a:t>
            </a:r>
          </a:p>
        </p:txBody>
      </p:sp>
      <p:sp>
        <p:nvSpPr>
          <p:cNvPr id="18" name="Content Placeholder 2">
            <a:extLst>
              <a:ext uri="{FF2B5EF4-FFF2-40B4-BE49-F238E27FC236}">
                <a16:creationId xmlns:a16="http://schemas.microsoft.com/office/drawing/2014/main" id="{800CF25C-7566-9042-B870-8E53EA1360D6}"/>
              </a:ext>
            </a:extLst>
          </p:cNvPr>
          <p:cNvSpPr>
            <a:spLocks noGrp="1"/>
          </p:cNvSpPr>
          <p:nvPr>
            <p:ph sz="half" idx="24"/>
          </p:nvPr>
        </p:nvSpPr>
        <p:spPr>
          <a:xfrm>
            <a:off x="3897383" y="2532337"/>
            <a:ext cx="4168221" cy="1893911"/>
          </a:xfrm>
        </p:spPr>
        <p:txBody>
          <a:bodyPr>
            <a:normAutofit/>
          </a:bodyPr>
          <a:lstStyle>
            <a:lvl1pPr marL="0" indent="0" algn="l">
              <a:buFontTx/>
              <a:buNone/>
              <a:defRPr sz="900"/>
            </a:lvl1pPr>
            <a:lvl2pPr marL="342900" indent="0">
              <a:buFontTx/>
              <a:buNone/>
              <a:defRPr sz="1050"/>
            </a:lvl2pPr>
            <a:lvl3pPr marL="685800" indent="0">
              <a:buFontTx/>
              <a:buNone/>
              <a:defRPr sz="1050"/>
            </a:lvl3pPr>
          </a:lstStyle>
          <a:p>
            <a:pPr lvl="0"/>
            <a:r>
              <a:rPr lang="en-US" dirty="0"/>
              <a:t>Click to edit Master text styles</a:t>
            </a:r>
          </a:p>
        </p:txBody>
      </p:sp>
      <p:sp>
        <p:nvSpPr>
          <p:cNvPr id="19" name="Content Placeholder 2">
            <a:extLst>
              <a:ext uri="{FF2B5EF4-FFF2-40B4-BE49-F238E27FC236}">
                <a16:creationId xmlns:a16="http://schemas.microsoft.com/office/drawing/2014/main" id="{E803A84F-C6A6-924B-9BA7-73CF0691BCE0}"/>
              </a:ext>
            </a:extLst>
          </p:cNvPr>
          <p:cNvSpPr>
            <a:spLocks noGrp="1"/>
          </p:cNvSpPr>
          <p:nvPr>
            <p:ph sz="half" idx="25" hasCustomPrompt="1"/>
          </p:nvPr>
        </p:nvSpPr>
        <p:spPr>
          <a:xfrm>
            <a:off x="3886215" y="1927293"/>
            <a:ext cx="4168221" cy="213444"/>
          </a:xfrm>
        </p:spPr>
        <p:txBody>
          <a:bodyPr>
            <a:normAutofit/>
          </a:bodyPr>
          <a:lstStyle>
            <a:lvl1pPr marL="0" indent="0" algn="l">
              <a:buFontTx/>
              <a:buNone/>
              <a:defRPr sz="750"/>
            </a:lvl1pPr>
            <a:lvl2pPr marL="342900" indent="0">
              <a:buFontTx/>
              <a:buNone/>
              <a:defRPr sz="1050"/>
            </a:lvl2pPr>
            <a:lvl3pPr marL="685800" indent="0">
              <a:buFontTx/>
              <a:buNone/>
              <a:defRPr sz="1050"/>
            </a:lvl3pPr>
          </a:lstStyle>
          <a:p>
            <a:pPr lvl="0"/>
            <a:r>
              <a:rPr lang="en-US" dirty="0"/>
              <a:t>ENTER PRESENTER TITLE</a:t>
            </a:r>
          </a:p>
        </p:txBody>
      </p:sp>
      <p:sp>
        <p:nvSpPr>
          <p:cNvPr id="2" name="TextBox 1">
            <a:extLst>
              <a:ext uri="{FF2B5EF4-FFF2-40B4-BE49-F238E27FC236}">
                <a16:creationId xmlns:a16="http://schemas.microsoft.com/office/drawing/2014/main" id="{A9DFB0A7-53D6-6244-9FF3-DF138E665A59}"/>
              </a:ext>
            </a:extLst>
          </p:cNvPr>
          <p:cNvSpPr txBox="1"/>
          <p:nvPr userDrawn="1"/>
        </p:nvSpPr>
        <p:spPr>
          <a:xfrm>
            <a:off x="1744318" y="1796498"/>
            <a:ext cx="0" cy="0"/>
          </a:xfrm>
          <a:prstGeom prst="rect">
            <a:avLst/>
          </a:prstGeom>
        </p:spPr>
        <p:txBody>
          <a:bodyPr vert="horz" wrap="none" lIns="68580" tIns="34290" rIns="68580" bIns="34290" rtlCol="0" anchor="t" anchorCtr="0">
            <a:normAutofit fontScale="25000" lnSpcReduction="20000"/>
          </a:bodyPr>
          <a:lstStyle/>
          <a:p>
            <a:pPr algn="l"/>
            <a:endParaRPr lang="en-US" sz="1350" dirty="0"/>
          </a:p>
        </p:txBody>
      </p:sp>
    </p:spTree>
    <p:extLst>
      <p:ext uri="{BB962C8B-B14F-4D97-AF65-F5344CB8AC3E}">
        <p14:creationId xmlns:p14="http://schemas.microsoft.com/office/powerpoint/2010/main" val="2768656298"/>
      </p:ext>
    </p:extLst>
  </p:cSld>
  <p:clrMapOvr>
    <a:masterClrMapping/>
  </p:clrMapOvr>
  <p:extLst>
    <p:ext uri="{DCECCB84-F9BA-43D5-87BE-67443E8EF086}">
      <p15:sldGuideLst xmlns:p15="http://schemas.microsoft.com/office/powerpoint/2012/main">
        <p15:guide id="1" orient="horz" pos="144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Webinar - 2 Column">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26FA89B-EF4C-AE49-9D78-FFC57B19FA1E}"/>
              </a:ext>
            </a:extLst>
          </p:cNvPr>
          <p:cNvSpPr/>
          <p:nvPr userDrawn="1"/>
        </p:nvSpPr>
        <p:spPr>
          <a:xfrm>
            <a:off x="5505294" y="1467864"/>
            <a:ext cx="1536335" cy="153619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Picture Placeholder 3">
            <a:extLst>
              <a:ext uri="{FF2B5EF4-FFF2-40B4-BE49-F238E27FC236}">
                <a16:creationId xmlns:a16="http://schemas.microsoft.com/office/drawing/2014/main" id="{53FBF0F6-3C9E-5142-B4C4-7C0D0788A269}"/>
              </a:ext>
            </a:extLst>
          </p:cNvPr>
          <p:cNvSpPr>
            <a:spLocks noGrp="1"/>
          </p:cNvSpPr>
          <p:nvPr>
            <p:ph type="pic" sz="quarter" idx="28" hasCustomPrompt="1"/>
          </p:nvPr>
        </p:nvSpPr>
        <p:spPr>
          <a:xfrm>
            <a:off x="5437839" y="1400409"/>
            <a:ext cx="1536335" cy="1536335"/>
          </a:xfrm>
          <a:solidFill>
            <a:schemeClr val="accent4"/>
          </a:solidFill>
          <a:ln>
            <a:noFill/>
          </a:ln>
          <a:effectLst>
            <a:outerShdw blurRad="50800" dist="38100" dir="2700000" algn="tl" rotWithShape="0">
              <a:prstClr val="black">
                <a:alpha val="15000"/>
              </a:prstClr>
            </a:outerShdw>
          </a:effectLst>
        </p:spPr>
        <p:txBody>
          <a:bodyPr>
            <a:normAutofit/>
          </a:bodyPr>
          <a:lstStyle>
            <a:lvl1pPr marL="0" indent="0">
              <a:buFont typeface="Arial" panose="020B0604020202020204" pitchFamily="34" charset="0"/>
              <a:buNone/>
              <a:defRPr sz="825">
                <a:solidFill>
                  <a:schemeClr val="bg1"/>
                </a:solidFill>
              </a:defRPr>
            </a:lvl1pPr>
          </a:lstStyle>
          <a:p>
            <a:r>
              <a:rPr lang="en-US"/>
              <a:t>Insert Logo or Photo here</a:t>
            </a:r>
          </a:p>
        </p:txBody>
      </p:sp>
      <p:sp>
        <p:nvSpPr>
          <p:cNvPr id="23" name="Rectangle 22">
            <a:extLst>
              <a:ext uri="{FF2B5EF4-FFF2-40B4-BE49-F238E27FC236}">
                <a16:creationId xmlns:a16="http://schemas.microsoft.com/office/drawing/2014/main" id="{FDFB4780-7362-214A-992C-534F010E87E9}"/>
              </a:ext>
            </a:extLst>
          </p:cNvPr>
          <p:cNvSpPr/>
          <p:nvPr userDrawn="1"/>
        </p:nvSpPr>
        <p:spPr>
          <a:xfrm>
            <a:off x="2128315" y="1434152"/>
            <a:ext cx="1536335" cy="153619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icture Placeholder 3">
            <a:extLst>
              <a:ext uri="{FF2B5EF4-FFF2-40B4-BE49-F238E27FC236}">
                <a16:creationId xmlns:a16="http://schemas.microsoft.com/office/drawing/2014/main" id="{3613F81A-B3AE-024D-81EA-6B7F2242DBAD}"/>
              </a:ext>
            </a:extLst>
          </p:cNvPr>
          <p:cNvSpPr>
            <a:spLocks noGrp="1"/>
          </p:cNvSpPr>
          <p:nvPr>
            <p:ph type="pic" sz="quarter" idx="27" hasCustomPrompt="1"/>
          </p:nvPr>
        </p:nvSpPr>
        <p:spPr>
          <a:xfrm>
            <a:off x="2060860" y="1366696"/>
            <a:ext cx="1536335" cy="1536335"/>
          </a:xfrm>
          <a:solidFill>
            <a:schemeClr val="accent4"/>
          </a:solidFill>
          <a:ln>
            <a:noFill/>
          </a:ln>
          <a:effectLst>
            <a:outerShdw blurRad="50800" dist="38100" dir="2700000" algn="tl" rotWithShape="0">
              <a:prstClr val="black">
                <a:alpha val="15000"/>
              </a:prstClr>
            </a:outerShdw>
          </a:effectLst>
        </p:spPr>
        <p:txBody>
          <a:bodyPr>
            <a:normAutofit/>
          </a:bodyPr>
          <a:lstStyle>
            <a:lvl1pPr marL="0" indent="0">
              <a:buFont typeface="Arial" panose="020B0604020202020204" pitchFamily="34" charset="0"/>
              <a:buNone/>
              <a:defRPr sz="825">
                <a:solidFill>
                  <a:schemeClr val="bg1"/>
                </a:solidFill>
              </a:defRPr>
            </a:lvl1pPr>
          </a:lstStyle>
          <a:p>
            <a:r>
              <a:rPr lang="en-US"/>
              <a:t>Insert Logo or Photo here</a:t>
            </a:r>
          </a:p>
        </p:txBody>
      </p:sp>
      <p:sp>
        <p:nvSpPr>
          <p:cNvPr id="10" name="Text Placeholder 8">
            <a:extLst>
              <a:ext uri="{FF2B5EF4-FFF2-40B4-BE49-F238E27FC236}">
                <a16:creationId xmlns:a16="http://schemas.microsoft.com/office/drawing/2014/main" id="{A9513612-571A-4A45-89B0-FFC34EB9874B}"/>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1" name="Title Placeholder 1">
            <a:extLst>
              <a:ext uri="{FF2B5EF4-FFF2-40B4-BE49-F238E27FC236}">
                <a16:creationId xmlns:a16="http://schemas.microsoft.com/office/drawing/2014/main" id="{547D5739-1A0D-6E49-819E-6C4E5243CFAD}"/>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cxnSp>
        <p:nvCxnSpPr>
          <p:cNvPr id="24" name="Straight Connector 23">
            <a:extLst>
              <a:ext uri="{FF2B5EF4-FFF2-40B4-BE49-F238E27FC236}">
                <a16:creationId xmlns:a16="http://schemas.microsoft.com/office/drawing/2014/main" id="{0417827A-E794-3B40-9A6C-832DAC590F6F}"/>
              </a:ext>
            </a:extLst>
          </p:cNvPr>
          <p:cNvCxnSpPr>
            <a:cxnSpLocks/>
          </p:cNvCxnSpPr>
          <p:nvPr userDrawn="1"/>
        </p:nvCxnSpPr>
        <p:spPr>
          <a:xfrm>
            <a:off x="4570001" y="1261884"/>
            <a:ext cx="0" cy="33420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87566CC-38BC-BC41-BABA-93A39658E20D}"/>
              </a:ext>
            </a:extLst>
          </p:cNvPr>
          <p:cNvSpPr>
            <a:spLocks noGrp="1"/>
          </p:cNvSpPr>
          <p:nvPr>
            <p:ph sz="half" idx="1" hasCustomPrompt="1"/>
          </p:nvPr>
        </p:nvSpPr>
        <p:spPr>
          <a:xfrm>
            <a:off x="1617985" y="3198796"/>
            <a:ext cx="2549384" cy="247650"/>
          </a:xfrm>
        </p:spPr>
        <p:txBody>
          <a:bodyPr anchor="ctr" anchorCtr="0">
            <a:normAutofit/>
          </a:bodyPr>
          <a:lstStyle>
            <a:lvl1pPr marL="0" indent="0" algn="ctr">
              <a:buFontTx/>
              <a:buNone/>
              <a:defRPr sz="1050" b="1">
                <a:solidFill>
                  <a:schemeClr val="accent2"/>
                </a:solidFill>
              </a:defRPr>
            </a:lvl1pPr>
            <a:lvl2pPr marL="342900" indent="0">
              <a:buFontTx/>
              <a:buNone/>
              <a:defRPr sz="1050"/>
            </a:lvl2pPr>
            <a:lvl3pPr marL="685800" indent="0">
              <a:buFontTx/>
              <a:buNone/>
              <a:defRPr sz="1050"/>
            </a:lvl3pPr>
          </a:lstStyle>
          <a:p>
            <a:pPr lvl="0"/>
            <a:r>
              <a:rPr lang="en-US" dirty="0"/>
              <a:t>Enter Presenter Name</a:t>
            </a:r>
          </a:p>
        </p:txBody>
      </p:sp>
      <p:sp>
        <p:nvSpPr>
          <p:cNvPr id="14" name="Content Placeholder 2">
            <a:extLst>
              <a:ext uri="{FF2B5EF4-FFF2-40B4-BE49-F238E27FC236}">
                <a16:creationId xmlns:a16="http://schemas.microsoft.com/office/drawing/2014/main" id="{461A22BA-33A7-4D4B-B82D-596A45754A9F}"/>
              </a:ext>
            </a:extLst>
          </p:cNvPr>
          <p:cNvSpPr>
            <a:spLocks noGrp="1"/>
          </p:cNvSpPr>
          <p:nvPr>
            <p:ph sz="half" idx="20"/>
          </p:nvPr>
        </p:nvSpPr>
        <p:spPr>
          <a:xfrm>
            <a:off x="1617848" y="3765880"/>
            <a:ext cx="2549356" cy="901541"/>
          </a:xfrm>
        </p:spPr>
        <p:txBody>
          <a:bodyPr>
            <a:normAutofit/>
          </a:bodyPr>
          <a:lstStyle>
            <a:lvl1pPr marL="0" indent="0" algn="ctr">
              <a:buFontTx/>
              <a:buNone/>
              <a:defRPr sz="900"/>
            </a:lvl1pPr>
            <a:lvl2pPr marL="342900" indent="0">
              <a:buFontTx/>
              <a:buNone/>
              <a:defRPr sz="1050"/>
            </a:lvl2pPr>
            <a:lvl3pPr marL="685800" indent="0">
              <a:buFontTx/>
              <a:buNone/>
              <a:defRPr sz="1050"/>
            </a:lvl3pPr>
          </a:lstStyle>
          <a:p>
            <a:pPr lvl="0"/>
            <a:r>
              <a:rPr lang="en-US"/>
              <a:t>Click to edit Master text styles</a:t>
            </a:r>
          </a:p>
        </p:txBody>
      </p:sp>
      <p:sp>
        <p:nvSpPr>
          <p:cNvPr id="15" name="Content Placeholder 2">
            <a:extLst>
              <a:ext uri="{FF2B5EF4-FFF2-40B4-BE49-F238E27FC236}">
                <a16:creationId xmlns:a16="http://schemas.microsoft.com/office/drawing/2014/main" id="{C2044B6A-F7B0-BF4E-847C-3CFCECEAA736}"/>
              </a:ext>
            </a:extLst>
          </p:cNvPr>
          <p:cNvSpPr>
            <a:spLocks noGrp="1"/>
          </p:cNvSpPr>
          <p:nvPr>
            <p:ph sz="half" idx="21" hasCustomPrompt="1"/>
          </p:nvPr>
        </p:nvSpPr>
        <p:spPr>
          <a:xfrm>
            <a:off x="1617849" y="3427742"/>
            <a:ext cx="2549372" cy="213444"/>
          </a:xfrm>
        </p:spPr>
        <p:txBody>
          <a:bodyPr>
            <a:normAutofit/>
          </a:bodyPr>
          <a:lstStyle>
            <a:lvl1pPr marL="0" indent="0" algn="ctr">
              <a:buFontTx/>
              <a:buNone/>
              <a:defRPr sz="750"/>
            </a:lvl1pPr>
            <a:lvl2pPr marL="342900" indent="0">
              <a:buFontTx/>
              <a:buNone/>
              <a:defRPr sz="1050"/>
            </a:lvl2pPr>
            <a:lvl3pPr marL="685800" indent="0">
              <a:buFontTx/>
              <a:buNone/>
              <a:defRPr sz="1050"/>
            </a:lvl3pPr>
          </a:lstStyle>
          <a:p>
            <a:pPr lvl="0"/>
            <a:r>
              <a:rPr lang="en-US" dirty="0"/>
              <a:t>ENTER PRESENTER TITLE</a:t>
            </a:r>
          </a:p>
        </p:txBody>
      </p:sp>
      <p:sp>
        <p:nvSpPr>
          <p:cNvPr id="17" name="Content Placeholder 2">
            <a:extLst>
              <a:ext uri="{FF2B5EF4-FFF2-40B4-BE49-F238E27FC236}">
                <a16:creationId xmlns:a16="http://schemas.microsoft.com/office/drawing/2014/main" id="{326B1175-DAEC-7C46-A7A3-703003AD2576}"/>
              </a:ext>
            </a:extLst>
          </p:cNvPr>
          <p:cNvSpPr>
            <a:spLocks noGrp="1"/>
          </p:cNvSpPr>
          <p:nvPr>
            <p:ph sz="half" idx="23" hasCustomPrompt="1"/>
          </p:nvPr>
        </p:nvSpPr>
        <p:spPr>
          <a:xfrm>
            <a:off x="4969492" y="3198796"/>
            <a:ext cx="2589930" cy="247650"/>
          </a:xfrm>
        </p:spPr>
        <p:txBody>
          <a:bodyPr anchor="ctr" anchorCtr="0">
            <a:normAutofit/>
          </a:bodyPr>
          <a:lstStyle>
            <a:lvl1pPr marL="0" indent="0" algn="ctr">
              <a:buFontTx/>
              <a:buNone/>
              <a:defRPr sz="1050" b="1">
                <a:solidFill>
                  <a:schemeClr val="accent2"/>
                </a:solidFill>
              </a:defRPr>
            </a:lvl1pPr>
            <a:lvl2pPr marL="342900" indent="0">
              <a:buFontTx/>
              <a:buNone/>
              <a:defRPr sz="1050"/>
            </a:lvl2pPr>
            <a:lvl3pPr marL="685800" indent="0">
              <a:buFontTx/>
              <a:buNone/>
              <a:defRPr sz="1050"/>
            </a:lvl3pPr>
          </a:lstStyle>
          <a:p>
            <a:pPr lvl="0"/>
            <a:r>
              <a:rPr lang="en-US" dirty="0"/>
              <a:t>Enter Presenter Name</a:t>
            </a:r>
          </a:p>
        </p:txBody>
      </p:sp>
      <p:sp>
        <p:nvSpPr>
          <p:cNvPr id="18" name="Content Placeholder 2">
            <a:extLst>
              <a:ext uri="{FF2B5EF4-FFF2-40B4-BE49-F238E27FC236}">
                <a16:creationId xmlns:a16="http://schemas.microsoft.com/office/drawing/2014/main" id="{800CF25C-7566-9042-B870-8E53EA1360D6}"/>
              </a:ext>
            </a:extLst>
          </p:cNvPr>
          <p:cNvSpPr>
            <a:spLocks noGrp="1"/>
          </p:cNvSpPr>
          <p:nvPr>
            <p:ph sz="half" idx="24"/>
          </p:nvPr>
        </p:nvSpPr>
        <p:spPr>
          <a:xfrm>
            <a:off x="4969491" y="3765880"/>
            <a:ext cx="2589919" cy="901541"/>
          </a:xfrm>
        </p:spPr>
        <p:txBody>
          <a:bodyPr>
            <a:normAutofit/>
          </a:bodyPr>
          <a:lstStyle>
            <a:lvl1pPr marL="0" indent="0" algn="ctr">
              <a:buFontTx/>
              <a:buNone/>
              <a:defRPr sz="900"/>
            </a:lvl1pPr>
            <a:lvl2pPr marL="342900" indent="0">
              <a:buFontTx/>
              <a:buNone/>
              <a:defRPr sz="1050"/>
            </a:lvl2pPr>
            <a:lvl3pPr marL="685800" indent="0">
              <a:buFontTx/>
              <a:buNone/>
              <a:defRPr sz="1050"/>
            </a:lvl3pPr>
          </a:lstStyle>
          <a:p>
            <a:pPr lvl="0"/>
            <a:r>
              <a:rPr lang="en-US"/>
              <a:t>Click to edit Master text styles</a:t>
            </a:r>
          </a:p>
        </p:txBody>
      </p:sp>
      <p:sp>
        <p:nvSpPr>
          <p:cNvPr id="19" name="Content Placeholder 2">
            <a:extLst>
              <a:ext uri="{FF2B5EF4-FFF2-40B4-BE49-F238E27FC236}">
                <a16:creationId xmlns:a16="http://schemas.microsoft.com/office/drawing/2014/main" id="{E803A84F-C6A6-924B-9BA7-73CF0691BCE0}"/>
              </a:ext>
            </a:extLst>
          </p:cNvPr>
          <p:cNvSpPr>
            <a:spLocks noGrp="1"/>
          </p:cNvSpPr>
          <p:nvPr>
            <p:ph sz="half" idx="25" hasCustomPrompt="1"/>
          </p:nvPr>
        </p:nvSpPr>
        <p:spPr>
          <a:xfrm>
            <a:off x="4969492" y="3427742"/>
            <a:ext cx="2589929" cy="213444"/>
          </a:xfrm>
        </p:spPr>
        <p:txBody>
          <a:bodyPr>
            <a:normAutofit/>
          </a:bodyPr>
          <a:lstStyle>
            <a:lvl1pPr marL="0" indent="0" algn="ctr">
              <a:buFontTx/>
              <a:buNone/>
              <a:defRPr sz="750"/>
            </a:lvl1pPr>
            <a:lvl2pPr marL="342900" indent="0">
              <a:buFontTx/>
              <a:buNone/>
              <a:defRPr sz="1050"/>
            </a:lvl2pPr>
            <a:lvl3pPr marL="685800" indent="0">
              <a:buFontTx/>
              <a:buNone/>
              <a:defRPr sz="1050"/>
            </a:lvl3pPr>
          </a:lstStyle>
          <a:p>
            <a:pPr lvl="0"/>
            <a:r>
              <a:rPr lang="en-US" dirty="0"/>
              <a:t>ENTER PRESENTER TITLE</a:t>
            </a:r>
          </a:p>
        </p:txBody>
      </p:sp>
    </p:spTree>
    <p:extLst>
      <p:ext uri="{BB962C8B-B14F-4D97-AF65-F5344CB8AC3E}">
        <p14:creationId xmlns:p14="http://schemas.microsoft.com/office/powerpoint/2010/main" val="662985586"/>
      </p:ext>
    </p:extLst>
  </p:cSld>
  <p:clrMapOvr>
    <a:masterClrMapping/>
  </p:clrMapOvr>
  <p:extLst>
    <p:ext uri="{DCECCB84-F9BA-43D5-87BE-67443E8EF086}">
      <p15:sldGuideLst xmlns:p15="http://schemas.microsoft.com/office/powerpoint/2012/main">
        <p15:guide id="1" orient="horz" pos="144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ebinar - 3 Column">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9D509F2-E4D8-DA42-9F05-363BEE438D5A}"/>
              </a:ext>
            </a:extLst>
          </p:cNvPr>
          <p:cNvSpPr/>
          <p:nvPr userDrawn="1"/>
        </p:nvSpPr>
        <p:spPr>
          <a:xfrm>
            <a:off x="6753715" y="1379673"/>
            <a:ext cx="1536335" cy="153619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Picture Placeholder 3">
            <a:extLst>
              <a:ext uri="{FF2B5EF4-FFF2-40B4-BE49-F238E27FC236}">
                <a16:creationId xmlns:a16="http://schemas.microsoft.com/office/drawing/2014/main" id="{5431A902-74B0-3643-A690-8372F6E756FC}"/>
              </a:ext>
            </a:extLst>
          </p:cNvPr>
          <p:cNvSpPr>
            <a:spLocks noGrp="1"/>
          </p:cNvSpPr>
          <p:nvPr>
            <p:ph type="pic" sz="quarter" idx="42" hasCustomPrompt="1"/>
          </p:nvPr>
        </p:nvSpPr>
        <p:spPr>
          <a:xfrm>
            <a:off x="6686260" y="1312218"/>
            <a:ext cx="1536335" cy="1536335"/>
          </a:xfrm>
          <a:solidFill>
            <a:schemeClr val="accent4"/>
          </a:solidFill>
          <a:ln>
            <a:noFill/>
          </a:ln>
          <a:effectLst>
            <a:outerShdw blurRad="50800" dist="38100" dir="2700000" algn="tl" rotWithShape="0">
              <a:prstClr val="black">
                <a:alpha val="15000"/>
              </a:prstClr>
            </a:outerShdw>
          </a:effectLst>
        </p:spPr>
        <p:txBody>
          <a:bodyPr>
            <a:normAutofit/>
          </a:bodyPr>
          <a:lstStyle>
            <a:lvl1pPr marL="0" indent="0">
              <a:buFont typeface="Arial" panose="020B0604020202020204" pitchFamily="34" charset="0"/>
              <a:buNone/>
              <a:defRPr sz="825">
                <a:solidFill>
                  <a:schemeClr val="bg1"/>
                </a:solidFill>
              </a:defRPr>
            </a:lvl1pPr>
          </a:lstStyle>
          <a:p>
            <a:r>
              <a:rPr lang="en-US"/>
              <a:t>Insert Logo or Photo here</a:t>
            </a:r>
          </a:p>
        </p:txBody>
      </p:sp>
      <p:sp>
        <p:nvSpPr>
          <p:cNvPr id="69" name="Rectangle 68">
            <a:extLst>
              <a:ext uri="{FF2B5EF4-FFF2-40B4-BE49-F238E27FC236}">
                <a16:creationId xmlns:a16="http://schemas.microsoft.com/office/drawing/2014/main" id="{A4489DD8-98EE-D945-8935-D05F337CCBF2}"/>
              </a:ext>
            </a:extLst>
          </p:cNvPr>
          <p:cNvSpPr/>
          <p:nvPr userDrawn="1"/>
        </p:nvSpPr>
        <p:spPr>
          <a:xfrm>
            <a:off x="3868474" y="1385294"/>
            <a:ext cx="1536335" cy="153619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Picture Placeholder 3">
            <a:extLst>
              <a:ext uri="{FF2B5EF4-FFF2-40B4-BE49-F238E27FC236}">
                <a16:creationId xmlns:a16="http://schemas.microsoft.com/office/drawing/2014/main" id="{E0415F82-B9AC-8D42-B5C2-E13484F040E4}"/>
              </a:ext>
            </a:extLst>
          </p:cNvPr>
          <p:cNvSpPr>
            <a:spLocks noGrp="1"/>
          </p:cNvSpPr>
          <p:nvPr>
            <p:ph type="pic" sz="quarter" idx="41" hasCustomPrompt="1"/>
          </p:nvPr>
        </p:nvSpPr>
        <p:spPr>
          <a:xfrm>
            <a:off x="3801019" y="1317839"/>
            <a:ext cx="1536335" cy="1536335"/>
          </a:xfrm>
          <a:solidFill>
            <a:schemeClr val="accent4"/>
          </a:solidFill>
          <a:ln>
            <a:noFill/>
          </a:ln>
          <a:effectLst>
            <a:outerShdw blurRad="50800" dist="38100" dir="2700000" algn="tl" rotWithShape="0">
              <a:prstClr val="black">
                <a:alpha val="15000"/>
              </a:prstClr>
            </a:outerShdw>
          </a:effectLst>
        </p:spPr>
        <p:txBody>
          <a:bodyPr>
            <a:normAutofit/>
          </a:bodyPr>
          <a:lstStyle>
            <a:lvl1pPr marL="0" indent="0">
              <a:buFont typeface="Arial" panose="020B0604020202020204" pitchFamily="34" charset="0"/>
              <a:buNone/>
              <a:defRPr sz="825">
                <a:solidFill>
                  <a:schemeClr val="bg1"/>
                </a:solidFill>
              </a:defRPr>
            </a:lvl1pPr>
          </a:lstStyle>
          <a:p>
            <a:r>
              <a:rPr lang="en-US"/>
              <a:t>Insert Logo or Photo here</a:t>
            </a:r>
          </a:p>
        </p:txBody>
      </p:sp>
      <p:sp>
        <p:nvSpPr>
          <p:cNvPr id="67" name="Rectangle 66">
            <a:extLst>
              <a:ext uri="{FF2B5EF4-FFF2-40B4-BE49-F238E27FC236}">
                <a16:creationId xmlns:a16="http://schemas.microsoft.com/office/drawing/2014/main" id="{24EBE6F6-E519-B243-B284-74F6D2DBCDC6}"/>
              </a:ext>
            </a:extLst>
          </p:cNvPr>
          <p:cNvSpPr/>
          <p:nvPr userDrawn="1"/>
        </p:nvSpPr>
        <p:spPr>
          <a:xfrm>
            <a:off x="1221952" y="1385294"/>
            <a:ext cx="1536335" cy="153619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Picture Placeholder 3">
            <a:extLst>
              <a:ext uri="{FF2B5EF4-FFF2-40B4-BE49-F238E27FC236}">
                <a16:creationId xmlns:a16="http://schemas.microsoft.com/office/drawing/2014/main" id="{54AE56A8-0ED9-4C41-8705-E22A9D92E12A}"/>
              </a:ext>
            </a:extLst>
          </p:cNvPr>
          <p:cNvSpPr>
            <a:spLocks noGrp="1"/>
          </p:cNvSpPr>
          <p:nvPr>
            <p:ph type="pic" sz="quarter" idx="11" hasCustomPrompt="1"/>
          </p:nvPr>
        </p:nvSpPr>
        <p:spPr>
          <a:xfrm>
            <a:off x="1154497" y="1317839"/>
            <a:ext cx="1536335" cy="1536335"/>
          </a:xfrm>
          <a:solidFill>
            <a:schemeClr val="accent4"/>
          </a:solidFill>
          <a:ln>
            <a:noFill/>
          </a:ln>
          <a:effectLst>
            <a:outerShdw blurRad="50800" dist="38100" dir="2700000" algn="tl" rotWithShape="0">
              <a:prstClr val="black">
                <a:alpha val="15000"/>
              </a:prstClr>
            </a:outerShdw>
          </a:effectLst>
        </p:spPr>
        <p:txBody>
          <a:bodyPr>
            <a:normAutofit/>
          </a:bodyPr>
          <a:lstStyle>
            <a:lvl1pPr marL="0" indent="0">
              <a:buFont typeface="Arial" panose="020B0604020202020204" pitchFamily="34" charset="0"/>
              <a:buNone/>
              <a:defRPr sz="825">
                <a:solidFill>
                  <a:schemeClr val="bg1"/>
                </a:solidFill>
              </a:defRPr>
            </a:lvl1pPr>
          </a:lstStyle>
          <a:p>
            <a:r>
              <a:rPr lang="en-US"/>
              <a:t>Insert Logo or Photo here</a:t>
            </a:r>
          </a:p>
        </p:txBody>
      </p:sp>
      <p:sp>
        <p:nvSpPr>
          <p:cNvPr id="64" name="Content Placeholder 2">
            <a:extLst>
              <a:ext uri="{FF2B5EF4-FFF2-40B4-BE49-F238E27FC236}">
                <a16:creationId xmlns:a16="http://schemas.microsoft.com/office/drawing/2014/main" id="{88A4CA95-6F54-9C47-9413-EEA0571EBB61}"/>
              </a:ext>
            </a:extLst>
          </p:cNvPr>
          <p:cNvSpPr>
            <a:spLocks noGrp="1"/>
          </p:cNvSpPr>
          <p:nvPr>
            <p:ph sz="half" idx="38" hasCustomPrompt="1"/>
          </p:nvPr>
        </p:nvSpPr>
        <p:spPr>
          <a:xfrm>
            <a:off x="6531412" y="3192613"/>
            <a:ext cx="1961130" cy="247650"/>
          </a:xfrm>
        </p:spPr>
        <p:txBody>
          <a:bodyPr anchor="ctr" anchorCtr="0">
            <a:normAutofit/>
          </a:bodyPr>
          <a:lstStyle>
            <a:lvl1pPr marL="0" indent="0" algn="ctr">
              <a:buFontTx/>
              <a:buNone/>
              <a:defRPr sz="1050" b="1">
                <a:solidFill>
                  <a:schemeClr val="accent2"/>
                </a:solidFill>
              </a:defRPr>
            </a:lvl1pPr>
            <a:lvl2pPr marL="342900" indent="0">
              <a:buFontTx/>
              <a:buNone/>
              <a:defRPr sz="1050"/>
            </a:lvl2pPr>
            <a:lvl3pPr marL="685800" indent="0">
              <a:buFontTx/>
              <a:buNone/>
              <a:defRPr sz="1050"/>
            </a:lvl3pPr>
          </a:lstStyle>
          <a:p>
            <a:pPr lvl="0"/>
            <a:r>
              <a:rPr lang="en-US"/>
              <a:t>Enter Presenter Name</a:t>
            </a:r>
          </a:p>
        </p:txBody>
      </p:sp>
      <p:sp>
        <p:nvSpPr>
          <p:cNvPr id="65" name="Content Placeholder 2">
            <a:extLst>
              <a:ext uri="{FF2B5EF4-FFF2-40B4-BE49-F238E27FC236}">
                <a16:creationId xmlns:a16="http://schemas.microsoft.com/office/drawing/2014/main" id="{BAC9B2B1-AB03-8445-92A6-D20A8C836DC1}"/>
              </a:ext>
            </a:extLst>
          </p:cNvPr>
          <p:cNvSpPr>
            <a:spLocks noGrp="1"/>
          </p:cNvSpPr>
          <p:nvPr>
            <p:ph sz="half" idx="39"/>
          </p:nvPr>
        </p:nvSpPr>
        <p:spPr>
          <a:xfrm>
            <a:off x="6548679" y="3759697"/>
            <a:ext cx="1961130" cy="901541"/>
          </a:xfrm>
        </p:spPr>
        <p:txBody>
          <a:bodyPr>
            <a:normAutofit/>
          </a:bodyPr>
          <a:lstStyle>
            <a:lvl1pPr marL="0" indent="0" algn="ctr">
              <a:buFontTx/>
              <a:buNone/>
              <a:defRPr sz="900"/>
            </a:lvl1pPr>
            <a:lvl2pPr marL="342900" indent="0">
              <a:buFontTx/>
              <a:buNone/>
              <a:defRPr sz="1050"/>
            </a:lvl2pPr>
            <a:lvl3pPr marL="685800" indent="0">
              <a:buFontTx/>
              <a:buNone/>
              <a:defRPr sz="1050"/>
            </a:lvl3pPr>
          </a:lstStyle>
          <a:p>
            <a:pPr lvl="0"/>
            <a:r>
              <a:rPr lang="en-US"/>
              <a:t>Click to edit Master text styles</a:t>
            </a:r>
          </a:p>
        </p:txBody>
      </p:sp>
      <p:sp>
        <p:nvSpPr>
          <p:cNvPr id="66" name="Content Placeholder 2">
            <a:extLst>
              <a:ext uri="{FF2B5EF4-FFF2-40B4-BE49-F238E27FC236}">
                <a16:creationId xmlns:a16="http://schemas.microsoft.com/office/drawing/2014/main" id="{FD317648-5D13-8B42-967E-C3AFC34C2A4A}"/>
              </a:ext>
            </a:extLst>
          </p:cNvPr>
          <p:cNvSpPr>
            <a:spLocks noGrp="1"/>
          </p:cNvSpPr>
          <p:nvPr>
            <p:ph sz="half" idx="40" hasCustomPrompt="1"/>
          </p:nvPr>
        </p:nvSpPr>
        <p:spPr>
          <a:xfrm>
            <a:off x="6537511" y="3421559"/>
            <a:ext cx="1961130" cy="213444"/>
          </a:xfrm>
        </p:spPr>
        <p:txBody>
          <a:bodyPr>
            <a:normAutofit/>
          </a:bodyPr>
          <a:lstStyle>
            <a:lvl1pPr marL="0" indent="0" algn="ctr">
              <a:buFontTx/>
              <a:buNone/>
              <a:defRPr sz="750"/>
            </a:lvl1pPr>
            <a:lvl2pPr marL="342900" indent="0">
              <a:buFontTx/>
              <a:buNone/>
              <a:defRPr sz="1050"/>
            </a:lvl2pPr>
            <a:lvl3pPr marL="685800" indent="0">
              <a:buFontTx/>
              <a:buNone/>
              <a:defRPr sz="1050"/>
            </a:lvl3pPr>
          </a:lstStyle>
          <a:p>
            <a:pPr lvl="0"/>
            <a:r>
              <a:rPr lang="en-US" dirty="0"/>
              <a:t>ENTER PRESENTER TITLE</a:t>
            </a:r>
          </a:p>
        </p:txBody>
      </p:sp>
      <p:sp>
        <p:nvSpPr>
          <p:cNvPr id="59" name="Content Placeholder 2">
            <a:extLst>
              <a:ext uri="{FF2B5EF4-FFF2-40B4-BE49-F238E27FC236}">
                <a16:creationId xmlns:a16="http://schemas.microsoft.com/office/drawing/2014/main" id="{060F93BB-1F6D-EF4A-9EC7-6CF1924EFA09}"/>
              </a:ext>
            </a:extLst>
          </p:cNvPr>
          <p:cNvSpPr>
            <a:spLocks noGrp="1"/>
          </p:cNvSpPr>
          <p:nvPr>
            <p:ph sz="half" idx="34" hasCustomPrompt="1"/>
          </p:nvPr>
        </p:nvSpPr>
        <p:spPr>
          <a:xfrm>
            <a:off x="3646171" y="3192613"/>
            <a:ext cx="1961130" cy="247650"/>
          </a:xfrm>
        </p:spPr>
        <p:txBody>
          <a:bodyPr anchor="ctr" anchorCtr="0">
            <a:normAutofit/>
          </a:bodyPr>
          <a:lstStyle>
            <a:lvl1pPr marL="0" indent="0" algn="ctr">
              <a:buFontTx/>
              <a:buNone/>
              <a:defRPr sz="1050" b="1">
                <a:solidFill>
                  <a:schemeClr val="accent2"/>
                </a:solidFill>
              </a:defRPr>
            </a:lvl1pPr>
            <a:lvl2pPr marL="342900" indent="0">
              <a:buFontTx/>
              <a:buNone/>
              <a:defRPr sz="1050"/>
            </a:lvl2pPr>
            <a:lvl3pPr marL="685800" indent="0">
              <a:buFontTx/>
              <a:buNone/>
              <a:defRPr sz="1050"/>
            </a:lvl3pPr>
          </a:lstStyle>
          <a:p>
            <a:pPr lvl="0"/>
            <a:r>
              <a:rPr lang="en-US"/>
              <a:t>Enter Presenter Name</a:t>
            </a:r>
          </a:p>
        </p:txBody>
      </p:sp>
      <p:sp>
        <p:nvSpPr>
          <p:cNvPr id="60" name="Content Placeholder 2">
            <a:extLst>
              <a:ext uri="{FF2B5EF4-FFF2-40B4-BE49-F238E27FC236}">
                <a16:creationId xmlns:a16="http://schemas.microsoft.com/office/drawing/2014/main" id="{AFE2D87E-1969-5A40-94BF-E38FEA1DEF70}"/>
              </a:ext>
            </a:extLst>
          </p:cNvPr>
          <p:cNvSpPr>
            <a:spLocks noGrp="1"/>
          </p:cNvSpPr>
          <p:nvPr>
            <p:ph sz="half" idx="35"/>
          </p:nvPr>
        </p:nvSpPr>
        <p:spPr>
          <a:xfrm>
            <a:off x="3663438" y="3759697"/>
            <a:ext cx="1961130" cy="901541"/>
          </a:xfrm>
        </p:spPr>
        <p:txBody>
          <a:bodyPr>
            <a:normAutofit/>
          </a:bodyPr>
          <a:lstStyle>
            <a:lvl1pPr marL="0" indent="0" algn="ctr">
              <a:buFontTx/>
              <a:buNone/>
              <a:defRPr sz="900"/>
            </a:lvl1pPr>
            <a:lvl2pPr marL="342900" indent="0">
              <a:buFontTx/>
              <a:buNone/>
              <a:defRPr sz="1050"/>
            </a:lvl2pPr>
            <a:lvl3pPr marL="685800" indent="0">
              <a:buFontTx/>
              <a:buNone/>
              <a:defRPr sz="1050"/>
            </a:lvl3pPr>
          </a:lstStyle>
          <a:p>
            <a:pPr lvl="0"/>
            <a:r>
              <a:rPr lang="en-US"/>
              <a:t>Click to edit Master text styles</a:t>
            </a:r>
          </a:p>
        </p:txBody>
      </p:sp>
      <p:sp>
        <p:nvSpPr>
          <p:cNvPr id="61" name="Content Placeholder 2">
            <a:extLst>
              <a:ext uri="{FF2B5EF4-FFF2-40B4-BE49-F238E27FC236}">
                <a16:creationId xmlns:a16="http://schemas.microsoft.com/office/drawing/2014/main" id="{5046C52D-483D-D34D-9C76-8E69BA369CED}"/>
              </a:ext>
            </a:extLst>
          </p:cNvPr>
          <p:cNvSpPr>
            <a:spLocks noGrp="1"/>
          </p:cNvSpPr>
          <p:nvPr>
            <p:ph sz="half" idx="36" hasCustomPrompt="1"/>
          </p:nvPr>
        </p:nvSpPr>
        <p:spPr>
          <a:xfrm>
            <a:off x="3652270" y="3421559"/>
            <a:ext cx="1961130" cy="213444"/>
          </a:xfrm>
        </p:spPr>
        <p:txBody>
          <a:bodyPr>
            <a:normAutofit/>
          </a:bodyPr>
          <a:lstStyle>
            <a:lvl1pPr marL="0" indent="0" algn="ctr">
              <a:buFontTx/>
              <a:buNone/>
              <a:defRPr sz="750"/>
            </a:lvl1pPr>
            <a:lvl2pPr marL="342900" indent="0">
              <a:buFontTx/>
              <a:buNone/>
              <a:defRPr sz="1050"/>
            </a:lvl2pPr>
            <a:lvl3pPr marL="685800" indent="0">
              <a:buFontTx/>
              <a:buNone/>
              <a:defRPr sz="1050"/>
            </a:lvl3pPr>
          </a:lstStyle>
          <a:p>
            <a:pPr lvl="0"/>
            <a:r>
              <a:rPr lang="en-US" dirty="0"/>
              <a:t>ENTER PRESENTER TITLE</a:t>
            </a:r>
          </a:p>
        </p:txBody>
      </p:sp>
      <p:sp>
        <p:nvSpPr>
          <p:cNvPr id="54" name="Content Placeholder 2">
            <a:extLst>
              <a:ext uri="{FF2B5EF4-FFF2-40B4-BE49-F238E27FC236}">
                <a16:creationId xmlns:a16="http://schemas.microsoft.com/office/drawing/2014/main" id="{6C5F762B-34E3-A84F-971A-C84AD8DE35C6}"/>
              </a:ext>
            </a:extLst>
          </p:cNvPr>
          <p:cNvSpPr>
            <a:spLocks noGrp="1"/>
          </p:cNvSpPr>
          <p:nvPr>
            <p:ph sz="half" idx="1" hasCustomPrompt="1"/>
          </p:nvPr>
        </p:nvSpPr>
        <p:spPr>
          <a:xfrm>
            <a:off x="999649" y="3192613"/>
            <a:ext cx="1961130" cy="247650"/>
          </a:xfrm>
        </p:spPr>
        <p:txBody>
          <a:bodyPr anchor="ctr" anchorCtr="0">
            <a:normAutofit/>
          </a:bodyPr>
          <a:lstStyle>
            <a:lvl1pPr marL="0" indent="0" algn="ctr">
              <a:buFontTx/>
              <a:buNone/>
              <a:defRPr sz="1050" b="1">
                <a:solidFill>
                  <a:schemeClr val="accent2"/>
                </a:solidFill>
              </a:defRPr>
            </a:lvl1pPr>
            <a:lvl2pPr marL="342900" indent="0">
              <a:buFontTx/>
              <a:buNone/>
              <a:defRPr sz="1050"/>
            </a:lvl2pPr>
            <a:lvl3pPr marL="685800" indent="0">
              <a:buFontTx/>
              <a:buNone/>
              <a:defRPr sz="1050"/>
            </a:lvl3pPr>
          </a:lstStyle>
          <a:p>
            <a:pPr lvl="0"/>
            <a:r>
              <a:rPr lang="en-US" dirty="0"/>
              <a:t>Enter Presenter Name</a:t>
            </a:r>
          </a:p>
        </p:txBody>
      </p:sp>
      <p:sp>
        <p:nvSpPr>
          <p:cNvPr id="55" name="Content Placeholder 2">
            <a:extLst>
              <a:ext uri="{FF2B5EF4-FFF2-40B4-BE49-F238E27FC236}">
                <a16:creationId xmlns:a16="http://schemas.microsoft.com/office/drawing/2014/main" id="{8B8E3EDF-C341-7747-8FBC-F0F0653E11D3}"/>
              </a:ext>
            </a:extLst>
          </p:cNvPr>
          <p:cNvSpPr>
            <a:spLocks noGrp="1"/>
          </p:cNvSpPr>
          <p:nvPr>
            <p:ph sz="half" idx="20"/>
          </p:nvPr>
        </p:nvSpPr>
        <p:spPr>
          <a:xfrm>
            <a:off x="1016916" y="3759697"/>
            <a:ext cx="1961130" cy="901541"/>
          </a:xfrm>
        </p:spPr>
        <p:txBody>
          <a:bodyPr>
            <a:normAutofit/>
          </a:bodyPr>
          <a:lstStyle>
            <a:lvl1pPr marL="0" indent="0" algn="ctr">
              <a:buFontTx/>
              <a:buNone/>
              <a:defRPr sz="900"/>
            </a:lvl1pPr>
            <a:lvl2pPr marL="342900" indent="0">
              <a:buFontTx/>
              <a:buNone/>
              <a:defRPr sz="1050"/>
            </a:lvl2pPr>
            <a:lvl3pPr marL="685800" indent="0">
              <a:buFontTx/>
              <a:buNone/>
              <a:defRPr sz="1050"/>
            </a:lvl3pPr>
          </a:lstStyle>
          <a:p>
            <a:pPr lvl="0"/>
            <a:r>
              <a:rPr lang="en-US"/>
              <a:t>Click to edit Master text styles</a:t>
            </a:r>
          </a:p>
        </p:txBody>
      </p:sp>
      <p:sp>
        <p:nvSpPr>
          <p:cNvPr id="56" name="Content Placeholder 2">
            <a:extLst>
              <a:ext uri="{FF2B5EF4-FFF2-40B4-BE49-F238E27FC236}">
                <a16:creationId xmlns:a16="http://schemas.microsoft.com/office/drawing/2014/main" id="{8799147E-5882-D345-A730-4A299D83CD8F}"/>
              </a:ext>
            </a:extLst>
          </p:cNvPr>
          <p:cNvSpPr>
            <a:spLocks noGrp="1"/>
          </p:cNvSpPr>
          <p:nvPr>
            <p:ph sz="half" idx="21" hasCustomPrompt="1"/>
          </p:nvPr>
        </p:nvSpPr>
        <p:spPr>
          <a:xfrm>
            <a:off x="1005748" y="3421559"/>
            <a:ext cx="1961130" cy="213444"/>
          </a:xfrm>
        </p:spPr>
        <p:txBody>
          <a:bodyPr>
            <a:normAutofit/>
          </a:bodyPr>
          <a:lstStyle>
            <a:lvl1pPr marL="0" indent="0" algn="ctr">
              <a:buFontTx/>
              <a:buNone/>
              <a:defRPr sz="750"/>
            </a:lvl1pPr>
            <a:lvl2pPr marL="342900" indent="0">
              <a:buFontTx/>
              <a:buNone/>
              <a:defRPr sz="1050"/>
            </a:lvl2pPr>
            <a:lvl3pPr marL="685800" indent="0">
              <a:buFontTx/>
              <a:buNone/>
              <a:defRPr sz="1050"/>
            </a:lvl3pPr>
          </a:lstStyle>
          <a:p>
            <a:pPr lvl="0"/>
            <a:r>
              <a:rPr lang="en-US" dirty="0"/>
              <a:t>ENTER PRESENTER TITLE</a:t>
            </a:r>
          </a:p>
        </p:txBody>
      </p:sp>
      <p:sp>
        <p:nvSpPr>
          <p:cNvPr id="10" name="Text Placeholder 8">
            <a:extLst>
              <a:ext uri="{FF2B5EF4-FFF2-40B4-BE49-F238E27FC236}">
                <a16:creationId xmlns:a16="http://schemas.microsoft.com/office/drawing/2014/main" id="{A9513612-571A-4A45-89B0-FFC34EB9874B}"/>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1" name="Title Placeholder 1">
            <a:extLst>
              <a:ext uri="{FF2B5EF4-FFF2-40B4-BE49-F238E27FC236}">
                <a16:creationId xmlns:a16="http://schemas.microsoft.com/office/drawing/2014/main" id="{547D5739-1A0D-6E49-819E-6C4E5243CFAD}"/>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cxnSp>
        <p:nvCxnSpPr>
          <p:cNvPr id="43" name="Straight Connector 42">
            <a:extLst>
              <a:ext uri="{FF2B5EF4-FFF2-40B4-BE49-F238E27FC236}">
                <a16:creationId xmlns:a16="http://schemas.microsoft.com/office/drawing/2014/main" id="{BBCE0690-4F99-D241-AA4B-BED14B099928}"/>
              </a:ext>
            </a:extLst>
          </p:cNvPr>
          <p:cNvCxnSpPr>
            <a:cxnSpLocks/>
          </p:cNvCxnSpPr>
          <p:nvPr userDrawn="1"/>
        </p:nvCxnSpPr>
        <p:spPr>
          <a:xfrm>
            <a:off x="6047590" y="1264079"/>
            <a:ext cx="0" cy="33420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CDBA467-416C-E34B-BCC0-5DE3D1250F4B}"/>
              </a:ext>
            </a:extLst>
          </p:cNvPr>
          <p:cNvCxnSpPr>
            <a:cxnSpLocks/>
          </p:cNvCxnSpPr>
          <p:nvPr userDrawn="1"/>
        </p:nvCxnSpPr>
        <p:spPr>
          <a:xfrm>
            <a:off x="3266981" y="1264079"/>
            <a:ext cx="0" cy="33420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547095"/>
      </p:ext>
    </p:extLst>
  </p:cSld>
  <p:clrMapOvr>
    <a:masterClrMapping/>
  </p:clrMapOvr>
  <p:extLst>
    <p:ext uri="{DCECCB84-F9BA-43D5-87BE-67443E8EF086}">
      <p15:sldGuideLst xmlns:p15="http://schemas.microsoft.com/office/powerpoint/2012/main">
        <p15:guide id="1" orient="horz" pos="1056">
          <p15:clr>
            <a:srgbClr val="FBAE40"/>
          </p15:clr>
        </p15:guide>
        <p15:guide id="2" pos="160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A picture containing photo, snow, window, old&#10;&#10;Description automatically generated">
            <a:extLst>
              <a:ext uri="{FF2B5EF4-FFF2-40B4-BE49-F238E27FC236}">
                <a16:creationId xmlns:a16="http://schemas.microsoft.com/office/drawing/2014/main" id="{7A02CD69-1163-1E4F-84B6-421B5CEBBDD7}"/>
              </a:ext>
            </a:extLst>
          </p:cNvPr>
          <p:cNvPicPr>
            <a:picLocks noChangeAspect="1"/>
          </p:cNvPicPr>
          <p:nvPr userDrawn="1"/>
        </p:nvPicPr>
        <p:blipFill rotWithShape="1">
          <a:blip r:embed="rId2"/>
          <a:srcRect l="8001" r="11191" b="27470"/>
          <a:stretch/>
        </p:blipFill>
        <p:spPr>
          <a:xfrm>
            <a:off x="0" y="1"/>
            <a:ext cx="9144000" cy="5143500"/>
          </a:xfrm>
          <a:prstGeom prst="rect">
            <a:avLst/>
          </a:prstGeom>
        </p:spPr>
      </p:pic>
    </p:spTree>
    <p:extLst>
      <p:ext uri="{BB962C8B-B14F-4D97-AF65-F5344CB8AC3E}">
        <p14:creationId xmlns:p14="http://schemas.microsoft.com/office/powerpoint/2010/main" val="827611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 Dude Blu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AA26EA-3A51-2C4B-A76B-0A9F009BF10A}"/>
              </a:ext>
            </a:extLst>
          </p:cNvPr>
          <p:cNvSpPr txBox="1"/>
          <p:nvPr userDrawn="1"/>
        </p:nvSpPr>
        <p:spPr>
          <a:xfrm>
            <a:off x="-272988" y="579268"/>
            <a:ext cx="0" cy="0"/>
          </a:xfrm>
          <a:prstGeom prst="rect">
            <a:avLst/>
          </a:prstGeom>
        </p:spPr>
        <p:txBody>
          <a:bodyPr vert="horz" wrap="none" lIns="68580" tIns="34290" rIns="68580" bIns="34290" rtlCol="0" anchor="t" anchorCtr="0">
            <a:normAutofit fontScale="25000" lnSpcReduction="20000"/>
          </a:bodyPr>
          <a:lstStyle/>
          <a:p>
            <a:pPr algn="l"/>
            <a:endParaRPr lang="en-US" sz="1350"/>
          </a:p>
        </p:txBody>
      </p:sp>
      <p:pic>
        <p:nvPicPr>
          <p:cNvPr id="5" name="Picture 4" descr="A picture containing outdoor, sign, building, street&#10;&#10;Description automatically generated">
            <a:extLst>
              <a:ext uri="{FF2B5EF4-FFF2-40B4-BE49-F238E27FC236}">
                <a16:creationId xmlns:a16="http://schemas.microsoft.com/office/drawing/2014/main" id="{29938ACA-E08D-BD40-998F-3A29A707A4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497494518"/>
      </p:ext>
    </p:extLst>
  </p:cSld>
  <p:clrMapOvr>
    <a:masterClrMapping/>
  </p:clrMapOvr>
  <p:extLst>
    <p:ext uri="{DCECCB84-F9BA-43D5-87BE-67443E8EF086}">
      <p15:sldGuideLst xmlns:p15="http://schemas.microsoft.com/office/powerpoint/2012/main">
        <p15:guide id="1" orient="horz" pos="4032">
          <p15:clr>
            <a:srgbClr val="FBAE40"/>
          </p15:clr>
        </p15:guide>
        <p15:guide id="2" pos="72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 Dude Blu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AA26EA-3A51-2C4B-A76B-0A9F009BF10A}"/>
              </a:ext>
            </a:extLst>
          </p:cNvPr>
          <p:cNvSpPr txBox="1"/>
          <p:nvPr userDrawn="1"/>
        </p:nvSpPr>
        <p:spPr>
          <a:xfrm>
            <a:off x="-272988" y="579268"/>
            <a:ext cx="0" cy="0"/>
          </a:xfrm>
          <a:prstGeom prst="rect">
            <a:avLst/>
          </a:prstGeom>
        </p:spPr>
        <p:txBody>
          <a:bodyPr vert="horz" wrap="none" lIns="68580" tIns="34290" rIns="68580" bIns="34290" rtlCol="0" anchor="t" anchorCtr="0">
            <a:normAutofit fontScale="25000" lnSpcReduction="20000"/>
          </a:bodyPr>
          <a:lstStyle/>
          <a:p>
            <a:pPr algn="l"/>
            <a:endParaRPr lang="en-US" sz="1350"/>
          </a:p>
        </p:txBody>
      </p:sp>
      <p:pic>
        <p:nvPicPr>
          <p:cNvPr id="4" name="Picture 3" descr="A picture containing outdoor, sign, building, street&#10;&#10;Description automatically generated">
            <a:extLst>
              <a:ext uri="{FF2B5EF4-FFF2-40B4-BE49-F238E27FC236}">
                <a16:creationId xmlns:a16="http://schemas.microsoft.com/office/drawing/2014/main" id="{BC6ADB42-46B7-5F45-8352-C95460BAEC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B09A4421-8A46-1E46-82FF-70D78F927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7" name="Picture 6">
            <a:extLst>
              <a:ext uri="{FF2B5EF4-FFF2-40B4-BE49-F238E27FC236}">
                <a16:creationId xmlns:a16="http://schemas.microsoft.com/office/drawing/2014/main" id="{C7653C53-50FD-544E-BB05-318E5E7ED5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8" name="Text Placeholder 7">
            <a:extLst>
              <a:ext uri="{FF2B5EF4-FFF2-40B4-BE49-F238E27FC236}">
                <a16:creationId xmlns:a16="http://schemas.microsoft.com/office/drawing/2014/main" id="{611CC57A-E83D-B847-81C2-F506204860BE}"/>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text here</a:t>
            </a:r>
          </a:p>
        </p:txBody>
      </p:sp>
    </p:spTree>
    <p:extLst>
      <p:ext uri="{BB962C8B-B14F-4D97-AF65-F5344CB8AC3E}">
        <p14:creationId xmlns:p14="http://schemas.microsoft.com/office/powerpoint/2010/main" val="3165065031"/>
      </p:ext>
    </p:extLst>
  </p:cSld>
  <p:clrMapOvr>
    <a:masterClrMapping/>
  </p:clrMapOvr>
  <p:extLst>
    <p:ext uri="{DCECCB84-F9BA-43D5-87BE-67443E8EF086}">
      <p15:sldGuideLst xmlns:p15="http://schemas.microsoft.com/office/powerpoint/2012/main">
        <p15:guide id="1" orient="horz" pos="4032">
          <p15:clr>
            <a:srgbClr val="FBAE40"/>
          </p15:clr>
        </p15:guide>
        <p15:guide id="2" pos="72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DC354630-6E3D-6946-A541-09CAA1AEC203}"/>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6" name="Title Placeholder 1">
            <a:extLst>
              <a:ext uri="{FF2B5EF4-FFF2-40B4-BE49-F238E27FC236}">
                <a16:creationId xmlns:a16="http://schemas.microsoft.com/office/drawing/2014/main" id="{3EA88429-76F4-D744-9CDD-64472DC2CE7F}"/>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3646961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D7337AD-7C5E-6A4E-98B6-430CB447C4D3}"/>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3689434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lum - Titl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6F7B095-411F-1747-B9D5-7755B6C9D6FE}"/>
              </a:ext>
            </a:extLst>
          </p:cNvPr>
          <p:cNvSpPr>
            <a:spLocks noGrp="1"/>
          </p:cNvSpPr>
          <p:nvPr>
            <p:ph sz="half" idx="1"/>
          </p:nvPr>
        </p:nvSpPr>
        <p:spPr>
          <a:xfrm>
            <a:off x="457200" y="1111250"/>
            <a:ext cx="8226802" cy="34671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A0E31398-B448-0C46-97C6-7F51B2257977}"/>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842866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olumn - Title &amp; Subtitl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C628933-83EE-C14B-9FD6-38DF3FA693B2}"/>
              </a:ext>
            </a:extLst>
          </p:cNvPr>
          <p:cNvSpPr>
            <a:spLocks noGrp="1"/>
          </p:cNvSpPr>
          <p:nvPr>
            <p:ph sz="half" idx="1"/>
          </p:nvPr>
        </p:nvSpPr>
        <p:spPr>
          <a:xfrm>
            <a:off x="457200" y="1288256"/>
            <a:ext cx="8226802" cy="3290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05D0659D-DC4E-A243-B9E2-8F38EB92077A}"/>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8" name="Title Placeholder 1">
            <a:extLst>
              <a:ext uri="{FF2B5EF4-FFF2-40B4-BE49-F238E27FC236}">
                <a16:creationId xmlns:a16="http://schemas.microsoft.com/office/drawing/2014/main" id="{9BDC6BF4-132A-974A-81C9-41B62FEBC01A}"/>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303024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893511"/>
            <a:ext cx="4038600" cy="31025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93511"/>
            <a:ext cx="4038600" cy="31025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094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 Title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111250"/>
            <a:ext cx="3945637"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8FE64-12B5-864C-8BF5-51F88B7FED69}"/>
              </a:ext>
            </a:extLst>
          </p:cNvPr>
          <p:cNvSpPr>
            <a:spLocks noGrp="1"/>
          </p:cNvSpPr>
          <p:nvPr>
            <p:ph sz="half" idx="2"/>
          </p:nvPr>
        </p:nvSpPr>
        <p:spPr>
          <a:xfrm>
            <a:off x="4738364" y="1111250"/>
            <a:ext cx="3945637"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F021EDDF-2303-E347-905E-6A557C04F2D7}"/>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2319691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umn - Title &amp;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288256"/>
            <a:ext cx="3945637" cy="3290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8FE64-12B5-864C-8BF5-51F88B7FED69}"/>
              </a:ext>
            </a:extLst>
          </p:cNvPr>
          <p:cNvSpPr>
            <a:spLocks noGrp="1"/>
          </p:cNvSpPr>
          <p:nvPr>
            <p:ph sz="half" idx="2"/>
          </p:nvPr>
        </p:nvSpPr>
        <p:spPr>
          <a:xfrm>
            <a:off x="4738363" y="1288256"/>
            <a:ext cx="3945638" cy="3290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5B7A9D53-2790-AA40-A62B-99BB61D4FF22}"/>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8" name="Title Placeholder 1">
            <a:extLst>
              <a:ext uri="{FF2B5EF4-FFF2-40B4-BE49-F238E27FC236}">
                <a16:creationId xmlns:a16="http://schemas.microsoft.com/office/drawing/2014/main" id="{153EF9F6-2CFD-3F47-AC85-B1916416123E}"/>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1757857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 Big Right - Title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111250"/>
            <a:ext cx="256540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8FE64-12B5-864C-8BF5-51F88B7FED69}"/>
              </a:ext>
            </a:extLst>
          </p:cNvPr>
          <p:cNvSpPr>
            <a:spLocks noGrp="1"/>
          </p:cNvSpPr>
          <p:nvPr>
            <p:ph sz="half" idx="2"/>
          </p:nvPr>
        </p:nvSpPr>
        <p:spPr>
          <a:xfrm>
            <a:off x="3358129" y="1111250"/>
            <a:ext cx="5325872"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EC19AC34-2C6D-8C4D-88B1-749DAE0942D3}"/>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3122756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Big Right - Title &amp;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288255"/>
            <a:ext cx="2565401" cy="3290096"/>
          </a:xfrm>
        </p:spPr>
        <p:txBody>
          <a:bodyPr/>
          <a:lstStyle>
            <a:lvl2pPr marL="514350" indent="-171450">
              <a:buFont typeface="Arial" panose="020B0604020202020204" pitchFamily="34" charset="0"/>
              <a:buChar char="•"/>
              <a:defRPr/>
            </a:lvl2pPr>
            <a:lvl3pPr marL="857250" indent="-171450">
              <a:buFont typeface="Arial" panose="020B0604020202020204" pitchFamily="34" charset="0"/>
              <a:buChar char="•"/>
              <a:defRPr/>
            </a:lvl3pPr>
            <a:lvl4pPr marL="1200150" indent="-171450">
              <a:buFont typeface="Arial" panose="020B0604020202020204" pitchFamily="34" charset="0"/>
              <a:buChar char="•"/>
              <a:defRPr/>
            </a:lvl4pPr>
            <a:lvl5pPr marL="1543050" indent="-1714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8FE64-12B5-864C-8BF5-51F88B7FED69}"/>
              </a:ext>
            </a:extLst>
          </p:cNvPr>
          <p:cNvSpPr>
            <a:spLocks noGrp="1"/>
          </p:cNvSpPr>
          <p:nvPr>
            <p:ph sz="half" idx="2"/>
          </p:nvPr>
        </p:nvSpPr>
        <p:spPr>
          <a:xfrm>
            <a:off x="3358129" y="1288255"/>
            <a:ext cx="5325872" cy="3290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18A8CAC6-15A6-CF4A-A920-F3524FDB5D18}"/>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8" name="Title Placeholder 1">
            <a:extLst>
              <a:ext uri="{FF2B5EF4-FFF2-40B4-BE49-F238E27FC236}">
                <a16:creationId xmlns:a16="http://schemas.microsoft.com/office/drawing/2014/main" id="{D6CB0171-C14B-F74E-8102-F9D0B490B915}"/>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341190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 Big Left - Title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111250"/>
            <a:ext cx="5325874"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AFCAD3C-D7D1-2844-B06A-C439324C0222}"/>
              </a:ext>
            </a:extLst>
          </p:cNvPr>
          <p:cNvSpPr>
            <a:spLocks noGrp="1"/>
          </p:cNvSpPr>
          <p:nvPr>
            <p:ph sz="half" idx="11"/>
          </p:nvPr>
        </p:nvSpPr>
        <p:spPr>
          <a:xfrm>
            <a:off x="6118600" y="1111250"/>
            <a:ext cx="256540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585098C8-5843-D944-99C7-3BA92C35C223}"/>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1620486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Big Left - Title &amp;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288255"/>
            <a:ext cx="5325874" cy="3290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AFCAD3C-D7D1-2844-B06A-C439324C0222}"/>
              </a:ext>
            </a:extLst>
          </p:cNvPr>
          <p:cNvSpPr>
            <a:spLocks noGrp="1"/>
          </p:cNvSpPr>
          <p:nvPr>
            <p:ph sz="half" idx="11"/>
          </p:nvPr>
        </p:nvSpPr>
        <p:spPr>
          <a:xfrm>
            <a:off x="6118600" y="1288255"/>
            <a:ext cx="2565401" cy="3290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CD5D53AE-1573-7743-BC15-BFBD3CF29847}"/>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9" name="Title Placeholder 1">
            <a:extLst>
              <a:ext uri="{FF2B5EF4-FFF2-40B4-BE49-F238E27FC236}">
                <a16:creationId xmlns:a16="http://schemas.microsoft.com/office/drawing/2014/main" id="{54BF0A2A-183D-0B40-9F01-C5458A964760}"/>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632816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 Title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111250"/>
            <a:ext cx="250190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A3517A8-F565-A444-8CC3-826419A3CFEE}"/>
              </a:ext>
            </a:extLst>
          </p:cNvPr>
          <p:cNvSpPr>
            <a:spLocks noGrp="1"/>
          </p:cNvSpPr>
          <p:nvPr>
            <p:ph sz="half" idx="10"/>
          </p:nvPr>
        </p:nvSpPr>
        <p:spPr>
          <a:xfrm>
            <a:off x="3294252" y="1111250"/>
            <a:ext cx="250190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2427030-5EFB-C944-8EE9-9347E3DBE8B4}"/>
              </a:ext>
            </a:extLst>
          </p:cNvPr>
          <p:cNvSpPr>
            <a:spLocks noGrp="1"/>
          </p:cNvSpPr>
          <p:nvPr>
            <p:ph sz="half" idx="11"/>
          </p:nvPr>
        </p:nvSpPr>
        <p:spPr>
          <a:xfrm>
            <a:off x="6182100" y="1111250"/>
            <a:ext cx="250190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8DFE95AD-6870-EE45-9CC7-9CBE99DF3BA6}"/>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1337582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 - Title &amp; Subtit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77549EE-AD68-F94C-8CEA-DE9D25DB6AE9}"/>
              </a:ext>
            </a:extLst>
          </p:cNvPr>
          <p:cNvSpPr>
            <a:spLocks noGrp="1"/>
          </p:cNvSpPr>
          <p:nvPr>
            <p:ph sz="half" idx="1"/>
          </p:nvPr>
        </p:nvSpPr>
        <p:spPr>
          <a:xfrm>
            <a:off x="457200" y="1288255"/>
            <a:ext cx="2501901" cy="3290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BD574CB1-76AC-A84A-BFD7-36D0240F7DA6}"/>
              </a:ext>
            </a:extLst>
          </p:cNvPr>
          <p:cNvSpPr>
            <a:spLocks noGrp="1"/>
          </p:cNvSpPr>
          <p:nvPr>
            <p:ph sz="half" idx="11"/>
          </p:nvPr>
        </p:nvSpPr>
        <p:spPr>
          <a:xfrm>
            <a:off x="3294252" y="1288254"/>
            <a:ext cx="2501901" cy="3290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399FF85E-8D8F-B14D-AB7C-5972886ED82F}"/>
              </a:ext>
            </a:extLst>
          </p:cNvPr>
          <p:cNvSpPr>
            <a:spLocks noGrp="1"/>
          </p:cNvSpPr>
          <p:nvPr>
            <p:ph sz="half" idx="12"/>
          </p:nvPr>
        </p:nvSpPr>
        <p:spPr>
          <a:xfrm>
            <a:off x="6182100" y="1288255"/>
            <a:ext cx="2501901" cy="3290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A9513612-571A-4A45-89B0-FFC34EB9874B}"/>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1" name="Title Placeholder 1">
            <a:extLst>
              <a:ext uri="{FF2B5EF4-FFF2-40B4-BE49-F238E27FC236}">
                <a16:creationId xmlns:a16="http://schemas.microsoft.com/office/drawing/2014/main" id="{547D5739-1A0D-6E49-819E-6C4E5243CFAD}"/>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1834316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Column - Title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111250"/>
            <a:ext cx="1799149" cy="3467100"/>
          </a:xfrm>
        </p:spPr>
        <p:txBody>
          <a:body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6A3517A8-F565-A444-8CC3-826419A3CFEE}"/>
              </a:ext>
            </a:extLst>
          </p:cNvPr>
          <p:cNvSpPr>
            <a:spLocks noGrp="1"/>
          </p:cNvSpPr>
          <p:nvPr>
            <p:ph sz="half" idx="10"/>
          </p:nvPr>
        </p:nvSpPr>
        <p:spPr>
          <a:xfrm>
            <a:off x="2591500" y="1111250"/>
            <a:ext cx="1799149" cy="3467100"/>
          </a:xfrm>
        </p:spPr>
        <p:txBody>
          <a:bodyPr/>
          <a:lstStyle/>
          <a:p>
            <a:pPr lvl="0"/>
            <a:r>
              <a:rPr lang="en-US"/>
              <a:t>Click to edit Master text styles</a:t>
            </a:r>
          </a:p>
          <a:p>
            <a:pPr lvl="1"/>
            <a:r>
              <a:rPr lang="en-US"/>
              <a:t>Second level</a:t>
            </a:r>
          </a:p>
          <a:p>
            <a:pPr lvl="2"/>
            <a:r>
              <a:rPr lang="en-US"/>
              <a:t>Third level</a:t>
            </a:r>
          </a:p>
        </p:txBody>
      </p:sp>
      <p:sp>
        <p:nvSpPr>
          <p:cNvPr id="8" name="Content Placeholder 2">
            <a:extLst>
              <a:ext uri="{FF2B5EF4-FFF2-40B4-BE49-F238E27FC236}">
                <a16:creationId xmlns:a16="http://schemas.microsoft.com/office/drawing/2014/main" id="{72427030-5EFB-C944-8EE9-9347E3DBE8B4}"/>
              </a:ext>
            </a:extLst>
          </p:cNvPr>
          <p:cNvSpPr>
            <a:spLocks noGrp="1"/>
          </p:cNvSpPr>
          <p:nvPr>
            <p:ph sz="half" idx="11"/>
          </p:nvPr>
        </p:nvSpPr>
        <p:spPr>
          <a:xfrm>
            <a:off x="4728599" y="1111250"/>
            <a:ext cx="1799149" cy="3467100"/>
          </a:xfrm>
        </p:spPr>
        <p:txBody>
          <a:body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CEF56CB6-7C72-8D4C-BA1C-567551650014}"/>
              </a:ext>
            </a:extLst>
          </p:cNvPr>
          <p:cNvSpPr>
            <a:spLocks noGrp="1"/>
          </p:cNvSpPr>
          <p:nvPr>
            <p:ph sz="half" idx="12"/>
          </p:nvPr>
        </p:nvSpPr>
        <p:spPr>
          <a:xfrm>
            <a:off x="6884853" y="1111250"/>
            <a:ext cx="1799149" cy="3467100"/>
          </a:xfrm>
        </p:spPr>
        <p:txBody>
          <a:bodyPr/>
          <a:lstStyle/>
          <a:p>
            <a:pPr lvl="0"/>
            <a:r>
              <a:rPr lang="en-US"/>
              <a:t>Click to edit Master text styles</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344E12A-D68E-2042-BA3A-8B8BFB045E63}"/>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4073207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lumn - Title &amp; Subtitl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C8ADFFB-F79C-2D4C-ADD4-1E362A617D3E}"/>
              </a:ext>
            </a:extLst>
          </p:cNvPr>
          <p:cNvSpPr>
            <a:spLocks noGrp="1"/>
          </p:cNvSpPr>
          <p:nvPr>
            <p:ph sz="half" idx="11"/>
          </p:nvPr>
        </p:nvSpPr>
        <p:spPr>
          <a:xfrm>
            <a:off x="457200" y="1288255"/>
            <a:ext cx="1799149" cy="3290096"/>
          </a:xfrm>
        </p:spPr>
        <p:txBody>
          <a:body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1777EB4-0821-9042-A164-8FC71A0B9AB4}"/>
              </a:ext>
            </a:extLst>
          </p:cNvPr>
          <p:cNvSpPr>
            <a:spLocks noGrp="1"/>
          </p:cNvSpPr>
          <p:nvPr>
            <p:ph sz="half" idx="12"/>
          </p:nvPr>
        </p:nvSpPr>
        <p:spPr>
          <a:xfrm>
            <a:off x="2591500" y="1288255"/>
            <a:ext cx="1799149" cy="3290096"/>
          </a:xfrm>
        </p:spPr>
        <p:txBody>
          <a:body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A3353E33-BB9E-F041-922A-7948F535BA73}"/>
              </a:ext>
            </a:extLst>
          </p:cNvPr>
          <p:cNvSpPr>
            <a:spLocks noGrp="1"/>
          </p:cNvSpPr>
          <p:nvPr>
            <p:ph sz="half" idx="13"/>
          </p:nvPr>
        </p:nvSpPr>
        <p:spPr>
          <a:xfrm>
            <a:off x="4728599" y="1288255"/>
            <a:ext cx="1799149" cy="3290096"/>
          </a:xfrm>
        </p:spPr>
        <p:txBody>
          <a:body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46C53C86-713C-4543-B357-357B77112329}"/>
              </a:ext>
            </a:extLst>
          </p:cNvPr>
          <p:cNvSpPr>
            <a:spLocks noGrp="1"/>
          </p:cNvSpPr>
          <p:nvPr>
            <p:ph sz="half" idx="14"/>
          </p:nvPr>
        </p:nvSpPr>
        <p:spPr>
          <a:xfrm>
            <a:off x="6884853" y="1288255"/>
            <a:ext cx="1799149" cy="3290096"/>
          </a:xfrm>
        </p:spPr>
        <p:txBody>
          <a:bodyPr/>
          <a:lstStyle/>
          <a:p>
            <a:pPr lvl="0"/>
            <a:r>
              <a:rPr lang="en-US"/>
              <a:t>Click to edit Master text styles</a:t>
            </a:r>
          </a:p>
          <a:p>
            <a:pPr lvl="1"/>
            <a:r>
              <a:rPr lang="en-US"/>
              <a:t>Second level</a:t>
            </a:r>
          </a:p>
          <a:p>
            <a:pPr lvl="2"/>
            <a:r>
              <a:rPr lang="en-US"/>
              <a:t>Third level</a:t>
            </a:r>
          </a:p>
        </p:txBody>
      </p:sp>
      <p:sp>
        <p:nvSpPr>
          <p:cNvPr id="13" name="Text Placeholder 8">
            <a:extLst>
              <a:ext uri="{FF2B5EF4-FFF2-40B4-BE49-F238E27FC236}">
                <a16:creationId xmlns:a16="http://schemas.microsoft.com/office/drawing/2014/main" id="{0F7D4A7F-3824-1447-96C1-7C2936CB7881}"/>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4" name="Title Placeholder 1">
            <a:extLst>
              <a:ext uri="{FF2B5EF4-FFF2-40B4-BE49-F238E27FC236}">
                <a16:creationId xmlns:a16="http://schemas.microsoft.com/office/drawing/2014/main" id="{E4B5A13B-6A68-5348-88B0-C6E7B03A2B96}"/>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Tree>
    <p:extLst>
      <p:ext uri="{BB962C8B-B14F-4D97-AF65-F5344CB8AC3E}">
        <p14:creationId xmlns:p14="http://schemas.microsoft.com/office/powerpoint/2010/main" val="150234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1435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94176"/>
            <a:ext cx="4040188" cy="25565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91435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394176"/>
            <a:ext cx="4041775" cy="25565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877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8D2C-9D1D-094A-9576-EB7878224650}"/>
              </a:ext>
            </a:extLst>
          </p:cNvPr>
          <p:cNvSpPr>
            <a:spLocks noGrp="1"/>
          </p:cNvSpPr>
          <p:nvPr>
            <p:ph sz="half" idx="1"/>
          </p:nvPr>
        </p:nvSpPr>
        <p:spPr>
          <a:xfrm>
            <a:off x="457200" y="1111250"/>
            <a:ext cx="3355523"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8FE64-12B5-864C-8BF5-51F88B7FED69}"/>
              </a:ext>
            </a:extLst>
          </p:cNvPr>
          <p:cNvSpPr>
            <a:spLocks noGrp="1"/>
          </p:cNvSpPr>
          <p:nvPr>
            <p:ph sz="half" idx="2"/>
          </p:nvPr>
        </p:nvSpPr>
        <p:spPr>
          <a:xfrm>
            <a:off x="5328478" y="1111250"/>
            <a:ext cx="3355523"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F021EDDF-2303-E347-905E-6A557C04F2D7}"/>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
        <p:nvSpPr>
          <p:cNvPr id="2" name="Oval 1">
            <a:extLst>
              <a:ext uri="{FF2B5EF4-FFF2-40B4-BE49-F238E27FC236}">
                <a16:creationId xmlns:a16="http://schemas.microsoft.com/office/drawing/2014/main" id="{55625040-EDD1-1948-9620-C168A782674F}"/>
              </a:ext>
            </a:extLst>
          </p:cNvPr>
          <p:cNvSpPr/>
          <p:nvPr userDrawn="1"/>
        </p:nvSpPr>
        <p:spPr>
          <a:xfrm>
            <a:off x="4125647" y="2302329"/>
            <a:ext cx="889907" cy="8899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VS</a:t>
            </a:r>
          </a:p>
        </p:txBody>
      </p:sp>
    </p:spTree>
    <p:extLst>
      <p:ext uri="{BB962C8B-B14F-4D97-AF65-F5344CB8AC3E}">
        <p14:creationId xmlns:p14="http://schemas.microsoft.com/office/powerpoint/2010/main" val="209743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s - 3 Column">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9513612-571A-4A45-89B0-FFC34EB9874B}"/>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1" name="Title Placeholder 1">
            <a:extLst>
              <a:ext uri="{FF2B5EF4-FFF2-40B4-BE49-F238E27FC236}">
                <a16:creationId xmlns:a16="http://schemas.microsoft.com/office/drawing/2014/main" id="{547D5739-1A0D-6E49-819E-6C4E5243CFAD}"/>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 style</a:t>
            </a:r>
          </a:p>
        </p:txBody>
      </p:sp>
      <p:sp>
        <p:nvSpPr>
          <p:cNvPr id="18" name="Content Placeholder 2">
            <a:extLst>
              <a:ext uri="{FF2B5EF4-FFF2-40B4-BE49-F238E27FC236}">
                <a16:creationId xmlns:a16="http://schemas.microsoft.com/office/drawing/2014/main" id="{A263C4DA-CDD6-C646-93AB-1B6B4C7E1D47}"/>
              </a:ext>
            </a:extLst>
          </p:cNvPr>
          <p:cNvSpPr>
            <a:spLocks noGrp="1"/>
          </p:cNvSpPr>
          <p:nvPr>
            <p:ph sz="half" idx="1" hasCustomPrompt="1"/>
          </p:nvPr>
        </p:nvSpPr>
        <p:spPr>
          <a:xfrm>
            <a:off x="689227" y="2804635"/>
            <a:ext cx="2117951" cy="730700"/>
          </a:xfrm>
        </p:spPr>
        <p:txBody>
          <a:bodyPr tIns="0">
            <a:normAutofit/>
          </a:bodyPr>
          <a:lstStyle>
            <a:lvl1pPr marL="0" indent="0" algn="ctr">
              <a:buFont typeface="Arial" panose="020B0604020202020204" pitchFamily="34" charset="0"/>
              <a:buNone/>
              <a:defRPr sz="1500">
                <a:solidFill>
                  <a:schemeClr val="tx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19" name="Text Placeholder 2">
            <a:extLst>
              <a:ext uri="{FF2B5EF4-FFF2-40B4-BE49-F238E27FC236}">
                <a16:creationId xmlns:a16="http://schemas.microsoft.com/office/drawing/2014/main" id="{A3F4D61F-1556-0449-9903-75821432B830}"/>
              </a:ext>
            </a:extLst>
          </p:cNvPr>
          <p:cNvSpPr>
            <a:spLocks noGrp="1"/>
          </p:cNvSpPr>
          <p:nvPr>
            <p:ph type="body" sz="quarter" idx="13" hasCustomPrompt="1"/>
          </p:nvPr>
        </p:nvSpPr>
        <p:spPr>
          <a:xfrm>
            <a:off x="689166" y="2054903"/>
            <a:ext cx="2117614" cy="730700"/>
          </a:xfrm>
        </p:spPr>
        <p:txBody>
          <a:bodyPr tIns="0" bIns="0" anchor="b" anchorCtr="0">
            <a:noAutofit/>
          </a:bodyPr>
          <a:lstStyle>
            <a:lvl1pPr marL="0" indent="0" algn="ctr">
              <a:buFont typeface="Arial" panose="020B0604020202020204" pitchFamily="34" charset="0"/>
              <a:buNone/>
              <a:defRPr sz="4500" b="1" i="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100</a:t>
            </a:r>
          </a:p>
        </p:txBody>
      </p:sp>
      <p:sp>
        <p:nvSpPr>
          <p:cNvPr id="20" name="Content Placeholder 2">
            <a:extLst>
              <a:ext uri="{FF2B5EF4-FFF2-40B4-BE49-F238E27FC236}">
                <a16:creationId xmlns:a16="http://schemas.microsoft.com/office/drawing/2014/main" id="{CE783A26-29E8-0C4F-AE79-70B55F0B93F4}"/>
              </a:ext>
            </a:extLst>
          </p:cNvPr>
          <p:cNvSpPr>
            <a:spLocks noGrp="1"/>
          </p:cNvSpPr>
          <p:nvPr>
            <p:ph sz="half" idx="14" hasCustomPrompt="1"/>
          </p:nvPr>
        </p:nvSpPr>
        <p:spPr>
          <a:xfrm>
            <a:off x="3525883" y="2804635"/>
            <a:ext cx="2117951" cy="730700"/>
          </a:xfrm>
        </p:spPr>
        <p:txBody>
          <a:bodyPr tIns="0">
            <a:normAutofit/>
          </a:bodyPr>
          <a:lstStyle>
            <a:lvl1pPr marL="0" indent="0" algn="ctr">
              <a:buFont typeface="Arial" panose="020B0604020202020204" pitchFamily="34" charset="0"/>
              <a:buNone/>
              <a:defRPr sz="1500">
                <a:solidFill>
                  <a:schemeClr val="tx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21" name="Text Placeholder 2">
            <a:extLst>
              <a:ext uri="{FF2B5EF4-FFF2-40B4-BE49-F238E27FC236}">
                <a16:creationId xmlns:a16="http://schemas.microsoft.com/office/drawing/2014/main" id="{EF0F33C1-41AB-DC49-81DF-E59462281E3F}"/>
              </a:ext>
            </a:extLst>
          </p:cNvPr>
          <p:cNvSpPr>
            <a:spLocks noGrp="1"/>
          </p:cNvSpPr>
          <p:nvPr>
            <p:ph type="body" sz="quarter" idx="15" hasCustomPrompt="1"/>
          </p:nvPr>
        </p:nvSpPr>
        <p:spPr>
          <a:xfrm>
            <a:off x="3525822" y="2054903"/>
            <a:ext cx="2117614" cy="730700"/>
          </a:xfrm>
        </p:spPr>
        <p:txBody>
          <a:bodyPr tIns="0" bIns="0" anchor="b" anchorCtr="0">
            <a:noAutofit/>
          </a:bodyPr>
          <a:lstStyle>
            <a:lvl1pPr marL="0" indent="0" algn="ctr">
              <a:buFont typeface="Arial" panose="020B0604020202020204" pitchFamily="34" charset="0"/>
              <a:buNone/>
              <a:defRPr sz="4500" b="1" i="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100</a:t>
            </a:r>
          </a:p>
        </p:txBody>
      </p:sp>
      <p:sp>
        <p:nvSpPr>
          <p:cNvPr id="22" name="Content Placeholder 2">
            <a:extLst>
              <a:ext uri="{FF2B5EF4-FFF2-40B4-BE49-F238E27FC236}">
                <a16:creationId xmlns:a16="http://schemas.microsoft.com/office/drawing/2014/main" id="{2565F280-68F9-6F46-A4F0-01DB86A07430}"/>
              </a:ext>
            </a:extLst>
          </p:cNvPr>
          <p:cNvSpPr>
            <a:spLocks noGrp="1"/>
          </p:cNvSpPr>
          <p:nvPr>
            <p:ph sz="half" idx="16" hasCustomPrompt="1"/>
          </p:nvPr>
        </p:nvSpPr>
        <p:spPr>
          <a:xfrm>
            <a:off x="6413731" y="2804635"/>
            <a:ext cx="2117951" cy="730700"/>
          </a:xfrm>
        </p:spPr>
        <p:txBody>
          <a:bodyPr tIns="0">
            <a:normAutofit/>
          </a:bodyPr>
          <a:lstStyle>
            <a:lvl1pPr marL="0" indent="0" algn="ctr">
              <a:buFont typeface="Arial" panose="020B0604020202020204" pitchFamily="34" charset="0"/>
              <a:buNone/>
              <a:defRPr sz="1500">
                <a:solidFill>
                  <a:schemeClr val="tx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23" name="Text Placeholder 2">
            <a:extLst>
              <a:ext uri="{FF2B5EF4-FFF2-40B4-BE49-F238E27FC236}">
                <a16:creationId xmlns:a16="http://schemas.microsoft.com/office/drawing/2014/main" id="{FCD90969-5385-CD43-B7DC-3D3D8C380B8F}"/>
              </a:ext>
            </a:extLst>
          </p:cNvPr>
          <p:cNvSpPr>
            <a:spLocks noGrp="1"/>
          </p:cNvSpPr>
          <p:nvPr>
            <p:ph type="body" sz="quarter" idx="17" hasCustomPrompt="1"/>
          </p:nvPr>
        </p:nvSpPr>
        <p:spPr>
          <a:xfrm>
            <a:off x="6413670" y="2054903"/>
            <a:ext cx="2117614" cy="730700"/>
          </a:xfrm>
        </p:spPr>
        <p:txBody>
          <a:bodyPr tIns="0" bIns="0" anchor="b" anchorCtr="0">
            <a:noAutofit/>
          </a:bodyPr>
          <a:lstStyle>
            <a:lvl1pPr marL="0" indent="0" algn="ctr">
              <a:buFont typeface="Arial" panose="020B0604020202020204" pitchFamily="34" charset="0"/>
              <a:buNone/>
              <a:defRPr sz="4500" b="1" i="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100</a:t>
            </a:r>
          </a:p>
        </p:txBody>
      </p:sp>
      <p:cxnSp>
        <p:nvCxnSpPr>
          <p:cNvPr id="24" name="Straight Connector 23">
            <a:extLst>
              <a:ext uri="{FF2B5EF4-FFF2-40B4-BE49-F238E27FC236}">
                <a16:creationId xmlns:a16="http://schemas.microsoft.com/office/drawing/2014/main" id="{0417827A-E794-3B40-9A6C-832DAC590F6F}"/>
              </a:ext>
            </a:extLst>
          </p:cNvPr>
          <p:cNvCxnSpPr>
            <a:cxnSpLocks/>
          </p:cNvCxnSpPr>
          <p:nvPr userDrawn="1"/>
        </p:nvCxnSpPr>
        <p:spPr>
          <a:xfrm>
            <a:off x="3166650" y="1908730"/>
            <a:ext cx="0" cy="167513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475004-AAE4-924A-9356-6182C8BB2F45}"/>
              </a:ext>
            </a:extLst>
          </p:cNvPr>
          <p:cNvCxnSpPr>
            <a:cxnSpLocks/>
          </p:cNvCxnSpPr>
          <p:nvPr userDrawn="1"/>
        </p:nvCxnSpPr>
        <p:spPr>
          <a:xfrm>
            <a:off x="6047397" y="1908730"/>
            <a:ext cx="0" cy="167513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682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s - 3 Columns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2D357C-B3AC-3840-87A1-1B86AE538153}"/>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ontent Placeholder 2">
            <a:extLst>
              <a:ext uri="{FF2B5EF4-FFF2-40B4-BE49-F238E27FC236}">
                <a16:creationId xmlns:a16="http://schemas.microsoft.com/office/drawing/2014/main" id="{A77549EE-AD68-F94C-8CEA-DE9D25DB6AE9}"/>
              </a:ext>
            </a:extLst>
          </p:cNvPr>
          <p:cNvSpPr>
            <a:spLocks noGrp="1"/>
          </p:cNvSpPr>
          <p:nvPr>
            <p:ph sz="half" idx="1" hasCustomPrompt="1"/>
          </p:nvPr>
        </p:nvSpPr>
        <p:spPr>
          <a:xfrm>
            <a:off x="689227" y="2804635"/>
            <a:ext cx="2117951" cy="730700"/>
          </a:xfrm>
        </p:spPr>
        <p:txBody>
          <a:bodyPr tIns="0">
            <a:normAutofit/>
          </a:bodyPr>
          <a:lstStyle>
            <a:lvl1pPr marL="0" indent="0" algn="ctr">
              <a:buFont typeface="Arial" panose="020B0604020202020204" pitchFamily="34" charset="0"/>
              <a:buNone/>
              <a:defRPr sz="15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10" name="Text Placeholder 8">
            <a:extLst>
              <a:ext uri="{FF2B5EF4-FFF2-40B4-BE49-F238E27FC236}">
                <a16:creationId xmlns:a16="http://schemas.microsoft.com/office/drawing/2014/main" id="{A9513612-571A-4A45-89B0-FFC34EB9874B}"/>
              </a:ext>
            </a:extLst>
          </p:cNvPr>
          <p:cNvSpPr>
            <a:spLocks noGrp="1"/>
          </p:cNvSpPr>
          <p:nvPr>
            <p:ph type="body" sz="quarter" idx="10" hasCustomPrompt="1"/>
          </p:nvPr>
        </p:nvSpPr>
        <p:spPr>
          <a:xfrm>
            <a:off x="457199" y="717252"/>
            <a:ext cx="8227220" cy="247650"/>
          </a:xfrm>
        </p:spPr>
        <p:txBody>
          <a:bodyPr>
            <a:normAutofit/>
          </a:bodyPr>
          <a:lstStyle>
            <a:lvl1pPr marL="0" indent="0">
              <a:buNone/>
              <a:defRPr sz="1350">
                <a:solidFill>
                  <a:schemeClr val="accent5"/>
                </a:solidFill>
              </a:defRPr>
            </a:lvl1pPr>
          </a:lstStyle>
          <a:p>
            <a:pPr lvl="0"/>
            <a:r>
              <a:rPr lang="en-US"/>
              <a:t>Click to edit Master subtitle</a:t>
            </a:r>
          </a:p>
        </p:txBody>
      </p:sp>
      <p:sp>
        <p:nvSpPr>
          <p:cNvPr id="11" name="Title Placeholder 1">
            <a:extLst>
              <a:ext uri="{FF2B5EF4-FFF2-40B4-BE49-F238E27FC236}">
                <a16:creationId xmlns:a16="http://schemas.microsoft.com/office/drawing/2014/main" id="{547D5739-1A0D-6E49-819E-6C4E5243CFAD}"/>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6070BDF-FB67-C84F-95CE-BC3CCEA0D261}"/>
              </a:ext>
            </a:extLst>
          </p:cNvPr>
          <p:cNvSpPr>
            <a:spLocks noGrp="1"/>
          </p:cNvSpPr>
          <p:nvPr>
            <p:ph type="body" sz="quarter" idx="13" hasCustomPrompt="1"/>
          </p:nvPr>
        </p:nvSpPr>
        <p:spPr>
          <a:xfrm>
            <a:off x="689166" y="2054903"/>
            <a:ext cx="2117614" cy="730700"/>
          </a:xfrm>
        </p:spPr>
        <p:txBody>
          <a:bodyPr tIns="0" bIns="0" anchor="b" anchorCtr="0">
            <a:noAutofit/>
          </a:bodyPr>
          <a:lstStyle>
            <a:lvl1pPr marL="0" indent="0" algn="ctr">
              <a:buFont typeface="Arial" panose="020B0604020202020204" pitchFamily="34" charset="0"/>
              <a:buNone/>
              <a:defRPr sz="4500" b="1" i="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100</a:t>
            </a:r>
          </a:p>
        </p:txBody>
      </p:sp>
      <p:sp>
        <p:nvSpPr>
          <p:cNvPr id="9" name="Content Placeholder 2">
            <a:extLst>
              <a:ext uri="{FF2B5EF4-FFF2-40B4-BE49-F238E27FC236}">
                <a16:creationId xmlns:a16="http://schemas.microsoft.com/office/drawing/2014/main" id="{6DAFC826-4861-434A-BF13-4EDA2C26E725}"/>
              </a:ext>
            </a:extLst>
          </p:cNvPr>
          <p:cNvSpPr>
            <a:spLocks noGrp="1"/>
          </p:cNvSpPr>
          <p:nvPr>
            <p:ph sz="half" idx="14" hasCustomPrompt="1"/>
          </p:nvPr>
        </p:nvSpPr>
        <p:spPr>
          <a:xfrm>
            <a:off x="3525883" y="2804635"/>
            <a:ext cx="2117951" cy="730700"/>
          </a:xfrm>
        </p:spPr>
        <p:txBody>
          <a:bodyPr tIns="0">
            <a:normAutofit/>
          </a:bodyPr>
          <a:lstStyle>
            <a:lvl1pPr marL="0" indent="0" algn="ctr">
              <a:buFont typeface="Arial" panose="020B0604020202020204" pitchFamily="34" charset="0"/>
              <a:buNone/>
              <a:defRPr sz="15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12" name="Text Placeholder 2">
            <a:extLst>
              <a:ext uri="{FF2B5EF4-FFF2-40B4-BE49-F238E27FC236}">
                <a16:creationId xmlns:a16="http://schemas.microsoft.com/office/drawing/2014/main" id="{3095DB30-22A9-8F49-BFF9-53EC827D9B6F}"/>
              </a:ext>
            </a:extLst>
          </p:cNvPr>
          <p:cNvSpPr>
            <a:spLocks noGrp="1"/>
          </p:cNvSpPr>
          <p:nvPr>
            <p:ph type="body" sz="quarter" idx="15" hasCustomPrompt="1"/>
          </p:nvPr>
        </p:nvSpPr>
        <p:spPr>
          <a:xfrm>
            <a:off x="3525822" y="2054903"/>
            <a:ext cx="2117614" cy="730700"/>
          </a:xfrm>
        </p:spPr>
        <p:txBody>
          <a:bodyPr tIns="0" bIns="0" anchor="b" anchorCtr="0">
            <a:noAutofit/>
          </a:bodyPr>
          <a:lstStyle>
            <a:lvl1pPr marL="0" indent="0" algn="ctr">
              <a:buFont typeface="Arial" panose="020B0604020202020204" pitchFamily="34" charset="0"/>
              <a:buNone/>
              <a:defRPr sz="4500" b="1" i="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100</a:t>
            </a:r>
          </a:p>
        </p:txBody>
      </p:sp>
      <p:sp>
        <p:nvSpPr>
          <p:cNvPr id="13" name="Content Placeholder 2">
            <a:extLst>
              <a:ext uri="{FF2B5EF4-FFF2-40B4-BE49-F238E27FC236}">
                <a16:creationId xmlns:a16="http://schemas.microsoft.com/office/drawing/2014/main" id="{B7C38794-3CA8-ED4C-BC16-7C1A5751F153}"/>
              </a:ext>
            </a:extLst>
          </p:cNvPr>
          <p:cNvSpPr>
            <a:spLocks noGrp="1"/>
          </p:cNvSpPr>
          <p:nvPr>
            <p:ph sz="half" idx="16" hasCustomPrompt="1"/>
          </p:nvPr>
        </p:nvSpPr>
        <p:spPr>
          <a:xfrm>
            <a:off x="6413731" y="2804635"/>
            <a:ext cx="2117951" cy="730700"/>
          </a:xfrm>
        </p:spPr>
        <p:txBody>
          <a:bodyPr tIns="0">
            <a:normAutofit/>
          </a:bodyPr>
          <a:lstStyle>
            <a:lvl1pPr marL="0" indent="0" algn="ctr">
              <a:buFont typeface="Arial" panose="020B0604020202020204" pitchFamily="34" charset="0"/>
              <a:buNone/>
              <a:defRPr sz="15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14" name="Text Placeholder 2">
            <a:extLst>
              <a:ext uri="{FF2B5EF4-FFF2-40B4-BE49-F238E27FC236}">
                <a16:creationId xmlns:a16="http://schemas.microsoft.com/office/drawing/2014/main" id="{A0AA5627-01E5-0245-92DE-0624DB045245}"/>
              </a:ext>
            </a:extLst>
          </p:cNvPr>
          <p:cNvSpPr>
            <a:spLocks noGrp="1"/>
          </p:cNvSpPr>
          <p:nvPr>
            <p:ph type="body" sz="quarter" idx="17" hasCustomPrompt="1"/>
          </p:nvPr>
        </p:nvSpPr>
        <p:spPr>
          <a:xfrm>
            <a:off x="6413670" y="2054903"/>
            <a:ext cx="2117614" cy="730700"/>
          </a:xfrm>
        </p:spPr>
        <p:txBody>
          <a:bodyPr tIns="0" bIns="0" anchor="b" anchorCtr="0">
            <a:noAutofit/>
          </a:bodyPr>
          <a:lstStyle>
            <a:lvl1pPr marL="0" indent="0" algn="ctr">
              <a:buFont typeface="Arial" panose="020B0604020202020204" pitchFamily="34" charset="0"/>
              <a:buNone/>
              <a:defRPr sz="4500" b="1" i="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100</a:t>
            </a:r>
          </a:p>
        </p:txBody>
      </p:sp>
      <p:cxnSp>
        <p:nvCxnSpPr>
          <p:cNvPr id="5" name="Straight Connector 4">
            <a:extLst>
              <a:ext uri="{FF2B5EF4-FFF2-40B4-BE49-F238E27FC236}">
                <a16:creationId xmlns:a16="http://schemas.microsoft.com/office/drawing/2014/main" id="{367A494B-3AAD-B942-A3F9-8CF7C29A6461}"/>
              </a:ext>
            </a:extLst>
          </p:cNvPr>
          <p:cNvCxnSpPr>
            <a:cxnSpLocks/>
          </p:cNvCxnSpPr>
          <p:nvPr userDrawn="1"/>
        </p:nvCxnSpPr>
        <p:spPr>
          <a:xfrm>
            <a:off x="3166650" y="1916104"/>
            <a:ext cx="0" cy="167513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9B0F2F-10E5-5748-8E2A-FB5C3D2362B5}"/>
              </a:ext>
            </a:extLst>
          </p:cNvPr>
          <p:cNvCxnSpPr>
            <a:cxnSpLocks/>
          </p:cNvCxnSpPr>
          <p:nvPr userDrawn="1"/>
        </p:nvCxnSpPr>
        <p:spPr>
          <a:xfrm>
            <a:off x="6047397" y="1916104"/>
            <a:ext cx="0" cy="167513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493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Sidebar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07A53-1967-D346-9D7E-85E164961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0" y="0"/>
            <a:ext cx="3200180" cy="5143500"/>
          </a:xfrm>
          <a:prstGeom prst="rect">
            <a:avLst/>
          </a:prstGeom>
        </p:spPr>
      </p:pic>
      <p:sp>
        <p:nvSpPr>
          <p:cNvPr id="9" name="Content Placeholder 2">
            <a:extLst>
              <a:ext uri="{FF2B5EF4-FFF2-40B4-BE49-F238E27FC236}">
                <a16:creationId xmlns:a16="http://schemas.microsoft.com/office/drawing/2014/main" id="{053DA0CC-38DA-484A-857E-F60D84F08A7B}"/>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5A50515-F2B8-A147-8324-3A4CD89EAB96}"/>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spTree>
    <p:extLst>
      <p:ext uri="{BB962C8B-B14F-4D97-AF65-F5344CB8AC3E}">
        <p14:creationId xmlns:p14="http://schemas.microsoft.com/office/powerpoint/2010/main" val="1077236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Sidebar Red Sim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AFCAB-AC6F-5246-A4B1-0A13391EC599}"/>
              </a:ext>
            </a:extLst>
          </p:cNvPr>
          <p:cNvSpPr/>
          <p:nvPr userDrawn="1"/>
        </p:nvSpPr>
        <p:spPr>
          <a:xfrm>
            <a:off x="0" y="0"/>
            <a:ext cx="3195828"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2">
            <a:extLst>
              <a:ext uri="{FF2B5EF4-FFF2-40B4-BE49-F238E27FC236}">
                <a16:creationId xmlns:a16="http://schemas.microsoft.com/office/drawing/2014/main" id="{24594580-14F0-9E43-9E54-A27C3F655463}"/>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5956FC0-9293-1648-828F-DD4F42383E25}"/>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pic>
        <p:nvPicPr>
          <p:cNvPr id="10" name="Picture 9">
            <a:extLst>
              <a:ext uri="{FF2B5EF4-FFF2-40B4-BE49-F238E27FC236}">
                <a16:creationId xmlns:a16="http://schemas.microsoft.com/office/drawing/2014/main" id="{27BC8471-B964-064B-9E8B-1DB6193FF451}"/>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6200000">
            <a:off x="294768" y="277368"/>
            <a:ext cx="419101" cy="419101"/>
          </a:xfrm>
          <a:prstGeom prst="rect">
            <a:avLst/>
          </a:prstGeom>
        </p:spPr>
      </p:pic>
      <p:pic>
        <p:nvPicPr>
          <p:cNvPr id="14" name="Picture 13">
            <a:extLst>
              <a:ext uri="{FF2B5EF4-FFF2-40B4-BE49-F238E27FC236}">
                <a16:creationId xmlns:a16="http://schemas.microsoft.com/office/drawing/2014/main" id="{C019E752-77AC-6D4C-8220-3522877FBDE5}"/>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5400000">
            <a:off x="2476500" y="4159250"/>
            <a:ext cx="419101" cy="419101"/>
          </a:xfrm>
          <a:prstGeom prst="rect">
            <a:avLst/>
          </a:prstGeom>
        </p:spPr>
      </p:pic>
    </p:spTree>
    <p:extLst>
      <p:ext uri="{BB962C8B-B14F-4D97-AF65-F5344CB8AC3E}">
        <p14:creationId xmlns:p14="http://schemas.microsoft.com/office/powerpoint/2010/main" val="721376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Sidebar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07A53-1967-D346-9D7E-85E164961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3200180" cy="5143499"/>
          </a:xfrm>
          <a:prstGeom prst="rect">
            <a:avLst/>
          </a:prstGeom>
        </p:spPr>
      </p:pic>
      <p:sp>
        <p:nvSpPr>
          <p:cNvPr id="5" name="Content Placeholder 2">
            <a:extLst>
              <a:ext uri="{FF2B5EF4-FFF2-40B4-BE49-F238E27FC236}">
                <a16:creationId xmlns:a16="http://schemas.microsoft.com/office/drawing/2014/main" id="{87B70224-78D1-144E-8778-0627C3DC2E64}"/>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E9AF69E-139C-B049-A149-1FA2256FC6CF}"/>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spTree>
    <p:extLst>
      <p:ext uri="{BB962C8B-B14F-4D97-AF65-F5344CB8AC3E}">
        <p14:creationId xmlns:p14="http://schemas.microsoft.com/office/powerpoint/2010/main" val="1462846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Sidebar Blu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07A53-1967-D346-9D7E-85E164961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0" y="1"/>
            <a:ext cx="3200180" cy="5143499"/>
          </a:xfrm>
          <a:prstGeom prst="rect">
            <a:avLst/>
          </a:prstGeom>
        </p:spPr>
      </p:pic>
      <p:sp>
        <p:nvSpPr>
          <p:cNvPr id="4" name="Content Placeholder 2">
            <a:extLst>
              <a:ext uri="{FF2B5EF4-FFF2-40B4-BE49-F238E27FC236}">
                <a16:creationId xmlns:a16="http://schemas.microsoft.com/office/drawing/2014/main" id="{24594580-14F0-9E43-9E54-A27C3F655463}"/>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AA5CFE25-2CAF-8D49-8E22-6BC5C3B33E99}"/>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spTree>
    <p:extLst>
      <p:ext uri="{BB962C8B-B14F-4D97-AF65-F5344CB8AC3E}">
        <p14:creationId xmlns:p14="http://schemas.microsoft.com/office/powerpoint/2010/main" val="3044341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Sidebar Blue Sim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AFCAB-AC6F-5246-A4B1-0A13391EC599}"/>
              </a:ext>
            </a:extLst>
          </p:cNvPr>
          <p:cNvSpPr/>
          <p:nvPr userDrawn="1"/>
        </p:nvSpPr>
        <p:spPr>
          <a:xfrm>
            <a:off x="0" y="0"/>
            <a:ext cx="319582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2">
            <a:extLst>
              <a:ext uri="{FF2B5EF4-FFF2-40B4-BE49-F238E27FC236}">
                <a16:creationId xmlns:a16="http://schemas.microsoft.com/office/drawing/2014/main" id="{24594580-14F0-9E43-9E54-A27C3F655463}"/>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2A2EB35E-EC34-6F49-AC4F-AB2BB1BC0052}"/>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pic>
        <p:nvPicPr>
          <p:cNvPr id="10" name="Picture 9">
            <a:extLst>
              <a:ext uri="{FF2B5EF4-FFF2-40B4-BE49-F238E27FC236}">
                <a16:creationId xmlns:a16="http://schemas.microsoft.com/office/drawing/2014/main" id="{3F0170A1-A747-5C49-98E3-782AF7E7ED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94768" y="277368"/>
            <a:ext cx="419101" cy="419101"/>
          </a:xfrm>
          <a:prstGeom prst="rect">
            <a:avLst/>
          </a:prstGeom>
        </p:spPr>
      </p:pic>
      <p:pic>
        <p:nvPicPr>
          <p:cNvPr id="14" name="Picture 13">
            <a:extLst>
              <a:ext uri="{FF2B5EF4-FFF2-40B4-BE49-F238E27FC236}">
                <a16:creationId xmlns:a16="http://schemas.microsoft.com/office/drawing/2014/main" id="{D2676C97-A0B3-FD46-B9E3-7AF470ABCF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5400000">
            <a:off x="2476500" y="4159250"/>
            <a:ext cx="419101" cy="419101"/>
          </a:xfrm>
          <a:prstGeom prst="rect">
            <a:avLst/>
          </a:prstGeom>
        </p:spPr>
      </p:pic>
    </p:spTree>
    <p:extLst>
      <p:ext uri="{BB962C8B-B14F-4D97-AF65-F5344CB8AC3E}">
        <p14:creationId xmlns:p14="http://schemas.microsoft.com/office/powerpoint/2010/main" val="3703118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DB978-AF1A-3E47-AD57-6BF1CFF3086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57200" y="457199"/>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8267699" y="4267200"/>
            <a:ext cx="419101" cy="419101"/>
          </a:xfrm>
          <a:prstGeom prst="rect">
            <a:avLst/>
          </a:prstGeom>
        </p:spPr>
      </p:pic>
      <p:sp>
        <p:nvSpPr>
          <p:cNvPr id="10" name="Text Placeholder 7">
            <a:extLst>
              <a:ext uri="{FF2B5EF4-FFF2-40B4-BE49-F238E27FC236}">
                <a16:creationId xmlns:a16="http://schemas.microsoft.com/office/drawing/2014/main" id="{2A5B92DC-4E01-4C4A-B429-B14EEA207364}"/>
              </a:ext>
            </a:extLst>
          </p:cNvPr>
          <p:cNvSpPr>
            <a:spLocks noGrp="1"/>
          </p:cNvSpPr>
          <p:nvPr>
            <p:ph type="body" sz="quarter" idx="10" hasCustomPrompt="1"/>
          </p:nvPr>
        </p:nvSpPr>
        <p:spPr>
          <a:xfrm>
            <a:off x="3278124" y="994411"/>
            <a:ext cx="4661480" cy="1892807"/>
          </a:xfrm>
          <a:noFill/>
        </p:spPr>
        <p:txBody>
          <a:bodyPr anchor="b" anchorCtr="0">
            <a:normAutofit/>
          </a:bodyPr>
          <a:lstStyle>
            <a:lvl1pPr marL="128588" indent="-128588" algn="l">
              <a:buFont typeface="Arial" panose="020B0604020202020204" pitchFamily="34" charset="0"/>
              <a:buNone/>
              <a:tabLst/>
              <a:defRPr sz="1800" b="1" i="0">
                <a:solidFill>
                  <a:schemeClr val="bg1"/>
                </a:solidFill>
                <a:latin typeface="Arial Black" panose="020B0604020202020204" pitchFamily="34" charset="0"/>
                <a:cs typeface="Arial Black" panose="020B0604020202020204" pitchFamily="34" charset="0"/>
              </a:defRPr>
            </a:lvl1pPr>
          </a:lstStyle>
          <a:p>
            <a:pPr lvl="0"/>
            <a:r>
              <a:rPr lang="en-US"/>
              <a:t>“Enter quote here in this space for this section. Be sure to include quotation marks at the start and end.”</a:t>
            </a:r>
          </a:p>
        </p:txBody>
      </p:sp>
      <p:sp>
        <p:nvSpPr>
          <p:cNvPr id="5" name="Text Placeholder 4">
            <a:extLst>
              <a:ext uri="{FF2B5EF4-FFF2-40B4-BE49-F238E27FC236}">
                <a16:creationId xmlns:a16="http://schemas.microsoft.com/office/drawing/2014/main" id="{88409EFD-7E64-7B45-BF7C-745E00B4D310}"/>
              </a:ext>
            </a:extLst>
          </p:cNvPr>
          <p:cNvSpPr>
            <a:spLocks noGrp="1"/>
          </p:cNvSpPr>
          <p:nvPr>
            <p:ph type="body" sz="quarter" idx="12" hasCustomPrompt="1"/>
          </p:nvPr>
        </p:nvSpPr>
        <p:spPr>
          <a:xfrm>
            <a:off x="3422142" y="2959172"/>
            <a:ext cx="4471607" cy="246459"/>
          </a:xfrm>
        </p:spPr>
        <p:txBody>
          <a:bodyPr>
            <a:noAutofit/>
          </a:bodyPr>
          <a:lstStyle>
            <a:lvl1pPr marL="0" indent="0">
              <a:buFont typeface="Arial" panose="020B0604020202020204" pitchFamily="34" charset="0"/>
              <a:buNone/>
              <a:defRPr sz="1200">
                <a:solidFill>
                  <a:schemeClr val="bg1"/>
                </a:solidFill>
              </a:defRPr>
            </a:lvl1pPr>
          </a:lstStyle>
          <a:p>
            <a:pPr lvl="0"/>
            <a:r>
              <a:rPr lang="en-US"/>
              <a:t>Name / Company Name placeholder</a:t>
            </a:r>
          </a:p>
        </p:txBody>
      </p:sp>
      <p:sp>
        <p:nvSpPr>
          <p:cNvPr id="13" name="Rectangle 12">
            <a:extLst>
              <a:ext uri="{FF2B5EF4-FFF2-40B4-BE49-F238E27FC236}">
                <a16:creationId xmlns:a16="http://schemas.microsoft.com/office/drawing/2014/main" id="{6E843D15-9258-674B-B66C-18B95175666E}"/>
              </a:ext>
            </a:extLst>
          </p:cNvPr>
          <p:cNvSpPr/>
          <p:nvPr userDrawn="1"/>
        </p:nvSpPr>
        <p:spPr>
          <a:xfrm>
            <a:off x="6469478" y="4762648"/>
            <a:ext cx="1806905" cy="184666"/>
          </a:xfrm>
          <a:prstGeom prst="rect">
            <a:avLst/>
          </a:prstGeom>
        </p:spPr>
        <p:txBody>
          <a:bodyPr wrap="none">
            <a:spAutoFit/>
          </a:bodyPr>
          <a:lstStyle/>
          <a:p>
            <a:pPr algn="r"/>
            <a:r>
              <a:rPr lang="en-US" sz="600" kern="1200">
                <a:solidFill>
                  <a:schemeClr val="tx2"/>
                </a:solidFill>
                <a:latin typeface="Verdana" panose="020B0604030504040204" pitchFamily="34" charset="0"/>
                <a:ea typeface="Verdana" panose="020B0604030504040204" pitchFamily="34" charset="0"/>
                <a:cs typeface="Verdana" panose="020B0604030504040204" pitchFamily="34" charset="0"/>
              </a:rPr>
              <a:t>© 2019 Dude Solutions  | CONFIDENTIAL</a:t>
            </a:r>
          </a:p>
        </p:txBody>
      </p:sp>
      <p:pic>
        <p:nvPicPr>
          <p:cNvPr id="12" name="pasted-image.pdf">
            <a:extLst>
              <a:ext uri="{FF2B5EF4-FFF2-40B4-BE49-F238E27FC236}">
                <a16:creationId xmlns:a16="http://schemas.microsoft.com/office/drawing/2014/main" id="{BC7DC830-6087-E74C-B480-0E9646412D0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4" y="4690603"/>
            <a:ext cx="1218033" cy="227039"/>
          </a:xfrm>
          <a:prstGeom prst="rect">
            <a:avLst/>
          </a:prstGeom>
          <a:ln w="12700">
            <a:miter lim="400000"/>
          </a:ln>
        </p:spPr>
      </p:pic>
      <p:sp>
        <p:nvSpPr>
          <p:cNvPr id="6" name="Rectangle 5">
            <a:extLst>
              <a:ext uri="{FF2B5EF4-FFF2-40B4-BE49-F238E27FC236}">
                <a16:creationId xmlns:a16="http://schemas.microsoft.com/office/drawing/2014/main" id="{29DF8DC9-6018-074C-87EB-5CC7D78BB14F}"/>
              </a:ext>
            </a:extLst>
          </p:cNvPr>
          <p:cNvSpPr/>
          <p:nvPr userDrawn="1"/>
        </p:nvSpPr>
        <p:spPr>
          <a:xfrm>
            <a:off x="1444803" y="1725314"/>
            <a:ext cx="1536335" cy="153619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3">
            <a:extLst>
              <a:ext uri="{FF2B5EF4-FFF2-40B4-BE49-F238E27FC236}">
                <a16:creationId xmlns:a16="http://schemas.microsoft.com/office/drawing/2014/main" id="{33CC96F7-7509-3D42-B17A-5BCA1F49DD27}"/>
              </a:ext>
            </a:extLst>
          </p:cNvPr>
          <p:cNvSpPr>
            <a:spLocks noGrp="1"/>
          </p:cNvSpPr>
          <p:nvPr>
            <p:ph type="pic" sz="quarter" idx="11" hasCustomPrompt="1"/>
          </p:nvPr>
        </p:nvSpPr>
        <p:spPr>
          <a:xfrm>
            <a:off x="1377348" y="1657859"/>
            <a:ext cx="1536335" cy="1536335"/>
          </a:xfrm>
          <a:solidFill>
            <a:schemeClr val="accent4"/>
          </a:solidFill>
          <a:ln>
            <a:noFill/>
          </a:ln>
          <a:effectLst>
            <a:outerShdw blurRad="50800" dist="38100" dir="2700000" algn="tl" rotWithShape="0">
              <a:prstClr val="black">
                <a:alpha val="15000"/>
              </a:prstClr>
            </a:outerShdw>
          </a:effectLst>
        </p:spPr>
        <p:txBody>
          <a:bodyPr>
            <a:normAutofit/>
          </a:bodyPr>
          <a:lstStyle>
            <a:lvl1pPr marL="0" indent="0">
              <a:buFont typeface="Arial" panose="020B0604020202020204" pitchFamily="34" charset="0"/>
              <a:buNone/>
              <a:defRPr sz="825">
                <a:solidFill>
                  <a:schemeClr val="bg1"/>
                </a:solidFill>
              </a:defRPr>
            </a:lvl1pPr>
          </a:lstStyle>
          <a:p>
            <a:r>
              <a:rPr lang="en-US"/>
              <a:t>Insert Logo or Photo here</a:t>
            </a:r>
          </a:p>
        </p:txBody>
      </p:sp>
    </p:spTree>
    <p:extLst>
      <p:ext uri="{BB962C8B-B14F-4D97-AF65-F5344CB8AC3E}">
        <p14:creationId xmlns:p14="http://schemas.microsoft.com/office/powerpoint/2010/main" val="2441007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DB978-AF1A-3E47-AD57-6BF1CFF3086B}"/>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57200" y="457199"/>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8267699" y="4267200"/>
            <a:ext cx="419101" cy="419101"/>
          </a:xfrm>
          <a:prstGeom prst="rect">
            <a:avLst/>
          </a:prstGeom>
        </p:spPr>
      </p:pic>
      <p:sp>
        <p:nvSpPr>
          <p:cNvPr id="10" name="Text Placeholder 7">
            <a:extLst>
              <a:ext uri="{FF2B5EF4-FFF2-40B4-BE49-F238E27FC236}">
                <a16:creationId xmlns:a16="http://schemas.microsoft.com/office/drawing/2014/main" id="{2A5B92DC-4E01-4C4A-B429-B14EEA207364}"/>
              </a:ext>
            </a:extLst>
          </p:cNvPr>
          <p:cNvSpPr>
            <a:spLocks noGrp="1"/>
          </p:cNvSpPr>
          <p:nvPr>
            <p:ph type="body" sz="quarter" idx="10" hasCustomPrompt="1"/>
          </p:nvPr>
        </p:nvSpPr>
        <p:spPr>
          <a:xfrm>
            <a:off x="3278124" y="994411"/>
            <a:ext cx="4661480" cy="1892807"/>
          </a:xfrm>
          <a:noFill/>
        </p:spPr>
        <p:txBody>
          <a:bodyPr anchor="b" anchorCtr="0">
            <a:normAutofit/>
          </a:bodyPr>
          <a:lstStyle>
            <a:lvl1pPr marL="128588" indent="-128588" algn="l">
              <a:buFont typeface="Arial" panose="020B0604020202020204" pitchFamily="34" charset="0"/>
              <a:buNone/>
              <a:tabLst/>
              <a:defRPr sz="1800" b="1" i="0">
                <a:solidFill>
                  <a:schemeClr val="bg1"/>
                </a:solidFill>
                <a:latin typeface="Arial Black" panose="020B0604020202020204" pitchFamily="34" charset="0"/>
                <a:cs typeface="Arial Black" panose="020B0604020202020204" pitchFamily="34" charset="0"/>
              </a:defRPr>
            </a:lvl1pPr>
          </a:lstStyle>
          <a:p>
            <a:pPr lvl="0"/>
            <a:r>
              <a:rPr lang="en-US"/>
              <a:t>“Enter quote here in this space for this section. Be sure to include quotation marks at the start and end.”</a:t>
            </a:r>
          </a:p>
        </p:txBody>
      </p:sp>
      <p:sp>
        <p:nvSpPr>
          <p:cNvPr id="5" name="Text Placeholder 4">
            <a:extLst>
              <a:ext uri="{FF2B5EF4-FFF2-40B4-BE49-F238E27FC236}">
                <a16:creationId xmlns:a16="http://schemas.microsoft.com/office/drawing/2014/main" id="{88409EFD-7E64-7B45-BF7C-745E00B4D310}"/>
              </a:ext>
            </a:extLst>
          </p:cNvPr>
          <p:cNvSpPr>
            <a:spLocks noGrp="1"/>
          </p:cNvSpPr>
          <p:nvPr>
            <p:ph type="body" sz="quarter" idx="12" hasCustomPrompt="1"/>
          </p:nvPr>
        </p:nvSpPr>
        <p:spPr>
          <a:xfrm>
            <a:off x="3422142" y="2959172"/>
            <a:ext cx="4471607" cy="246459"/>
          </a:xfrm>
        </p:spPr>
        <p:txBody>
          <a:bodyPr>
            <a:noAutofit/>
          </a:bodyPr>
          <a:lstStyle>
            <a:lvl1pPr marL="0" indent="0">
              <a:buFont typeface="Arial" panose="020B0604020202020204" pitchFamily="34" charset="0"/>
              <a:buNone/>
              <a:defRPr sz="1200">
                <a:solidFill>
                  <a:schemeClr val="bg1"/>
                </a:solidFill>
              </a:defRPr>
            </a:lvl1pPr>
          </a:lstStyle>
          <a:p>
            <a:pPr lvl="0"/>
            <a:r>
              <a:rPr lang="en-US"/>
              <a:t>Name / Company Name placeholder</a:t>
            </a:r>
          </a:p>
        </p:txBody>
      </p:sp>
      <p:sp>
        <p:nvSpPr>
          <p:cNvPr id="13" name="Rectangle 12">
            <a:extLst>
              <a:ext uri="{FF2B5EF4-FFF2-40B4-BE49-F238E27FC236}">
                <a16:creationId xmlns:a16="http://schemas.microsoft.com/office/drawing/2014/main" id="{6E843D15-9258-674B-B66C-18B95175666E}"/>
              </a:ext>
            </a:extLst>
          </p:cNvPr>
          <p:cNvSpPr/>
          <p:nvPr userDrawn="1"/>
        </p:nvSpPr>
        <p:spPr>
          <a:xfrm>
            <a:off x="6469478" y="4762648"/>
            <a:ext cx="1806905" cy="184666"/>
          </a:xfrm>
          <a:prstGeom prst="rect">
            <a:avLst/>
          </a:prstGeom>
        </p:spPr>
        <p:txBody>
          <a:bodyPr wrap="none">
            <a:spAutoFit/>
          </a:bodyPr>
          <a:lstStyle/>
          <a:p>
            <a:pPr algn="r"/>
            <a:r>
              <a:rPr lang="en-US" sz="600" kern="120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 2019 Dude Solutions  | CONFIDENTIAL</a:t>
            </a:r>
          </a:p>
        </p:txBody>
      </p:sp>
      <p:pic>
        <p:nvPicPr>
          <p:cNvPr id="12" name="pasted-image.pdf">
            <a:extLst>
              <a:ext uri="{FF2B5EF4-FFF2-40B4-BE49-F238E27FC236}">
                <a16:creationId xmlns:a16="http://schemas.microsoft.com/office/drawing/2014/main" id="{A3E9E12E-D494-8B47-BC21-15CD1ED01F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4" y="4690603"/>
            <a:ext cx="1218033" cy="227039"/>
          </a:xfrm>
          <a:prstGeom prst="rect">
            <a:avLst/>
          </a:prstGeom>
          <a:ln w="12700">
            <a:miter lim="400000"/>
          </a:ln>
        </p:spPr>
      </p:pic>
      <p:sp>
        <p:nvSpPr>
          <p:cNvPr id="16" name="Rectangle 15">
            <a:extLst>
              <a:ext uri="{FF2B5EF4-FFF2-40B4-BE49-F238E27FC236}">
                <a16:creationId xmlns:a16="http://schemas.microsoft.com/office/drawing/2014/main" id="{0BA7D9A3-1DA8-2847-A720-C5C4AC04A3B6}"/>
              </a:ext>
            </a:extLst>
          </p:cNvPr>
          <p:cNvSpPr/>
          <p:nvPr userDrawn="1"/>
        </p:nvSpPr>
        <p:spPr>
          <a:xfrm>
            <a:off x="1444803" y="1725314"/>
            <a:ext cx="1536335" cy="153619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Picture Placeholder 3">
            <a:extLst>
              <a:ext uri="{FF2B5EF4-FFF2-40B4-BE49-F238E27FC236}">
                <a16:creationId xmlns:a16="http://schemas.microsoft.com/office/drawing/2014/main" id="{9D45236E-7AE9-0348-9DDA-3B18745974D1}"/>
              </a:ext>
            </a:extLst>
          </p:cNvPr>
          <p:cNvSpPr>
            <a:spLocks noGrp="1"/>
          </p:cNvSpPr>
          <p:nvPr>
            <p:ph type="pic" sz="quarter" idx="11" hasCustomPrompt="1"/>
          </p:nvPr>
        </p:nvSpPr>
        <p:spPr>
          <a:xfrm>
            <a:off x="1377348" y="1657859"/>
            <a:ext cx="1536335" cy="1536335"/>
          </a:xfrm>
          <a:solidFill>
            <a:schemeClr val="accent4"/>
          </a:solidFill>
          <a:ln>
            <a:noFill/>
          </a:ln>
          <a:effectLst>
            <a:outerShdw blurRad="50800" dist="38100" dir="2700000" algn="tl" rotWithShape="0">
              <a:prstClr val="black">
                <a:alpha val="15000"/>
              </a:prstClr>
            </a:outerShdw>
          </a:effectLst>
        </p:spPr>
        <p:txBody>
          <a:bodyPr>
            <a:normAutofit/>
          </a:bodyPr>
          <a:lstStyle>
            <a:lvl1pPr marL="0" indent="0">
              <a:buFont typeface="Arial" panose="020B0604020202020204" pitchFamily="34" charset="0"/>
              <a:buNone/>
              <a:defRPr sz="825">
                <a:solidFill>
                  <a:schemeClr val="bg1"/>
                </a:solidFill>
              </a:defRPr>
            </a:lvl1pPr>
          </a:lstStyle>
          <a:p>
            <a:r>
              <a:rPr lang="en-US"/>
              <a:t>Insert Logo or Photo here</a:t>
            </a:r>
          </a:p>
        </p:txBody>
      </p:sp>
    </p:spTree>
    <p:extLst>
      <p:ext uri="{BB962C8B-B14F-4D97-AF65-F5344CB8AC3E}">
        <p14:creationId xmlns:p14="http://schemas.microsoft.com/office/powerpoint/2010/main" val="1827602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1382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 Blue Si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DB978-AF1A-3E47-AD57-6BF1CFF3086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57200" y="457199"/>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8267699" y="4267200"/>
            <a:ext cx="419101" cy="419101"/>
          </a:xfrm>
          <a:prstGeom prst="rect">
            <a:avLst/>
          </a:prstGeom>
        </p:spPr>
      </p:pic>
      <p:sp>
        <p:nvSpPr>
          <p:cNvPr id="10" name="Text Placeholder 7">
            <a:extLst>
              <a:ext uri="{FF2B5EF4-FFF2-40B4-BE49-F238E27FC236}">
                <a16:creationId xmlns:a16="http://schemas.microsoft.com/office/drawing/2014/main" id="{2A5B92DC-4E01-4C4A-B429-B14EEA207364}"/>
              </a:ext>
            </a:extLst>
          </p:cNvPr>
          <p:cNvSpPr>
            <a:spLocks noGrp="1"/>
          </p:cNvSpPr>
          <p:nvPr>
            <p:ph type="body" sz="quarter" idx="10" hasCustomPrompt="1"/>
          </p:nvPr>
        </p:nvSpPr>
        <p:spPr>
          <a:xfrm>
            <a:off x="1421191" y="1000079"/>
            <a:ext cx="6301619" cy="1892807"/>
          </a:xfrm>
          <a:noFill/>
        </p:spPr>
        <p:txBody>
          <a:bodyPr anchor="b" anchorCtr="0">
            <a:normAutofit/>
          </a:bodyPr>
          <a:lstStyle>
            <a:lvl1pPr marL="128588" indent="-128588" algn="l">
              <a:buFont typeface="Arial" panose="020B0604020202020204" pitchFamily="34" charset="0"/>
              <a:buNone/>
              <a:tabLst/>
              <a:defRPr sz="1800" b="1" i="0">
                <a:solidFill>
                  <a:schemeClr val="bg1"/>
                </a:solidFill>
                <a:latin typeface="Arial Black" panose="020B0604020202020204" pitchFamily="34" charset="0"/>
                <a:cs typeface="Arial Black" panose="020B0604020202020204" pitchFamily="34" charset="0"/>
              </a:defRPr>
            </a:lvl1pPr>
          </a:lstStyle>
          <a:p>
            <a:pPr lvl="0"/>
            <a:r>
              <a:rPr lang="en-US"/>
              <a:t>“Enter quote here in this space for this section. Be sure to include quotation marks at the start and end.”</a:t>
            </a:r>
          </a:p>
        </p:txBody>
      </p:sp>
      <p:sp>
        <p:nvSpPr>
          <p:cNvPr id="5" name="Text Placeholder 4">
            <a:extLst>
              <a:ext uri="{FF2B5EF4-FFF2-40B4-BE49-F238E27FC236}">
                <a16:creationId xmlns:a16="http://schemas.microsoft.com/office/drawing/2014/main" id="{88409EFD-7E64-7B45-BF7C-745E00B4D310}"/>
              </a:ext>
            </a:extLst>
          </p:cNvPr>
          <p:cNvSpPr>
            <a:spLocks noGrp="1"/>
          </p:cNvSpPr>
          <p:nvPr>
            <p:ph type="body" sz="quarter" idx="12" hasCustomPrompt="1"/>
          </p:nvPr>
        </p:nvSpPr>
        <p:spPr>
          <a:xfrm>
            <a:off x="1546111" y="2970508"/>
            <a:ext cx="4471607" cy="246459"/>
          </a:xfrm>
        </p:spPr>
        <p:txBody>
          <a:bodyPr>
            <a:noAutofit/>
          </a:bodyPr>
          <a:lstStyle>
            <a:lvl1pPr marL="0" indent="0">
              <a:buFont typeface="Arial" panose="020B0604020202020204" pitchFamily="34" charset="0"/>
              <a:buNone/>
              <a:defRPr sz="1200">
                <a:solidFill>
                  <a:schemeClr val="bg1"/>
                </a:solidFill>
              </a:defRPr>
            </a:lvl1pPr>
          </a:lstStyle>
          <a:p>
            <a:pPr lvl="0"/>
            <a:r>
              <a:rPr lang="en-US"/>
              <a:t>Name / Company Name placeholder</a:t>
            </a:r>
          </a:p>
        </p:txBody>
      </p:sp>
      <p:sp>
        <p:nvSpPr>
          <p:cNvPr id="13" name="Rectangle 12">
            <a:extLst>
              <a:ext uri="{FF2B5EF4-FFF2-40B4-BE49-F238E27FC236}">
                <a16:creationId xmlns:a16="http://schemas.microsoft.com/office/drawing/2014/main" id="{9E916B05-84D6-AD42-97EA-B04362EEB461}"/>
              </a:ext>
            </a:extLst>
          </p:cNvPr>
          <p:cNvSpPr/>
          <p:nvPr userDrawn="1"/>
        </p:nvSpPr>
        <p:spPr>
          <a:xfrm>
            <a:off x="6469478" y="4762648"/>
            <a:ext cx="1806905" cy="184666"/>
          </a:xfrm>
          <a:prstGeom prst="rect">
            <a:avLst/>
          </a:prstGeom>
        </p:spPr>
        <p:txBody>
          <a:bodyPr wrap="none">
            <a:spAutoFit/>
          </a:bodyPr>
          <a:lstStyle/>
          <a:p>
            <a:pPr algn="r"/>
            <a:r>
              <a:rPr lang="en-US" sz="600" kern="1200">
                <a:solidFill>
                  <a:schemeClr val="tx2"/>
                </a:solidFill>
                <a:latin typeface="Verdana" panose="020B0604030504040204" pitchFamily="34" charset="0"/>
                <a:ea typeface="Verdana" panose="020B0604030504040204" pitchFamily="34" charset="0"/>
                <a:cs typeface="Verdana" panose="020B0604030504040204" pitchFamily="34" charset="0"/>
              </a:rPr>
              <a:t>© 2019 Dude Solutions  | CONFIDENTIAL</a:t>
            </a:r>
          </a:p>
        </p:txBody>
      </p:sp>
      <p:pic>
        <p:nvPicPr>
          <p:cNvPr id="11" name="pasted-image.pdf">
            <a:extLst>
              <a:ext uri="{FF2B5EF4-FFF2-40B4-BE49-F238E27FC236}">
                <a16:creationId xmlns:a16="http://schemas.microsoft.com/office/drawing/2014/main" id="{0F730072-172B-5F47-8DAE-EEEBC91D2F6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4" y="4696224"/>
            <a:ext cx="1218033" cy="227039"/>
          </a:xfrm>
          <a:prstGeom prst="rect">
            <a:avLst/>
          </a:prstGeom>
          <a:ln w="12700">
            <a:miter lim="400000"/>
          </a:ln>
        </p:spPr>
      </p:pic>
    </p:spTree>
    <p:extLst>
      <p:ext uri="{BB962C8B-B14F-4D97-AF65-F5344CB8AC3E}">
        <p14:creationId xmlns:p14="http://schemas.microsoft.com/office/powerpoint/2010/main" val="3423416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 White Sim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57200" y="457199"/>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8267699" y="4267200"/>
            <a:ext cx="419101" cy="419101"/>
          </a:xfrm>
          <a:prstGeom prst="rect">
            <a:avLst/>
          </a:prstGeom>
        </p:spPr>
      </p:pic>
      <p:sp>
        <p:nvSpPr>
          <p:cNvPr id="10" name="Text Placeholder 7">
            <a:extLst>
              <a:ext uri="{FF2B5EF4-FFF2-40B4-BE49-F238E27FC236}">
                <a16:creationId xmlns:a16="http://schemas.microsoft.com/office/drawing/2014/main" id="{2A5B92DC-4E01-4C4A-B429-B14EEA207364}"/>
              </a:ext>
            </a:extLst>
          </p:cNvPr>
          <p:cNvSpPr>
            <a:spLocks noGrp="1"/>
          </p:cNvSpPr>
          <p:nvPr>
            <p:ph type="body" sz="quarter" idx="10" hasCustomPrompt="1"/>
          </p:nvPr>
        </p:nvSpPr>
        <p:spPr>
          <a:xfrm>
            <a:off x="1421191" y="1000079"/>
            <a:ext cx="6301619" cy="1892807"/>
          </a:xfrm>
          <a:noFill/>
        </p:spPr>
        <p:txBody>
          <a:bodyPr anchor="b" anchorCtr="0">
            <a:normAutofit/>
          </a:bodyPr>
          <a:lstStyle>
            <a:lvl1pPr marL="128588" indent="-128588" algn="l">
              <a:buFont typeface="Arial" panose="020B0604020202020204" pitchFamily="34" charset="0"/>
              <a:buNone/>
              <a:tabLst/>
              <a:defRPr sz="1800" b="1" i="0">
                <a:solidFill>
                  <a:schemeClr val="accent1"/>
                </a:solidFill>
                <a:latin typeface="Arial Black" panose="020B0604020202020204" pitchFamily="34" charset="0"/>
                <a:cs typeface="Arial Black" panose="020B0604020202020204" pitchFamily="34" charset="0"/>
              </a:defRPr>
            </a:lvl1pPr>
          </a:lstStyle>
          <a:p>
            <a:pPr lvl="0"/>
            <a:r>
              <a:rPr lang="en-US"/>
              <a:t>“Enter quote here in this space for this section. Be sure to include quotation marks at the start and end.”</a:t>
            </a:r>
          </a:p>
        </p:txBody>
      </p:sp>
      <p:sp>
        <p:nvSpPr>
          <p:cNvPr id="5" name="Text Placeholder 4">
            <a:extLst>
              <a:ext uri="{FF2B5EF4-FFF2-40B4-BE49-F238E27FC236}">
                <a16:creationId xmlns:a16="http://schemas.microsoft.com/office/drawing/2014/main" id="{88409EFD-7E64-7B45-BF7C-745E00B4D310}"/>
              </a:ext>
            </a:extLst>
          </p:cNvPr>
          <p:cNvSpPr>
            <a:spLocks noGrp="1"/>
          </p:cNvSpPr>
          <p:nvPr>
            <p:ph type="body" sz="quarter" idx="12" hasCustomPrompt="1"/>
          </p:nvPr>
        </p:nvSpPr>
        <p:spPr>
          <a:xfrm>
            <a:off x="1546111" y="2970508"/>
            <a:ext cx="4471607" cy="246459"/>
          </a:xfrm>
        </p:spPr>
        <p:txBody>
          <a:bodyPr>
            <a:noAutofit/>
          </a:bodyPr>
          <a:lstStyle>
            <a:lvl1pPr marL="0" indent="0">
              <a:buFont typeface="Arial" panose="020B0604020202020204" pitchFamily="34" charset="0"/>
              <a:buNone/>
              <a:defRPr sz="1200">
                <a:solidFill>
                  <a:schemeClr val="accent1"/>
                </a:solidFill>
              </a:defRPr>
            </a:lvl1pPr>
          </a:lstStyle>
          <a:p>
            <a:pPr lvl="0"/>
            <a:r>
              <a:rPr lang="en-US"/>
              <a:t>Name / Company Name placeholder</a:t>
            </a:r>
          </a:p>
        </p:txBody>
      </p:sp>
    </p:spTree>
    <p:extLst>
      <p:ext uri="{BB962C8B-B14F-4D97-AF65-F5344CB8AC3E}">
        <p14:creationId xmlns:p14="http://schemas.microsoft.com/office/powerpoint/2010/main" val="3177313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ergy - 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5F228-AEF5-7645-AFA9-30B0EA6103F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FCF3E64-B3EE-6A43-B6CE-E5E5681BEF2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sp>
        <p:nvSpPr>
          <p:cNvPr id="7" name="Text Placeholder 7">
            <a:extLst>
              <a:ext uri="{FF2B5EF4-FFF2-40B4-BE49-F238E27FC236}">
                <a16:creationId xmlns:a16="http://schemas.microsoft.com/office/drawing/2014/main" id="{3A18BCBE-B950-7B4C-A2B3-EE7C5F2619FC}"/>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8" name="Graphic 7">
            <a:extLst>
              <a:ext uri="{FF2B5EF4-FFF2-40B4-BE49-F238E27FC236}">
                <a16:creationId xmlns:a16="http://schemas.microsoft.com/office/drawing/2014/main" id="{C8E49916-0715-DF4D-BA04-57ECFB5FA59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3891648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ergy - Sideba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AFCAB-AC6F-5246-A4B1-0A13391EC599}"/>
              </a:ext>
            </a:extLst>
          </p:cNvPr>
          <p:cNvSpPr/>
          <p:nvPr userDrawn="1"/>
        </p:nvSpPr>
        <p:spPr>
          <a:xfrm>
            <a:off x="0" y="0"/>
            <a:ext cx="3195828" cy="51435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2">
            <a:extLst>
              <a:ext uri="{FF2B5EF4-FFF2-40B4-BE49-F238E27FC236}">
                <a16:creationId xmlns:a16="http://schemas.microsoft.com/office/drawing/2014/main" id="{24594580-14F0-9E43-9E54-A27C3F655463}"/>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4E0D47C-DCE4-014C-939E-934143945E91}"/>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pic>
        <p:nvPicPr>
          <p:cNvPr id="9" name="Picture 8">
            <a:extLst>
              <a:ext uri="{FF2B5EF4-FFF2-40B4-BE49-F238E27FC236}">
                <a16:creationId xmlns:a16="http://schemas.microsoft.com/office/drawing/2014/main" id="{B6E5A42D-7DC8-224F-B14D-A3AD8A22D228}"/>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6200000">
            <a:off x="294768" y="277368"/>
            <a:ext cx="419101" cy="419101"/>
          </a:xfrm>
          <a:prstGeom prst="rect">
            <a:avLst/>
          </a:prstGeom>
        </p:spPr>
      </p:pic>
      <p:pic>
        <p:nvPicPr>
          <p:cNvPr id="10" name="Picture 9">
            <a:extLst>
              <a:ext uri="{FF2B5EF4-FFF2-40B4-BE49-F238E27FC236}">
                <a16:creationId xmlns:a16="http://schemas.microsoft.com/office/drawing/2014/main" id="{E3C4CE24-A9F6-2F49-9BB6-B9223AAC96C4}"/>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5400000">
            <a:off x="2476500" y="4159250"/>
            <a:ext cx="419101" cy="419101"/>
          </a:xfrm>
          <a:prstGeom prst="rect">
            <a:avLst/>
          </a:prstGeom>
        </p:spPr>
      </p:pic>
    </p:spTree>
    <p:extLst>
      <p:ext uri="{BB962C8B-B14F-4D97-AF65-F5344CB8AC3E}">
        <p14:creationId xmlns:p14="http://schemas.microsoft.com/office/powerpoint/2010/main" val="3641695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ork Asset - 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5F228-AEF5-7645-AFA9-30B0EA6103F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FCF3E64-B3EE-6A43-B6CE-E5E5681BEF2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sp>
        <p:nvSpPr>
          <p:cNvPr id="6" name="Text Placeholder 7">
            <a:extLst>
              <a:ext uri="{FF2B5EF4-FFF2-40B4-BE49-F238E27FC236}">
                <a16:creationId xmlns:a16="http://schemas.microsoft.com/office/drawing/2014/main" id="{8B152A87-84A7-E04B-AEC7-04524F124B72}"/>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7" name="Graphic 6">
            <a:extLst>
              <a:ext uri="{FF2B5EF4-FFF2-40B4-BE49-F238E27FC236}">
                <a16:creationId xmlns:a16="http://schemas.microsoft.com/office/drawing/2014/main" id="{BB0C3A12-3EAE-2A4E-8D95-2A7296855B7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1998325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ork Asset - Sideba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AFCAB-AC6F-5246-A4B1-0A13391EC599}"/>
              </a:ext>
            </a:extLst>
          </p:cNvPr>
          <p:cNvSpPr/>
          <p:nvPr userDrawn="1"/>
        </p:nvSpPr>
        <p:spPr>
          <a:xfrm>
            <a:off x="0" y="0"/>
            <a:ext cx="3195828" cy="514350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2">
            <a:extLst>
              <a:ext uri="{FF2B5EF4-FFF2-40B4-BE49-F238E27FC236}">
                <a16:creationId xmlns:a16="http://schemas.microsoft.com/office/drawing/2014/main" id="{24594580-14F0-9E43-9E54-A27C3F655463}"/>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899BFA7-6482-2848-A075-A841ACD9AAD1}"/>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pic>
        <p:nvPicPr>
          <p:cNvPr id="9" name="Picture 8">
            <a:extLst>
              <a:ext uri="{FF2B5EF4-FFF2-40B4-BE49-F238E27FC236}">
                <a16:creationId xmlns:a16="http://schemas.microsoft.com/office/drawing/2014/main" id="{459D0834-DFB6-394B-8E17-7C49A170E05C}"/>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6200000">
            <a:off x="294768" y="277368"/>
            <a:ext cx="419101" cy="419101"/>
          </a:xfrm>
          <a:prstGeom prst="rect">
            <a:avLst/>
          </a:prstGeom>
        </p:spPr>
      </p:pic>
      <p:pic>
        <p:nvPicPr>
          <p:cNvPr id="10" name="Picture 9">
            <a:extLst>
              <a:ext uri="{FF2B5EF4-FFF2-40B4-BE49-F238E27FC236}">
                <a16:creationId xmlns:a16="http://schemas.microsoft.com/office/drawing/2014/main" id="{E9459627-F011-3648-BCDD-C7E8E0E93434}"/>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5400000">
            <a:off x="2476500" y="4159250"/>
            <a:ext cx="419101" cy="419101"/>
          </a:xfrm>
          <a:prstGeom prst="rect">
            <a:avLst/>
          </a:prstGeom>
        </p:spPr>
      </p:pic>
    </p:spTree>
    <p:extLst>
      <p:ext uri="{BB962C8B-B14F-4D97-AF65-F5344CB8AC3E}">
        <p14:creationId xmlns:p14="http://schemas.microsoft.com/office/powerpoint/2010/main" val="23082099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vents - 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5F228-AEF5-7645-AFA9-30B0EA6103F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FCF3E64-B3EE-6A43-B6CE-E5E5681BEF2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sp>
        <p:nvSpPr>
          <p:cNvPr id="6" name="Text Placeholder 7">
            <a:extLst>
              <a:ext uri="{FF2B5EF4-FFF2-40B4-BE49-F238E27FC236}">
                <a16:creationId xmlns:a16="http://schemas.microsoft.com/office/drawing/2014/main" id="{3B94E01C-3856-B840-BF92-6AC9DD46708D}"/>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7" name="Graphic 6">
            <a:extLst>
              <a:ext uri="{FF2B5EF4-FFF2-40B4-BE49-F238E27FC236}">
                <a16:creationId xmlns:a16="http://schemas.microsoft.com/office/drawing/2014/main" id="{0EB47012-A342-C84F-A0F9-BAAC997FA1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83658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vents - Sideba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AFCAB-AC6F-5246-A4B1-0A13391EC599}"/>
              </a:ext>
            </a:extLst>
          </p:cNvPr>
          <p:cNvSpPr/>
          <p:nvPr userDrawn="1"/>
        </p:nvSpPr>
        <p:spPr>
          <a:xfrm>
            <a:off x="0" y="0"/>
            <a:ext cx="3195828" cy="5143500"/>
          </a:xfrm>
          <a:prstGeom prst="rect">
            <a:avLst/>
          </a:prstGeom>
          <a:solidFill>
            <a:srgbClr val="A8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2">
            <a:extLst>
              <a:ext uri="{FF2B5EF4-FFF2-40B4-BE49-F238E27FC236}">
                <a16:creationId xmlns:a16="http://schemas.microsoft.com/office/drawing/2014/main" id="{24594580-14F0-9E43-9E54-A27C3F655463}"/>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4654A86-BE56-DC4E-966E-E203A84DFB4F}"/>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pic>
        <p:nvPicPr>
          <p:cNvPr id="9" name="Picture 8">
            <a:extLst>
              <a:ext uri="{FF2B5EF4-FFF2-40B4-BE49-F238E27FC236}">
                <a16:creationId xmlns:a16="http://schemas.microsoft.com/office/drawing/2014/main" id="{694258B7-E903-A140-AAB4-B739024734E4}"/>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6200000">
            <a:off x="294768" y="277368"/>
            <a:ext cx="419101" cy="419101"/>
          </a:xfrm>
          <a:prstGeom prst="rect">
            <a:avLst/>
          </a:prstGeom>
        </p:spPr>
      </p:pic>
      <p:pic>
        <p:nvPicPr>
          <p:cNvPr id="10" name="Picture 9">
            <a:extLst>
              <a:ext uri="{FF2B5EF4-FFF2-40B4-BE49-F238E27FC236}">
                <a16:creationId xmlns:a16="http://schemas.microsoft.com/office/drawing/2014/main" id="{129B48A3-7B54-7044-8D94-D8A766C71C0C}"/>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5400000">
            <a:off x="2476500" y="4159250"/>
            <a:ext cx="419101" cy="419101"/>
          </a:xfrm>
          <a:prstGeom prst="rect">
            <a:avLst/>
          </a:prstGeom>
        </p:spPr>
      </p:pic>
    </p:spTree>
    <p:extLst>
      <p:ext uri="{BB962C8B-B14F-4D97-AF65-F5344CB8AC3E}">
        <p14:creationId xmlns:p14="http://schemas.microsoft.com/office/powerpoint/2010/main" val="838183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munity - 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5F228-AEF5-7645-AFA9-30B0EA6103F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FCF3E64-B3EE-6A43-B6CE-E5E5681BEF2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sp>
        <p:nvSpPr>
          <p:cNvPr id="6" name="Text Placeholder 7">
            <a:extLst>
              <a:ext uri="{FF2B5EF4-FFF2-40B4-BE49-F238E27FC236}">
                <a16:creationId xmlns:a16="http://schemas.microsoft.com/office/drawing/2014/main" id="{10F7E05E-6647-7843-A473-34583D571611}"/>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7" name="Graphic 6">
            <a:extLst>
              <a:ext uri="{FF2B5EF4-FFF2-40B4-BE49-F238E27FC236}">
                <a16:creationId xmlns:a16="http://schemas.microsoft.com/office/drawing/2014/main" id="{60610264-B65E-6046-82F2-06206AF942E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2420973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munity - Sideba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AFCAB-AC6F-5246-A4B1-0A13391EC599}"/>
              </a:ext>
            </a:extLst>
          </p:cNvPr>
          <p:cNvSpPr/>
          <p:nvPr userDrawn="1"/>
        </p:nvSpPr>
        <p:spPr>
          <a:xfrm>
            <a:off x="0" y="0"/>
            <a:ext cx="3195828" cy="5143500"/>
          </a:xfrm>
          <a:prstGeom prst="rect">
            <a:avLst/>
          </a:prstGeom>
          <a:solidFill>
            <a:srgbClr val="00A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2">
            <a:extLst>
              <a:ext uri="{FF2B5EF4-FFF2-40B4-BE49-F238E27FC236}">
                <a16:creationId xmlns:a16="http://schemas.microsoft.com/office/drawing/2014/main" id="{24594580-14F0-9E43-9E54-A27C3F655463}"/>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897CB6F-D55F-8F4E-812A-03B9D85F93F2}"/>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pic>
        <p:nvPicPr>
          <p:cNvPr id="9" name="Picture 8">
            <a:extLst>
              <a:ext uri="{FF2B5EF4-FFF2-40B4-BE49-F238E27FC236}">
                <a16:creationId xmlns:a16="http://schemas.microsoft.com/office/drawing/2014/main" id="{27E11807-7138-4D4D-8AC7-AA94CBEECA9A}"/>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6200000">
            <a:off x="294768" y="277368"/>
            <a:ext cx="419101" cy="419101"/>
          </a:xfrm>
          <a:prstGeom prst="rect">
            <a:avLst/>
          </a:prstGeom>
        </p:spPr>
      </p:pic>
      <p:pic>
        <p:nvPicPr>
          <p:cNvPr id="10" name="Picture 9">
            <a:extLst>
              <a:ext uri="{FF2B5EF4-FFF2-40B4-BE49-F238E27FC236}">
                <a16:creationId xmlns:a16="http://schemas.microsoft.com/office/drawing/2014/main" id="{2A4F42C8-8748-EE40-8790-262B66FFA54E}"/>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5400000">
            <a:off x="2476500" y="4159250"/>
            <a:ext cx="419101" cy="419101"/>
          </a:xfrm>
          <a:prstGeom prst="rect">
            <a:avLst/>
          </a:prstGeom>
        </p:spPr>
      </p:pic>
    </p:spTree>
    <p:extLst>
      <p:ext uri="{BB962C8B-B14F-4D97-AF65-F5344CB8AC3E}">
        <p14:creationId xmlns:p14="http://schemas.microsoft.com/office/powerpoint/2010/main" val="97304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839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afety - 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5F228-AEF5-7645-AFA9-30B0EA6103F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FCF3E64-B3EE-6A43-B6CE-E5E5681BEF2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sp>
        <p:nvSpPr>
          <p:cNvPr id="6" name="Text Placeholder 7">
            <a:extLst>
              <a:ext uri="{FF2B5EF4-FFF2-40B4-BE49-F238E27FC236}">
                <a16:creationId xmlns:a16="http://schemas.microsoft.com/office/drawing/2014/main" id="{17AD162C-5A89-9D40-B437-4590E124EA83}"/>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7" name="Graphic 6">
            <a:extLst>
              <a:ext uri="{FF2B5EF4-FFF2-40B4-BE49-F238E27FC236}">
                <a16:creationId xmlns:a16="http://schemas.microsoft.com/office/drawing/2014/main" id="{5F72ED73-B5EE-E341-B605-A62D229AA82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588159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afety - Sideba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AFCAB-AC6F-5246-A4B1-0A13391EC599}"/>
              </a:ext>
            </a:extLst>
          </p:cNvPr>
          <p:cNvSpPr/>
          <p:nvPr userDrawn="1"/>
        </p:nvSpPr>
        <p:spPr>
          <a:xfrm>
            <a:off x="0" y="0"/>
            <a:ext cx="3195828"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2">
            <a:extLst>
              <a:ext uri="{FF2B5EF4-FFF2-40B4-BE49-F238E27FC236}">
                <a16:creationId xmlns:a16="http://schemas.microsoft.com/office/drawing/2014/main" id="{24594580-14F0-9E43-9E54-A27C3F655463}"/>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FA3D4FB-EAC4-0E4E-A763-353CEFD669E5}"/>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pic>
        <p:nvPicPr>
          <p:cNvPr id="11" name="Picture 10">
            <a:extLst>
              <a:ext uri="{FF2B5EF4-FFF2-40B4-BE49-F238E27FC236}">
                <a16:creationId xmlns:a16="http://schemas.microsoft.com/office/drawing/2014/main" id="{A78CD8BA-A451-5948-A0F3-CACBE902F4E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6200000">
            <a:off x="294768" y="277368"/>
            <a:ext cx="419101" cy="419101"/>
          </a:xfrm>
          <a:prstGeom prst="rect">
            <a:avLst/>
          </a:prstGeom>
        </p:spPr>
      </p:pic>
      <p:pic>
        <p:nvPicPr>
          <p:cNvPr id="13" name="Picture 12">
            <a:extLst>
              <a:ext uri="{FF2B5EF4-FFF2-40B4-BE49-F238E27FC236}">
                <a16:creationId xmlns:a16="http://schemas.microsoft.com/office/drawing/2014/main" id="{73F1E4B0-7235-7D42-B9B0-9D155A3343A8}"/>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5400000">
            <a:off x="2476500" y="4159250"/>
            <a:ext cx="419101" cy="419101"/>
          </a:xfrm>
          <a:prstGeom prst="rect">
            <a:avLst/>
          </a:prstGeom>
        </p:spPr>
      </p:pic>
    </p:spTree>
    <p:extLst>
      <p:ext uri="{BB962C8B-B14F-4D97-AF65-F5344CB8AC3E}">
        <p14:creationId xmlns:p14="http://schemas.microsoft.com/office/powerpoint/2010/main" val="613508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lthcare -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3CFB17-10DB-5048-AD8A-9E8D78E1269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 Placeholder 7">
            <a:extLst>
              <a:ext uri="{FF2B5EF4-FFF2-40B4-BE49-F238E27FC236}">
                <a16:creationId xmlns:a16="http://schemas.microsoft.com/office/drawing/2014/main" id="{549DAEAE-F5D8-0B49-A9A3-C502139C5E81}"/>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12" name="Picture 11">
            <a:extLst>
              <a:ext uri="{FF2B5EF4-FFF2-40B4-BE49-F238E27FC236}">
                <a16:creationId xmlns:a16="http://schemas.microsoft.com/office/drawing/2014/main" id="{18331806-EFFB-4C48-99C7-2E90511D2737}"/>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pic>
        <p:nvPicPr>
          <p:cNvPr id="3" name="Graphic 2">
            <a:extLst>
              <a:ext uri="{FF2B5EF4-FFF2-40B4-BE49-F238E27FC236}">
                <a16:creationId xmlns:a16="http://schemas.microsoft.com/office/drawing/2014/main" id="{0F160272-0BD2-1946-9675-27E947F4D92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38505" y="538108"/>
            <a:ext cx="1047662" cy="1047662"/>
          </a:xfrm>
          <a:prstGeom prst="rect">
            <a:avLst/>
          </a:prstGeom>
        </p:spPr>
      </p:pic>
    </p:spTree>
    <p:extLst>
      <p:ext uri="{BB962C8B-B14F-4D97-AF65-F5344CB8AC3E}">
        <p14:creationId xmlns:p14="http://schemas.microsoft.com/office/powerpoint/2010/main" val="2384539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lthcare - Divider BG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7BB26C-4486-6744-BBF4-757DF9BE0949}"/>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34650242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lthcare - Divider BG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7BB26C-4486-6744-BBF4-757DF9BE0949}"/>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3716476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lthcare -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07A53-1967-D346-9D7E-85E164961D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0" y="0"/>
            <a:ext cx="3200180" cy="5143500"/>
          </a:xfrm>
          <a:prstGeom prst="rect">
            <a:avLst/>
          </a:prstGeom>
        </p:spPr>
      </p:pic>
      <p:sp>
        <p:nvSpPr>
          <p:cNvPr id="5" name="Content Placeholder 2">
            <a:extLst>
              <a:ext uri="{FF2B5EF4-FFF2-40B4-BE49-F238E27FC236}">
                <a16:creationId xmlns:a16="http://schemas.microsoft.com/office/drawing/2014/main" id="{87B70224-78D1-144E-8778-0627C3DC2E64}"/>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E9AF69E-139C-B049-A149-1FA2256FC6CF}"/>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spTree>
    <p:extLst>
      <p:ext uri="{BB962C8B-B14F-4D97-AF65-F5344CB8AC3E}">
        <p14:creationId xmlns:p14="http://schemas.microsoft.com/office/powerpoint/2010/main" val="31846027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ducation -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D09B50-BF61-254B-A057-7AF91937C30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 Placeholder 7">
            <a:extLst>
              <a:ext uri="{FF2B5EF4-FFF2-40B4-BE49-F238E27FC236}">
                <a16:creationId xmlns:a16="http://schemas.microsoft.com/office/drawing/2014/main" id="{549DAEAE-F5D8-0B49-A9A3-C502139C5E81}"/>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12" name="Picture 11">
            <a:extLst>
              <a:ext uri="{FF2B5EF4-FFF2-40B4-BE49-F238E27FC236}">
                <a16:creationId xmlns:a16="http://schemas.microsoft.com/office/drawing/2014/main" id="{18331806-EFFB-4C48-99C7-2E90511D2737}"/>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pic>
        <p:nvPicPr>
          <p:cNvPr id="9" name="Graphic 8">
            <a:extLst>
              <a:ext uri="{FF2B5EF4-FFF2-40B4-BE49-F238E27FC236}">
                <a16:creationId xmlns:a16="http://schemas.microsoft.com/office/drawing/2014/main" id="{B8BC0A0F-227B-6A47-9FF6-1BED166789F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3005708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ducation - Divider BG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7BB26C-4486-6744-BBF4-757DF9BE0949}"/>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1871835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ducation - Divider BG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7BB26C-4486-6744-BBF4-757DF9BE0949}"/>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39956304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ducation -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07A53-1967-D346-9D7E-85E164961D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0" y="1"/>
            <a:ext cx="3200180" cy="5143499"/>
          </a:xfrm>
          <a:prstGeom prst="rect">
            <a:avLst/>
          </a:prstGeom>
        </p:spPr>
      </p:pic>
      <p:sp>
        <p:nvSpPr>
          <p:cNvPr id="5" name="Content Placeholder 2">
            <a:extLst>
              <a:ext uri="{FF2B5EF4-FFF2-40B4-BE49-F238E27FC236}">
                <a16:creationId xmlns:a16="http://schemas.microsoft.com/office/drawing/2014/main" id="{87B70224-78D1-144E-8778-0627C3DC2E64}"/>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E9AF69E-139C-B049-A149-1FA2256FC6CF}"/>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spTree>
    <p:extLst>
      <p:ext uri="{BB962C8B-B14F-4D97-AF65-F5344CB8AC3E}">
        <p14:creationId xmlns:p14="http://schemas.microsoft.com/office/powerpoint/2010/main" val="324301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865747"/>
            <a:ext cx="3008313" cy="82001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65749"/>
            <a:ext cx="5111750" cy="41303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737288"/>
            <a:ext cx="3008313" cy="33103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8238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nior Living -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36314F-57E7-A649-B1EE-A6ACD67AD9F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 Placeholder 7">
            <a:extLst>
              <a:ext uri="{FF2B5EF4-FFF2-40B4-BE49-F238E27FC236}">
                <a16:creationId xmlns:a16="http://schemas.microsoft.com/office/drawing/2014/main" id="{549DAEAE-F5D8-0B49-A9A3-C502139C5E81}"/>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12" name="Picture 11">
            <a:extLst>
              <a:ext uri="{FF2B5EF4-FFF2-40B4-BE49-F238E27FC236}">
                <a16:creationId xmlns:a16="http://schemas.microsoft.com/office/drawing/2014/main" id="{18331806-EFFB-4C48-99C7-2E90511D2737}"/>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pic>
        <p:nvPicPr>
          <p:cNvPr id="7" name="Graphic 6">
            <a:extLst>
              <a:ext uri="{FF2B5EF4-FFF2-40B4-BE49-F238E27FC236}">
                <a16:creationId xmlns:a16="http://schemas.microsoft.com/office/drawing/2014/main" id="{4A2FD0C0-FC59-3A49-A4F7-3EF23B15D01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1686254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nior Living - Divider BG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7BB26C-4486-6744-BBF4-757DF9BE0949}"/>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28477705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nior Living - Divider BG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7BB26C-4486-6744-BBF4-757DF9BE0949}"/>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2614147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nior Living -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07A53-1967-D346-9D7E-85E164961D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0" y="1"/>
            <a:ext cx="3200180" cy="5143499"/>
          </a:xfrm>
          <a:prstGeom prst="rect">
            <a:avLst/>
          </a:prstGeom>
        </p:spPr>
      </p:pic>
      <p:sp>
        <p:nvSpPr>
          <p:cNvPr id="5" name="Content Placeholder 2">
            <a:extLst>
              <a:ext uri="{FF2B5EF4-FFF2-40B4-BE49-F238E27FC236}">
                <a16:creationId xmlns:a16="http://schemas.microsoft.com/office/drawing/2014/main" id="{87B70224-78D1-144E-8778-0627C3DC2E64}"/>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E9AF69E-139C-B049-A149-1FA2256FC6CF}"/>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spTree>
    <p:extLst>
      <p:ext uri="{BB962C8B-B14F-4D97-AF65-F5344CB8AC3E}">
        <p14:creationId xmlns:p14="http://schemas.microsoft.com/office/powerpoint/2010/main" val="25860283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overnment -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8F51DD-115F-FF4B-A36F-A26BC593C17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 Placeholder 7">
            <a:extLst>
              <a:ext uri="{FF2B5EF4-FFF2-40B4-BE49-F238E27FC236}">
                <a16:creationId xmlns:a16="http://schemas.microsoft.com/office/drawing/2014/main" id="{549DAEAE-F5D8-0B49-A9A3-C502139C5E81}"/>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12" name="Picture 11">
            <a:extLst>
              <a:ext uri="{FF2B5EF4-FFF2-40B4-BE49-F238E27FC236}">
                <a16:creationId xmlns:a16="http://schemas.microsoft.com/office/drawing/2014/main" id="{18331806-EFFB-4C48-99C7-2E90511D2737}"/>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pic>
        <p:nvPicPr>
          <p:cNvPr id="7" name="Graphic 6">
            <a:extLst>
              <a:ext uri="{FF2B5EF4-FFF2-40B4-BE49-F238E27FC236}">
                <a16:creationId xmlns:a16="http://schemas.microsoft.com/office/drawing/2014/main" id="{9F20AB2C-7BF0-FB4A-832D-A5E760FBF52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3625045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overnment - Divider BG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7BB26C-4486-6744-BBF4-757DF9BE0949}"/>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30387607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overnment -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07A53-1967-D346-9D7E-85E164961D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0" y="1"/>
            <a:ext cx="3200180" cy="5143499"/>
          </a:xfrm>
          <a:prstGeom prst="rect">
            <a:avLst/>
          </a:prstGeom>
        </p:spPr>
      </p:pic>
      <p:sp>
        <p:nvSpPr>
          <p:cNvPr id="5" name="Content Placeholder 2">
            <a:extLst>
              <a:ext uri="{FF2B5EF4-FFF2-40B4-BE49-F238E27FC236}">
                <a16:creationId xmlns:a16="http://schemas.microsoft.com/office/drawing/2014/main" id="{87B70224-78D1-144E-8778-0627C3DC2E64}"/>
              </a:ext>
            </a:extLst>
          </p:cNvPr>
          <p:cNvSpPr>
            <a:spLocks noGrp="1"/>
          </p:cNvSpPr>
          <p:nvPr>
            <p:ph sz="half" idx="1"/>
          </p:nvPr>
        </p:nvSpPr>
        <p:spPr>
          <a:xfrm>
            <a:off x="3466881"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E9AF69E-139C-B049-A149-1FA2256FC6CF}"/>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spTree>
    <p:extLst>
      <p:ext uri="{BB962C8B-B14F-4D97-AF65-F5344CB8AC3E}">
        <p14:creationId xmlns:p14="http://schemas.microsoft.com/office/powerpoint/2010/main" val="2937809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anufacturing -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01C89-92B8-3D4F-B276-A0DB8A4D541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 Placeholder 7">
            <a:extLst>
              <a:ext uri="{FF2B5EF4-FFF2-40B4-BE49-F238E27FC236}">
                <a16:creationId xmlns:a16="http://schemas.microsoft.com/office/drawing/2014/main" id="{549DAEAE-F5D8-0B49-A9A3-C502139C5E81}"/>
              </a:ext>
            </a:extLst>
          </p:cNvPr>
          <p:cNvSpPr>
            <a:spLocks noGrp="1"/>
          </p:cNvSpPr>
          <p:nvPr>
            <p:ph type="body" sz="quarter" idx="10" hasCustomPrompt="1"/>
          </p:nvPr>
        </p:nvSpPr>
        <p:spPr>
          <a:xfrm>
            <a:off x="1313361" y="1936886"/>
            <a:ext cx="6497950" cy="1981461"/>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pic>
        <p:nvPicPr>
          <p:cNvPr id="12" name="Picture 11">
            <a:extLst>
              <a:ext uri="{FF2B5EF4-FFF2-40B4-BE49-F238E27FC236}">
                <a16:creationId xmlns:a16="http://schemas.microsoft.com/office/drawing/2014/main" id="{18331806-EFFB-4C48-99C7-2E90511D2737}"/>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rot="8100000">
            <a:off x="4362450" y="3885803"/>
            <a:ext cx="419101" cy="419101"/>
          </a:xfrm>
          <a:prstGeom prst="rect">
            <a:avLst/>
          </a:prstGeom>
        </p:spPr>
      </p:pic>
      <p:pic>
        <p:nvPicPr>
          <p:cNvPr id="7" name="Graphic 6">
            <a:extLst>
              <a:ext uri="{FF2B5EF4-FFF2-40B4-BE49-F238E27FC236}">
                <a16:creationId xmlns:a16="http://schemas.microsoft.com/office/drawing/2014/main" id="{DB106E48-EFF9-9145-957A-EE16B2A39C8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038505" y="538108"/>
            <a:ext cx="1047662" cy="1047662"/>
          </a:xfrm>
          <a:prstGeom prst="rect">
            <a:avLst/>
          </a:prstGeom>
        </p:spPr>
      </p:pic>
    </p:spTree>
    <p:extLst>
      <p:ext uri="{BB962C8B-B14F-4D97-AF65-F5344CB8AC3E}">
        <p14:creationId xmlns:p14="http://schemas.microsoft.com/office/powerpoint/2010/main" val="3503563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nufacturing - Divider BG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7BB26C-4486-6744-BBF4-757DF9BE0949}"/>
              </a:ext>
            </a:extLst>
          </p:cNvPr>
          <p:cNvPicPr>
            <a:picLocks noChangeAspect="1"/>
          </p:cNvPicPr>
          <p:nvPr userDrawn="1"/>
        </p:nvPicPr>
        <p:blipFill>
          <a:blip r:embed="rId2"/>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0511468-9AF5-9041-A2CD-8EC07F487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52149" y="990852"/>
            <a:ext cx="419101" cy="419101"/>
          </a:xfrm>
          <a:prstGeom prst="rect">
            <a:avLst/>
          </a:prstGeom>
        </p:spPr>
      </p:pic>
      <p:pic>
        <p:nvPicPr>
          <p:cNvPr id="9" name="Picture 8">
            <a:extLst>
              <a:ext uri="{FF2B5EF4-FFF2-40B4-BE49-F238E27FC236}">
                <a16:creationId xmlns:a16="http://schemas.microsoft.com/office/drawing/2014/main" id="{CA697751-80A2-0745-9BE8-15EC8F7918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7776802" y="3755303"/>
            <a:ext cx="419101" cy="419101"/>
          </a:xfrm>
          <a:prstGeom prst="rect">
            <a:avLst/>
          </a:prstGeom>
        </p:spPr>
      </p:pic>
      <p:sp>
        <p:nvSpPr>
          <p:cNvPr id="6" name="Text Placeholder 7">
            <a:extLst>
              <a:ext uri="{FF2B5EF4-FFF2-40B4-BE49-F238E27FC236}">
                <a16:creationId xmlns:a16="http://schemas.microsoft.com/office/drawing/2014/main" id="{36561979-9023-2E46-B164-7D59FBC3AFEF}"/>
              </a:ext>
            </a:extLst>
          </p:cNvPr>
          <p:cNvSpPr>
            <a:spLocks noGrp="1"/>
          </p:cNvSpPr>
          <p:nvPr>
            <p:ph type="body" sz="quarter" idx="10" hasCustomPrompt="1"/>
          </p:nvPr>
        </p:nvSpPr>
        <p:spPr>
          <a:xfrm>
            <a:off x="1216698" y="1260704"/>
            <a:ext cx="6717506" cy="2636044"/>
          </a:xfrm>
        </p:spPr>
        <p:txBody>
          <a:bodyPr anchor="ctr" anchorCtr="0">
            <a:normAutofit/>
          </a:bodyPr>
          <a:lstStyle>
            <a:lvl1pPr marL="0" indent="0" algn="ctr">
              <a:buFont typeface="Arial" panose="020B0604020202020204" pitchFamily="34" charset="0"/>
              <a:buNone/>
              <a:defRPr sz="4050" b="1" i="0">
                <a:solidFill>
                  <a:schemeClr val="bg1"/>
                </a:solidFill>
                <a:latin typeface="+mj-lt"/>
                <a:cs typeface="Arial Black" panose="020B0604020202020204" pitchFamily="34" charset="0"/>
              </a:defRPr>
            </a:lvl1pPr>
          </a:lstStyle>
          <a:p>
            <a:pPr lvl="0"/>
            <a:r>
              <a:rPr lang="en-US"/>
              <a:t>Enter slide divider text here</a:t>
            </a:r>
          </a:p>
        </p:txBody>
      </p:sp>
    </p:spTree>
    <p:extLst>
      <p:ext uri="{BB962C8B-B14F-4D97-AF65-F5344CB8AC3E}">
        <p14:creationId xmlns:p14="http://schemas.microsoft.com/office/powerpoint/2010/main" val="24192614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bg>
      <p:bgPr>
        <a:pattFill prst="dkUpDiag">
          <a:fgClr>
            <a:srgbClr val="000062"/>
          </a:fgClr>
          <a:bgClr>
            <a:srgbClr val="0000CC"/>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F6E04E7F-EADE-4331-A00A-A1FE44C41F78}"/>
              </a:ext>
            </a:extLst>
          </p:cNvPr>
          <p:cNvSpPr/>
          <p:nvPr userDrawn="1"/>
        </p:nvSpPr>
        <p:spPr>
          <a:xfrm>
            <a:off x="0" y="597310"/>
            <a:ext cx="9144000" cy="2228850"/>
          </a:xfrm>
          <a:prstGeom prst="rect">
            <a:avLst/>
          </a:prstGeom>
          <a:pattFill prst="pct50">
            <a:fgClr>
              <a:schemeClr val="bg1">
                <a:lumMod val="8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FA97B8F1-8C81-4138-8948-E371631BBF87}"/>
              </a:ext>
            </a:extLst>
          </p:cNvPr>
          <p:cNvSpPr/>
          <p:nvPr userDrawn="1"/>
        </p:nvSpPr>
        <p:spPr>
          <a:xfrm>
            <a:off x="-5477" y="4159048"/>
            <a:ext cx="9144000" cy="857249"/>
          </a:xfrm>
          <a:prstGeom prst="rect">
            <a:avLst/>
          </a:prstGeom>
          <a:pattFill prst="dkUpDiag">
            <a:fgClr>
              <a:srgbClr val="EAEAEA"/>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3" name="Subtitle 2"/>
          <p:cNvSpPr>
            <a:spLocks noGrp="1"/>
          </p:cNvSpPr>
          <p:nvPr>
            <p:ph type="subTitle" idx="1"/>
          </p:nvPr>
        </p:nvSpPr>
        <p:spPr>
          <a:xfrm>
            <a:off x="5478" y="1090825"/>
            <a:ext cx="9133046" cy="1241822"/>
          </a:xfrm>
        </p:spPr>
        <p:txBody>
          <a:bodyPr>
            <a:noAutofit/>
          </a:bodyPr>
          <a:lstStyle>
            <a:lvl1pPr marL="0" indent="0" algn="ctr">
              <a:buNone/>
              <a:defRPr sz="5400" b="1">
                <a:solidFill>
                  <a:srgbClr val="0000C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0936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99573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5486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2078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10265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248" y="904009"/>
            <a:ext cx="8577223" cy="3671606"/>
          </a:xfrm>
        </p:spPr>
        <p:txBody>
          <a:bodyPr>
            <a:noAutofit/>
          </a:bodyPr>
          <a:lstStyle>
            <a:lvl1pPr>
              <a:defRPr sz="2700" b="1">
                <a:solidFill>
                  <a:schemeClr val="tx1"/>
                </a:solidFill>
              </a:defRPr>
            </a:lvl1pPr>
            <a:lvl2pPr marL="514350" indent="-171450">
              <a:buFont typeface="Calibri" panose="020F0502020204030204" pitchFamily="34" charset="0"/>
              <a:buChar char="–"/>
              <a:defRPr sz="2400" b="1">
                <a:solidFill>
                  <a:schemeClr val="tx1"/>
                </a:solidFill>
              </a:defRPr>
            </a:lvl2pPr>
            <a:lvl3pPr marL="857250" indent="-171450">
              <a:buFont typeface="Calibri" panose="020F0502020204030204" pitchFamily="34" charset="0"/>
              <a:buChar char="–"/>
              <a:defRPr sz="2400" b="1">
                <a:solidFill>
                  <a:schemeClr val="tx1"/>
                </a:solidFill>
              </a:defRPr>
            </a:lvl3pPr>
            <a:lvl4pPr marL="1200150" indent="-171450">
              <a:buFont typeface="Calibri" panose="020F0502020204030204" pitchFamily="34" charset="0"/>
              <a:buChar char="–"/>
              <a:defRPr sz="2400" b="1">
                <a:solidFill>
                  <a:schemeClr val="tx1"/>
                </a:solidFill>
              </a:defRPr>
            </a:lvl4pPr>
            <a:lvl5pPr marL="1543050" indent="-171450">
              <a:buFont typeface="Calibri" panose="020F0502020204030204" pitchFamily="34" charset="0"/>
              <a:buChar char="–"/>
              <a:defRPr sz="2400" b="1">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117113"/>
            <a:ext cx="9144001" cy="699613"/>
          </a:xfrm>
          <a:noFill/>
          <a:ln>
            <a:noFill/>
          </a:ln>
        </p:spPr>
        <p:txBody>
          <a:bodyPr>
            <a:normAutofit/>
          </a:bodyPr>
          <a:lstStyle>
            <a:lvl1pPr>
              <a:defRPr sz="3300" b="1">
                <a:solidFill>
                  <a:srgbClr val="335176"/>
                </a:solidFill>
                <a:effectLst>
                  <a:outerShdw blurRad="38100" dist="38100" dir="2700000" algn="tl">
                    <a:srgbClr val="000000">
                      <a:alpha val="43137"/>
                    </a:srgbClr>
                  </a:outerShdw>
                </a:effectLst>
                <a:latin typeface="+mn-lt"/>
              </a:defRPr>
            </a:lvl1pPr>
          </a:lstStyle>
          <a:p>
            <a:r>
              <a:rPr lang="en-US" dirty="0"/>
              <a:t>Click to edit Master title style</a:t>
            </a:r>
          </a:p>
        </p:txBody>
      </p:sp>
      <p:pic>
        <p:nvPicPr>
          <p:cNvPr id="5" name="Picture 4" descr="A picture containing food, drawing&#10;&#10;Description automatically generated">
            <a:extLst>
              <a:ext uri="{FF2B5EF4-FFF2-40B4-BE49-F238E27FC236}">
                <a16:creationId xmlns:a16="http://schemas.microsoft.com/office/drawing/2014/main" id="{0B56B388-FBBC-4279-885D-5A13B19E71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9165" y="4575615"/>
            <a:ext cx="858948" cy="505348"/>
          </a:xfrm>
          <a:prstGeom prst="rect">
            <a:avLst/>
          </a:prstGeom>
        </p:spPr>
      </p:pic>
    </p:spTree>
    <p:extLst>
      <p:ext uri="{BB962C8B-B14F-4D97-AF65-F5344CB8AC3E}">
        <p14:creationId xmlns:p14="http://schemas.microsoft.com/office/powerpoint/2010/main" val="2427988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594AEEE4-E95C-47B6-888C-85CEB28E2112}"/>
              </a:ext>
            </a:extLst>
          </p:cNvPr>
          <p:cNvSpPr>
            <a:spLocks noGrp="1"/>
          </p:cNvSpPr>
          <p:nvPr>
            <p:ph type="title"/>
          </p:nvPr>
        </p:nvSpPr>
        <p:spPr>
          <a:xfrm>
            <a:off x="0" y="1116807"/>
            <a:ext cx="9144000" cy="994172"/>
          </a:xfrm>
          <a:prstGeom prst="rect">
            <a:avLst/>
          </a:prstGeom>
        </p:spPr>
        <p:txBody>
          <a:bodyPr vert="horz" lIns="91440" tIns="45720" rIns="91440" bIns="45720" rtlCol="0" anchor="ctr">
            <a:noAutofit/>
          </a:bodyPr>
          <a:lstStyle>
            <a:lvl1pPr algn="ctr">
              <a:defRPr sz="5400" b="1">
                <a:solidFill>
                  <a:srgbClr val="3C8FA2"/>
                </a:solidFill>
              </a:defRPr>
            </a:lvl1pPr>
          </a:lstStyle>
          <a:p>
            <a:r>
              <a:rPr lang="en-US" dirty="0"/>
              <a:t>Click to edit Master title style</a:t>
            </a:r>
          </a:p>
        </p:txBody>
      </p:sp>
      <p:pic>
        <p:nvPicPr>
          <p:cNvPr id="24" name="Picture 23" descr="A picture containing food, drawing&#10;&#10;Description automatically generated">
            <a:extLst>
              <a:ext uri="{FF2B5EF4-FFF2-40B4-BE49-F238E27FC236}">
                <a16:creationId xmlns:a16="http://schemas.microsoft.com/office/drawing/2014/main" id="{19282227-5EC6-4744-92DC-8D8ACBCF49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7846" y="4563865"/>
            <a:ext cx="858948" cy="505348"/>
          </a:xfrm>
          <a:prstGeom prst="rect">
            <a:avLst/>
          </a:prstGeom>
        </p:spPr>
      </p:pic>
      <p:cxnSp>
        <p:nvCxnSpPr>
          <p:cNvPr id="26" name="Straight Connector 25">
            <a:extLst>
              <a:ext uri="{FF2B5EF4-FFF2-40B4-BE49-F238E27FC236}">
                <a16:creationId xmlns:a16="http://schemas.microsoft.com/office/drawing/2014/main" id="{37CB6149-D538-43D8-A336-679AF83F6E72}"/>
              </a:ext>
            </a:extLst>
          </p:cNvPr>
          <p:cNvCxnSpPr>
            <a:cxnSpLocks/>
          </p:cNvCxnSpPr>
          <p:nvPr userDrawn="1"/>
        </p:nvCxnSpPr>
        <p:spPr>
          <a:xfrm>
            <a:off x="9143257" y="4621549"/>
            <a:ext cx="0" cy="519948"/>
          </a:xfrm>
          <a:prstGeom prst="line">
            <a:avLst/>
          </a:prstGeom>
          <a:ln>
            <a:solidFill>
              <a:srgbClr val="565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832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594AEEE4-E95C-47B6-888C-85CEB28E2112}"/>
              </a:ext>
            </a:extLst>
          </p:cNvPr>
          <p:cNvSpPr>
            <a:spLocks noGrp="1"/>
          </p:cNvSpPr>
          <p:nvPr>
            <p:ph type="title"/>
          </p:nvPr>
        </p:nvSpPr>
        <p:spPr>
          <a:xfrm>
            <a:off x="0" y="1116807"/>
            <a:ext cx="9144000" cy="994172"/>
          </a:xfrm>
          <a:prstGeom prst="rect">
            <a:avLst/>
          </a:prstGeom>
        </p:spPr>
        <p:txBody>
          <a:bodyPr vert="horz" lIns="91440" tIns="45720" rIns="91440" bIns="45720" rtlCol="0" anchor="ctr">
            <a:noAutofit/>
          </a:bodyPr>
          <a:lstStyle>
            <a:lvl1pPr algn="ctr">
              <a:defRPr sz="5400" b="1">
                <a:solidFill>
                  <a:srgbClr val="335176"/>
                </a:solidFill>
              </a:defRPr>
            </a:lvl1pPr>
          </a:lstStyle>
          <a:p>
            <a:r>
              <a:rPr lang="en-US" dirty="0"/>
              <a:t>Click to edit Master title style</a:t>
            </a:r>
          </a:p>
        </p:txBody>
      </p:sp>
      <p:pic>
        <p:nvPicPr>
          <p:cNvPr id="24" name="Picture 23" descr="A picture containing food, drawing&#10;&#10;Description automatically generated">
            <a:extLst>
              <a:ext uri="{FF2B5EF4-FFF2-40B4-BE49-F238E27FC236}">
                <a16:creationId xmlns:a16="http://schemas.microsoft.com/office/drawing/2014/main" id="{0AF18DEB-82C9-4FF4-9C88-E84010DE7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7208" y="4563546"/>
            <a:ext cx="858948" cy="505348"/>
          </a:xfrm>
          <a:prstGeom prst="rect">
            <a:avLst/>
          </a:prstGeom>
        </p:spPr>
      </p:pic>
      <p:cxnSp>
        <p:nvCxnSpPr>
          <p:cNvPr id="26" name="Straight Connector 25">
            <a:extLst>
              <a:ext uri="{FF2B5EF4-FFF2-40B4-BE49-F238E27FC236}">
                <a16:creationId xmlns:a16="http://schemas.microsoft.com/office/drawing/2014/main" id="{2D07B8C3-3009-49DB-8490-86BDFF59F873}"/>
              </a:ext>
            </a:extLst>
          </p:cNvPr>
          <p:cNvCxnSpPr>
            <a:cxnSpLocks/>
          </p:cNvCxnSpPr>
          <p:nvPr userDrawn="1"/>
        </p:nvCxnSpPr>
        <p:spPr>
          <a:xfrm>
            <a:off x="9143257" y="4621549"/>
            <a:ext cx="0" cy="519948"/>
          </a:xfrm>
          <a:prstGeom prst="line">
            <a:avLst/>
          </a:prstGeom>
          <a:ln>
            <a:solidFill>
              <a:srgbClr val="565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6608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594AEEE4-E95C-47B6-888C-85CEB28E2112}"/>
              </a:ext>
            </a:extLst>
          </p:cNvPr>
          <p:cNvSpPr>
            <a:spLocks noGrp="1"/>
          </p:cNvSpPr>
          <p:nvPr>
            <p:ph type="title"/>
          </p:nvPr>
        </p:nvSpPr>
        <p:spPr>
          <a:xfrm>
            <a:off x="0" y="1116807"/>
            <a:ext cx="9144000" cy="994172"/>
          </a:xfrm>
          <a:prstGeom prst="rect">
            <a:avLst/>
          </a:prstGeom>
        </p:spPr>
        <p:txBody>
          <a:bodyPr vert="horz" lIns="91440" tIns="45720" rIns="91440" bIns="45720" rtlCol="0" anchor="ctr">
            <a:noAutofit/>
          </a:bodyPr>
          <a:lstStyle>
            <a:lvl1pPr algn="ctr">
              <a:defRPr sz="5400" b="1">
                <a:solidFill>
                  <a:srgbClr val="565F7F"/>
                </a:solidFill>
              </a:defRPr>
            </a:lvl1pPr>
          </a:lstStyle>
          <a:p>
            <a:r>
              <a:rPr lang="en-US" dirty="0"/>
              <a:t>Click to edit Master title style</a:t>
            </a:r>
          </a:p>
        </p:txBody>
      </p:sp>
      <p:pic>
        <p:nvPicPr>
          <p:cNvPr id="24" name="Picture 23" descr="A picture containing food, drawing&#10;&#10;Description automatically generated">
            <a:extLst>
              <a:ext uri="{FF2B5EF4-FFF2-40B4-BE49-F238E27FC236}">
                <a16:creationId xmlns:a16="http://schemas.microsoft.com/office/drawing/2014/main" id="{2525039A-A9CA-42E6-92A7-7462EE416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2756" y="4541957"/>
            <a:ext cx="858948" cy="505348"/>
          </a:xfrm>
          <a:prstGeom prst="rect">
            <a:avLst/>
          </a:prstGeom>
        </p:spPr>
      </p:pic>
      <p:cxnSp>
        <p:nvCxnSpPr>
          <p:cNvPr id="26" name="Straight Connector 25">
            <a:extLst>
              <a:ext uri="{FF2B5EF4-FFF2-40B4-BE49-F238E27FC236}">
                <a16:creationId xmlns:a16="http://schemas.microsoft.com/office/drawing/2014/main" id="{DB099288-BAAE-45E0-AF73-D5D960C3B471}"/>
              </a:ext>
            </a:extLst>
          </p:cNvPr>
          <p:cNvCxnSpPr>
            <a:cxnSpLocks/>
          </p:cNvCxnSpPr>
          <p:nvPr userDrawn="1"/>
        </p:nvCxnSpPr>
        <p:spPr>
          <a:xfrm>
            <a:off x="9143257" y="4621549"/>
            <a:ext cx="0" cy="519948"/>
          </a:xfrm>
          <a:prstGeom prst="line">
            <a:avLst/>
          </a:prstGeom>
          <a:ln>
            <a:solidFill>
              <a:srgbClr val="565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6707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0954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612" y="567344"/>
            <a:ext cx="8577223" cy="3990236"/>
          </a:xfrm>
        </p:spPr>
        <p:txBody>
          <a:bodyPr>
            <a:noAutofit/>
          </a:bodyPr>
          <a:lstStyle>
            <a:lvl1pPr>
              <a:defRPr sz="2700" b="1">
                <a:solidFill>
                  <a:schemeClr val="tx1"/>
                </a:solidFill>
              </a:defRPr>
            </a:lvl1pPr>
            <a:lvl2pPr marL="514350" indent="-171450">
              <a:buFont typeface="Calibri" panose="020F0502020204030204" pitchFamily="34" charset="0"/>
              <a:buChar char="–"/>
              <a:defRPr sz="2400" b="1">
                <a:solidFill>
                  <a:schemeClr val="tx1"/>
                </a:solidFill>
              </a:defRPr>
            </a:lvl2pPr>
            <a:lvl3pPr marL="857250" indent="-171450">
              <a:buFont typeface="Calibri" panose="020F0502020204030204" pitchFamily="34" charset="0"/>
              <a:buChar char="–"/>
              <a:defRPr sz="2400" b="1">
                <a:solidFill>
                  <a:schemeClr val="tx1"/>
                </a:solidFill>
              </a:defRPr>
            </a:lvl3pPr>
            <a:lvl4pPr marL="1200150" indent="-171450">
              <a:buFont typeface="Calibri" panose="020F0502020204030204" pitchFamily="34" charset="0"/>
              <a:buChar char="–"/>
              <a:defRPr sz="2400" b="1">
                <a:solidFill>
                  <a:schemeClr val="tx1"/>
                </a:solidFill>
              </a:defRPr>
            </a:lvl4pPr>
            <a:lvl5pPr marL="1543050" indent="-171450">
              <a:buFont typeface="Calibri" panose="020F0502020204030204" pitchFamily="34" charset="0"/>
              <a:buChar char="–"/>
              <a:defRPr sz="2400" b="1">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drawing&#10;&#10;Description automatically generated">
            <a:extLst>
              <a:ext uri="{FF2B5EF4-FFF2-40B4-BE49-F238E27FC236}">
                <a16:creationId xmlns:a16="http://schemas.microsoft.com/office/drawing/2014/main" id="{6391856C-10BB-4AF7-9921-78CE74E4DA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4593893"/>
            <a:ext cx="1035851" cy="465558"/>
          </a:xfrm>
          <a:prstGeom prst="rect">
            <a:avLst/>
          </a:prstGeom>
        </p:spPr>
      </p:pic>
      <p:sp>
        <p:nvSpPr>
          <p:cNvPr id="5" name="Title 1">
            <a:extLst>
              <a:ext uri="{FF2B5EF4-FFF2-40B4-BE49-F238E27FC236}">
                <a16:creationId xmlns:a16="http://schemas.microsoft.com/office/drawing/2014/main" id="{79AC78D3-731C-41F8-A2CD-E59BB022BDA4}"/>
              </a:ext>
            </a:extLst>
          </p:cNvPr>
          <p:cNvSpPr>
            <a:spLocks noGrp="1"/>
          </p:cNvSpPr>
          <p:nvPr>
            <p:ph type="title"/>
          </p:nvPr>
        </p:nvSpPr>
        <p:spPr>
          <a:xfrm>
            <a:off x="0" y="0"/>
            <a:ext cx="9167116" cy="349135"/>
          </a:xfrm>
          <a:solidFill>
            <a:schemeClr val="accent5">
              <a:lumMod val="50000"/>
            </a:schemeClr>
          </a:solidFill>
          <a:ln>
            <a:noFill/>
          </a:ln>
        </p:spPr>
        <p:txBody>
          <a:bodyPr>
            <a:noAutofit/>
          </a:bodyPr>
          <a:lstStyle>
            <a:lvl1pPr>
              <a:defRPr sz="30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4713959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ext - Sidebar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07A53-1967-D346-9D7E-85E164961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3200180" cy="5143499"/>
          </a:xfrm>
          <a:prstGeom prst="rect">
            <a:avLst/>
          </a:prstGeom>
        </p:spPr>
      </p:pic>
      <p:sp>
        <p:nvSpPr>
          <p:cNvPr id="5" name="Content Placeholder 2">
            <a:extLst>
              <a:ext uri="{FF2B5EF4-FFF2-40B4-BE49-F238E27FC236}">
                <a16:creationId xmlns:a16="http://schemas.microsoft.com/office/drawing/2014/main" id="{87B70224-78D1-144E-8778-0627C3DC2E64}"/>
              </a:ext>
            </a:extLst>
          </p:cNvPr>
          <p:cNvSpPr>
            <a:spLocks noGrp="1"/>
          </p:cNvSpPr>
          <p:nvPr>
            <p:ph sz="half" idx="1"/>
          </p:nvPr>
        </p:nvSpPr>
        <p:spPr>
          <a:xfrm>
            <a:off x="3466882" y="1111250"/>
            <a:ext cx="5217121"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E9AF69E-139C-B049-A149-1FA2256FC6CF}"/>
              </a:ext>
            </a:extLst>
          </p:cNvPr>
          <p:cNvSpPr>
            <a:spLocks noGrp="1"/>
          </p:cNvSpPr>
          <p:nvPr>
            <p:ph type="title" hasCustomPrompt="1"/>
          </p:nvPr>
        </p:nvSpPr>
        <p:spPr>
          <a:xfrm>
            <a:off x="412750" y="696468"/>
            <a:ext cx="2255012" cy="3665220"/>
          </a:xfrm>
          <a:prstGeom prst="rect">
            <a:avLst/>
          </a:prstGeom>
        </p:spPr>
        <p:txBody>
          <a:bodyPr anchor="ctr"/>
          <a:lstStyle>
            <a:lvl1pPr algn="l">
              <a:lnSpc>
                <a:spcPct val="100000"/>
              </a:lnSpc>
              <a:defRPr>
                <a:solidFill>
                  <a:schemeClr val="bg1"/>
                </a:solidFill>
              </a:defRPr>
            </a:lvl1pPr>
          </a:lstStyle>
          <a:p>
            <a:r>
              <a:rPr lang="en-US"/>
              <a:t>Click to Edit Text Slide Sidebar</a:t>
            </a:r>
          </a:p>
        </p:txBody>
      </p:sp>
    </p:spTree>
    <p:extLst>
      <p:ext uri="{BB962C8B-B14F-4D97-AF65-F5344CB8AC3E}">
        <p14:creationId xmlns:p14="http://schemas.microsoft.com/office/powerpoint/2010/main" val="9261117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3446"/>
            <a:ext cx="7886700" cy="3579277"/>
          </a:xfrm>
        </p:spPr>
        <p:txBody>
          <a:bodyPr/>
          <a:lstStyle/>
          <a:p>
            <a:pPr lvl="0"/>
            <a:r>
              <a:rPr lang="en-US" dirty="0"/>
              <a:t>Click to edit Master text styles</a:t>
            </a:r>
          </a:p>
          <a:p>
            <a:pPr lvl="1"/>
            <a:r>
              <a:rPr lang="en-US" dirty="0"/>
              <a:t>Second level</a:t>
            </a:r>
          </a:p>
          <a:p>
            <a:pPr lvl="2"/>
            <a:r>
              <a:rPr lang="en-US" dirty="0"/>
              <a:t>Third level</a:t>
            </a:r>
          </a:p>
        </p:txBody>
      </p:sp>
      <p:sp>
        <p:nvSpPr>
          <p:cNvPr id="5" name="Title Placeholder 1"/>
          <p:cNvSpPr>
            <a:spLocks noGrp="1"/>
          </p:cNvSpPr>
          <p:nvPr>
            <p:ph type="title"/>
          </p:nvPr>
        </p:nvSpPr>
        <p:spPr>
          <a:xfrm>
            <a:off x="628650" y="104166"/>
            <a:ext cx="7886700" cy="82202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11257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5.xml"/><Relationship Id="rId21" Type="http://schemas.openxmlformats.org/officeDocument/2006/relationships/slideLayout" Target="../slideLayouts/slideLayout30.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16" Type="http://schemas.openxmlformats.org/officeDocument/2006/relationships/slideLayout" Target="../slideLayouts/slideLayout25.xml"/><Relationship Id="rId11" Type="http://schemas.openxmlformats.org/officeDocument/2006/relationships/slideLayout" Target="../slideLayouts/slideLayout20.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74" Type="http://schemas.openxmlformats.org/officeDocument/2006/relationships/slideLayout" Target="../slideLayouts/slideLayout83.xml"/><Relationship Id="rId79" Type="http://schemas.openxmlformats.org/officeDocument/2006/relationships/slideLayout" Target="../slideLayouts/slideLayout88.xml"/><Relationship Id="rId5" Type="http://schemas.openxmlformats.org/officeDocument/2006/relationships/slideLayout" Target="../slideLayouts/slideLayout14.xml"/><Relationship Id="rId61" Type="http://schemas.openxmlformats.org/officeDocument/2006/relationships/slideLayout" Target="../slideLayouts/slideLayout70.xml"/><Relationship Id="rId82" Type="http://schemas.openxmlformats.org/officeDocument/2006/relationships/image" Target="../media/image3.png"/><Relationship Id="rId19" Type="http://schemas.openxmlformats.org/officeDocument/2006/relationships/slideLayout" Target="../slideLayouts/slideLayout2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77" Type="http://schemas.openxmlformats.org/officeDocument/2006/relationships/slideLayout" Target="../slideLayouts/slideLayout86.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80" Type="http://schemas.openxmlformats.org/officeDocument/2006/relationships/slideLayout" Target="../slideLayouts/slideLayout89.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slideLayout" Target="../slideLayouts/slideLayout8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78" Type="http://schemas.openxmlformats.org/officeDocument/2006/relationships/slideLayout" Target="../slideLayouts/slideLayout87.xml"/><Relationship Id="rId81"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9" Type="http://schemas.openxmlformats.org/officeDocument/2006/relationships/slideLayout" Target="../slideLayouts/slideLayout48.xml"/><Relationship Id="rId34" Type="http://schemas.openxmlformats.org/officeDocument/2006/relationships/slideLayout" Target="../slideLayouts/slideLayout43.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6" Type="http://schemas.openxmlformats.org/officeDocument/2006/relationships/slideLayout" Target="../slideLayouts/slideLayout85.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29" Type="http://schemas.openxmlformats.org/officeDocument/2006/relationships/slideLayout" Target="../slideLayouts/slideLayout38.xml"/><Relationship Id="rId24" Type="http://schemas.openxmlformats.org/officeDocument/2006/relationships/slideLayout" Target="../slideLayouts/slideLayout33.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66"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511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45351"/>
            <a:ext cx="8229600" cy="30053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FCFBDA5D-4872-4685-A5AD-FC6C972DBF20" descr="8D717EBB-5A8B-46D2-8196-804FC2707367">
            <a:extLst>
              <a:ext uri="{FF2B5EF4-FFF2-40B4-BE49-F238E27FC236}">
                <a16:creationId xmlns:a16="http://schemas.microsoft.com/office/drawing/2014/main" id="{0F2A5325-2F03-EC8E-9DD6-B58A76DE385B}"/>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69044" y="4766774"/>
            <a:ext cx="776312" cy="35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brandguide.asu.edu/sites/default/files/asu_university_horiz_rgb_maroongold_600_0.png">
            <a:extLst>
              <a:ext uri="{FF2B5EF4-FFF2-40B4-BE49-F238E27FC236}">
                <a16:creationId xmlns:a16="http://schemas.microsoft.com/office/drawing/2014/main" id="{0D6A28B1-FE10-5B5A-3790-7BE3C86585FF}"/>
              </a:ext>
            </a:extLst>
          </p:cNvPr>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r="58187"/>
          <a:stretch/>
        </p:blipFill>
        <p:spPr bwMode="auto">
          <a:xfrm>
            <a:off x="8411986" y="4730781"/>
            <a:ext cx="662970" cy="43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40112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xStyles>
    <p:titleStyle>
      <a:lvl1pPr algn="ctr" defTabSz="457200" rtl="0" eaLnBrk="1" latinLnBrk="0" hangingPunct="1">
        <a:spcBef>
          <a:spcPct val="0"/>
        </a:spcBef>
        <a:buNone/>
        <a:defRPr sz="4000" kern="1200">
          <a:solidFill>
            <a:srgbClr val="0D2E74"/>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13479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EAE812-F0F4-6F43-88A8-7B39A171B6C6}"/>
              </a:ext>
            </a:extLst>
          </p:cNvPr>
          <p:cNvSpPr txBox="1"/>
          <p:nvPr userDrawn="1"/>
        </p:nvSpPr>
        <p:spPr>
          <a:xfrm>
            <a:off x="8366285" y="4762648"/>
            <a:ext cx="317716" cy="184666"/>
          </a:xfrm>
          <a:prstGeom prst="rect">
            <a:avLst/>
          </a:prstGeom>
          <a:noFill/>
        </p:spPr>
        <p:txBody>
          <a:bodyPr wrap="none" rtlCol="0">
            <a:spAutoFit/>
          </a:bodyPr>
          <a:lstStyle/>
          <a:p>
            <a:pPr algn="r"/>
            <a:fld id="{9E30D9FE-59FA-4D48-9E87-93941FF8BA94}" type="slidenum">
              <a:rPr lang="en-US" sz="600" smtClean="0">
                <a:solidFill>
                  <a:schemeClr val="tx2"/>
                </a:solidFill>
                <a:latin typeface="Verdana" panose="020B0604030504040204" pitchFamily="34" charset="0"/>
                <a:ea typeface="Verdana" panose="020B0604030504040204" pitchFamily="34" charset="0"/>
                <a:cs typeface="Verdana" panose="020B0604030504040204" pitchFamily="34" charset="0"/>
              </a:rPr>
              <a:pPr algn="r"/>
              <a:t>‹#›</a:t>
            </a:fld>
            <a:endParaRPr lang="en-US" sz="6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Placeholder 1">
            <a:extLst>
              <a:ext uri="{FF2B5EF4-FFF2-40B4-BE49-F238E27FC236}">
                <a16:creationId xmlns:a16="http://schemas.microsoft.com/office/drawing/2014/main" id="{4ADEF219-48D1-174B-AF3A-F92579D0A183}"/>
              </a:ext>
            </a:extLst>
          </p:cNvPr>
          <p:cNvSpPr>
            <a:spLocks noGrp="1"/>
          </p:cNvSpPr>
          <p:nvPr>
            <p:ph type="title"/>
          </p:nvPr>
        </p:nvSpPr>
        <p:spPr>
          <a:xfrm>
            <a:off x="457200" y="273845"/>
            <a:ext cx="8226802" cy="419931"/>
          </a:xfrm>
          <a:prstGeom prst="rect">
            <a:avLst/>
          </a:prstGeom>
        </p:spPr>
        <p:txBody>
          <a:bodyPr vert="horz" lIns="91440" tIns="0" rIns="91440" bIns="0" rtlCol="0" anchor="b" anchorCtr="0">
            <a:normAutofit/>
          </a:bodyPr>
          <a:lstStyle/>
          <a:p>
            <a:r>
              <a:rPr lang="en-US"/>
              <a:t>Click to edit Master Title</a:t>
            </a:r>
          </a:p>
        </p:txBody>
      </p:sp>
      <p:sp>
        <p:nvSpPr>
          <p:cNvPr id="3" name="Text Placeholder 2">
            <a:extLst>
              <a:ext uri="{FF2B5EF4-FFF2-40B4-BE49-F238E27FC236}">
                <a16:creationId xmlns:a16="http://schemas.microsoft.com/office/drawing/2014/main" id="{BD8CA3F3-E6FE-884D-B517-2282D7FBEFA5}"/>
              </a:ext>
            </a:extLst>
          </p:cNvPr>
          <p:cNvSpPr>
            <a:spLocks noGrp="1"/>
          </p:cNvSpPr>
          <p:nvPr>
            <p:ph type="body" idx="1"/>
          </p:nvPr>
        </p:nvSpPr>
        <p:spPr>
          <a:xfrm>
            <a:off x="457200" y="1369219"/>
            <a:ext cx="8226802"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5642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1" r:id="rId66"/>
    <p:sldLayoutId id="2147483772" r:id="rId67"/>
    <p:sldLayoutId id="2147483773" r:id="rId68"/>
    <p:sldLayoutId id="2147483774" r:id="rId69"/>
    <p:sldLayoutId id="2147483775" r:id="rId70"/>
    <p:sldLayoutId id="2147483776" r:id="rId71"/>
    <p:sldLayoutId id="2147483777" r:id="rId72"/>
    <p:sldLayoutId id="2147483778" r:id="rId73"/>
    <p:sldLayoutId id="2147483779" r:id="rId74"/>
    <p:sldLayoutId id="2147483780" r:id="rId75"/>
    <p:sldLayoutId id="2147483781" r:id="rId76"/>
    <p:sldLayoutId id="2147483782" r:id="rId77"/>
    <p:sldLayoutId id="2147483783" r:id="rId78"/>
    <p:sldLayoutId id="2147483784" r:id="rId79"/>
    <p:sldLayoutId id="2147483785" r:id="rId80"/>
  </p:sldLayoutIdLst>
  <p:txStyles>
    <p:titleStyle>
      <a:lvl1pPr algn="l" defTabSz="685800" rtl="0" eaLnBrk="1" latinLnBrk="0" hangingPunct="1">
        <a:lnSpc>
          <a:spcPct val="90000"/>
        </a:lnSpc>
        <a:spcBef>
          <a:spcPct val="0"/>
        </a:spcBef>
        <a:buNone/>
        <a:defRPr sz="2550" b="1" i="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100000"/>
        </a:lnSpc>
        <a:spcBef>
          <a:spcPts val="750"/>
        </a:spcBef>
        <a:spcAft>
          <a:spcPts val="150"/>
        </a:spcAft>
        <a:buFontTx/>
        <a:buBlip>
          <a:blip r:embed="rId82"/>
        </a:buBlip>
        <a:defRPr sz="1650"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00000"/>
        </a:lnSpc>
        <a:spcBef>
          <a:spcPts val="375"/>
        </a:spcBef>
        <a:spcAft>
          <a:spcPts val="150"/>
        </a:spcAft>
        <a:buFont typeface="Arial" panose="020B0604020202020204" pitchFamily="34" charset="0"/>
        <a:buChar char="•"/>
        <a:defRPr sz="1350"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00000"/>
        </a:lnSpc>
        <a:spcBef>
          <a:spcPts val="375"/>
        </a:spcBef>
        <a:spcAft>
          <a:spcPts val="150"/>
        </a:spcAft>
        <a:buFont typeface="Arial" panose="020B0604020202020204" pitchFamily="34" charset="0"/>
        <a:buChar char="•"/>
        <a:defRPr sz="1200"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00000"/>
        </a:lnSpc>
        <a:spcBef>
          <a:spcPts val="375"/>
        </a:spcBef>
        <a:spcAft>
          <a:spcPts val="150"/>
        </a:spcAft>
        <a:buFont typeface="Arial" panose="020B0604020202020204" pitchFamily="34" charset="0"/>
        <a:buChar char="•"/>
        <a:defRPr sz="1050"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00000"/>
        </a:lnSpc>
        <a:spcBef>
          <a:spcPts val="375"/>
        </a:spcBef>
        <a:spcAft>
          <a:spcPts val="150"/>
        </a:spcAft>
        <a:buFont typeface="Arial" panose="020B0604020202020204" pitchFamily="34" charset="0"/>
        <a:buChar char="•"/>
        <a:defRPr sz="1050"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A207BA-F39C-4DF4-BAEA-93ABB79087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1C417F7-5A72-499D-8B33-3ED25F707AA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7961F-B5C1-4537-BEEB-038E5C05A84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25BED2-CDB6-4018-87F2-D89E44E789B5}" type="datetimeFigureOut">
              <a:rPr lang="en-US" smtClean="0"/>
              <a:t>9/20/2022</a:t>
            </a:fld>
            <a:endParaRPr lang="en-US"/>
          </a:p>
        </p:txBody>
      </p:sp>
      <p:sp>
        <p:nvSpPr>
          <p:cNvPr id="5" name="Footer Placeholder 4">
            <a:extLst>
              <a:ext uri="{FF2B5EF4-FFF2-40B4-BE49-F238E27FC236}">
                <a16:creationId xmlns:a16="http://schemas.microsoft.com/office/drawing/2014/main" id="{26CE252B-0C44-4937-A648-FF767461B74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723D32-C241-41BF-A4E6-BF6120EE56F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60121E-2FA4-4EE6-A2F0-B9E40250DC94}" type="slidenum">
              <a:rPr lang="en-US" smtClean="0"/>
              <a:t>‹#›</a:t>
            </a:fld>
            <a:endParaRPr lang="en-US"/>
          </a:p>
        </p:txBody>
      </p:sp>
    </p:spTree>
    <p:extLst>
      <p:ext uri="{BB962C8B-B14F-4D97-AF65-F5344CB8AC3E}">
        <p14:creationId xmlns:p14="http://schemas.microsoft.com/office/powerpoint/2010/main" val="284283367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e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connect.comptia.org/content/research/it-industry-trends-analysis" TargetMode="External"/><Relationship Id="rId2" Type="http://schemas.openxmlformats.org/officeDocument/2006/relationships/image" Target="../media/image157.png"/><Relationship Id="rId1" Type="http://schemas.openxmlformats.org/officeDocument/2006/relationships/slideLayout" Target="../slideLayouts/slideLayout90.xml"/><Relationship Id="rId5" Type="http://schemas.openxmlformats.org/officeDocument/2006/relationships/image" Target="../media/image159.png"/><Relationship Id="rId4" Type="http://schemas.openxmlformats.org/officeDocument/2006/relationships/image" Target="../media/image158.png"/></Relationships>
</file>

<file path=ppt/slides/_rels/slide2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e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3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90.xml"/><Relationship Id="rId4" Type="http://schemas.openxmlformats.org/officeDocument/2006/relationships/image" Target="../media/image175.png"/></Relationships>
</file>

<file path=ppt/slides/_rels/slide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news.bloomberglaw.com/daily-labor-report/railways-face-total-shutdown-without-union-deal-by-deadlin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image" Target="../media/image109.png"/><Relationship Id="rId18" Type="http://schemas.openxmlformats.org/officeDocument/2006/relationships/image" Target="../media/image114.png"/><Relationship Id="rId26" Type="http://schemas.openxmlformats.org/officeDocument/2006/relationships/image" Target="../media/image122.png"/><Relationship Id="rId39" Type="http://schemas.openxmlformats.org/officeDocument/2006/relationships/image" Target="../media/image135.png"/><Relationship Id="rId21" Type="http://schemas.openxmlformats.org/officeDocument/2006/relationships/image" Target="../media/image117.png"/><Relationship Id="rId34" Type="http://schemas.openxmlformats.org/officeDocument/2006/relationships/image" Target="../media/image130.png"/><Relationship Id="rId42" Type="http://schemas.openxmlformats.org/officeDocument/2006/relationships/image" Target="../media/image138.png"/><Relationship Id="rId7" Type="http://schemas.openxmlformats.org/officeDocument/2006/relationships/image" Target="../media/image103.jpeg"/><Relationship Id="rId2" Type="http://schemas.openxmlformats.org/officeDocument/2006/relationships/image" Target="../media/image98.jpeg"/><Relationship Id="rId16" Type="http://schemas.openxmlformats.org/officeDocument/2006/relationships/image" Target="../media/image112.png"/><Relationship Id="rId29"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24" Type="http://schemas.openxmlformats.org/officeDocument/2006/relationships/image" Target="../media/image120.png"/><Relationship Id="rId32" Type="http://schemas.openxmlformats.org/officeDocument/2006/relationships/image" Target="../media/image128.png"/><Relationship Id="rId37" Type="http://schemas.openxmlformats.org/officeDocument/2006/relationships/image" Target="../media/image133.png"/><Relationship Id="rId40" Type="http://schemas.openxmlformats.org/officeDocument/2006/relationships/image" Target="../media/image136.jpeg"/><Relationship Id="rId45" Type="http://schemas.openxmlformats.org/officeDocument/2006/relationships/image" Target="../media/image141.png"/><Relationship Id="rId5" Type="http://schemas.openxmlformats.org/officeDocument/2006/relationships/image" Target="../media/image101.jpeg"/><Relationship Id="rId15" Type="http://schemas.openxmlformats.org/officeDocument/2006/relationships/image" Target="../media/image111.png"/><Relationship Id="rId23" Type="http://schemas.openxmlformats.org/officeDocument/2006/relationships/image" Target="../media/image119.png"/><Relationship Id="rId28" Type="http://schemas.openxmlformats.org/officeDocument/2006/relationships/image" Target="../media/image124.png"/><Relationship Id="rId36" Type="http://schemas.openxmlformats.org/officeDocument/2006/relationships/image" Target="../media/image132.png"/><Relationship Id="rId10" Type="http://schemas.openxmlformats.org/officeDocument/2006/relationships/image" Target="../media/image106.png"/><Relationship Id="rId19" Type="http://schemas.openxmlformats.org/officeDocument/2006/relationships/image" Target="../media/image115.png"/><Relationship Id="rId31" Type="http://schemas.openxmlformats.org/officeDocument/2006/relationships/image" Target="../media/image127.png"/><Relationship Id="rId44" Type="http://schemas.openxmlformats.org/officeDocument/2006/relationships/image" Target="../media/image140.pn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png"/><Relationship Id="rId30" Type="http://schemas.openxmlformats.org/officeDocument/2006/relationships/image" Target="../media/image126.png"/><Relationship Id="rId35" Type="http://schemas.openxmlformats.org/officeDocument/2006/relationships/image" Target="../media/image131.png"/><Relationship Id="rId43" Type="http://schemas.openxmlformats.org/officeDocument/2006/relationships/image" Target="../media/image139.gif"/><Relationship Id="rId8" Type="http://schemas.openxmlformats.org/officeDocument/2006/relationships/image" Target="../media/image104.jpeg"/><Relationship Id="rId3" Type="http://schemas.openxmlformats.org/officeDocument/2006/relationships/image" Target="../media/image99.jpeg"/><Relationship Id="rId12" Type="http://schemas.openxmlformats.org/officeDocument/2006/relationships/image" Target="../media/image108.jpeg"/><Relationship Id="rId17" Type="http://schemas.openxmlformats.org/officeDocument/2006/relationships/image" Target="../media/image113.jpeg"/><Relationship Id="rId25" Type="http://schemas.openxmlformats.org/officeDocument/2006/relationships/image" Target="../media/image121.png"/><Relationship Id="rId33" Type="http://schemas.openxmlformats.org/officeDocument/2006/relationships/image" Target="../media/image129.png"/><Relationship Id="rId38" Type="http://schemas.openxmlformats.org/officeDocument/2006/relationships/image" Target="../media/image134.png"/><Relationship Id="rId20" Type="http://schemas.openxmlformats.org/officeDocument/2006/relationships/image" Target="../media/image116.png"/><Relationship Id="rId41" Type="http://schemas.openxmlformats.org/officeDocument/2006/relationships/image" Target="../media/image13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8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88.png"/><Relationship Id="rId4" Type="http://schemas.openxmlformats.org/officeDocument/2006/relationships/image" Target="../media/image1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189.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notesSlide" Target="../notesSlides/notesSlide12.xml"/><Relationship Id="rId7" Type="http://schemas.openxmlformats.org/officeDocument/2006/relationships/image" Target="../media/image194.png"/><Relationship Id="rId2" Type="http://schemas.openxmlformats.org/officeDocument/2006/relationships/slideLayout" Target="../slideLayouts/slideLayout55.xml"/><Relationship Id="rId1" Type="http://schemas.openxmlformats.org/officeDocument/2006/relationships/tags" Target="../tags/tag1.xml"/><Relationship Id="rId6" Type="http://schemas.openxmlformats.org/officeDocument/2006/relationships/image" Target="../media/image193.png"/><Relationship Id="rId5" Type="http://schemas.microsoft.com/office/2007/relationships/hdphoto" Target="../media/hdphoto8.wdp"/><Relationship Id="rId4" Type="http://schemas.openxmlformats.org/officeDocument/2006/relationships/image" Target="../media/image192.png"/></Relationships>
</file>

<file path=ppt/slides/_rels/slide7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image" Target="../media/image195.png"/></Relationships>
</file>

<file path=ppt/slides/_rels/slide75.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97.png"/><Relationship Id="rId7" Type="http://schemas.openxmlformats.org/officeDocument/2006/relationships/image" Target="../media/image200.png"/><Relationship Id="rId2" Type="http://schemas.openxmlformats.org/officeDocument/2006/relationships/image" Target="../media/image196.png"/><Relationship Id="rId1" Type="http://schemas.openxmlformats.org/officeDocument/2006/relationships/slideLayout" Target="../slideLayouts/slideLayout37.xml"/><Relationship Id="rId6" Type="http://schemas.openxmlformats.org/officeDocument/2006/relationships/image" Target="../media/image195.png"/><Relationship Id="rId5" Type="http://schemas.openxmlformats.org/officeDocument/2006/relationships/image" Target="../media/image199.png"/><Relationship Id="rId4" Type="http://schemas.openxmlformats.org/officeDocument/2006/relationships/image" Target="../media/image198.png"/></Relationships>
</file>

<file path=ppt/slides/_rels/slide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189.png"/></Relationships>
</file>

<file path=ppt/slides/_rels/slide7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svg"/><Relationship Id="rId7" Type="http://schemas.openxmlformats.org/officeDocument/2006/relationships/image" Target="../media/image207.svg"/><Relationship Id="rId2" Type="http://schemas.openxmlformats.org/officeDocument/2006/relationships/image" Target="../media/image202.png"/><Relationship Id="rId1" Type="http://schemas.openxmlformats.org/officeDocument/2006/relationships/slideLayout" Target="../slideLayouts/slideLayout37.xml"/><Relationship Id="rId6" Type="http://schemas.openxmlformats.org/officeDocument/2006/relationships/image" Target="../media/image206.png"/><Relationship Id="rId5" Type="http://schemas.openxmlformats.org/officeDocument/2006/relationships/image" Target="../media/image205.svg"/><Relationship Id="rId4" Type="http://schemas.openxmlformats.org/officeDocument/2006/relationships/image" Target="../media/image204.png"/></Relationships>
</file>

<file path=ppt/slides/_rels/slide8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209.pn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210.pn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211.png"/><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212.png"/><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4.png"/><Relationship Id="rId1" Type="http://schemas.openxmlformats.org/officeDocument/2006/relationships/slideLayout" Target="../slideLayouts/slideLayout26.xml"/><Relationship Id="rId4" Type="http://schemas.openxmlformats.org/officeDocument/2006/relationships/image" Target="../media/image189.png"/></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189.png"/></Relationships>
</file>

<file path=ppt/slides/_rels/slide9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eg"/><Relationship Id="rId1" Type="http://schemas.openxmlformats.org/officeDocument/2006/relationships/slideLayout" Target="../slideLayouts/slideLayout37.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E799-A641-13F2-8608-16C5927C7CBB}"/>
              </a:ext>
            </a:extLst>
          </p:cNvPr>
          <p:cNvSpPr>
            <a:spLocks noGrp="1"/>
          </p:cNvSpPr>
          <p:nvPr>
            <p:ph type="ctrTitle"/>
          </p:nvPr>
        </p:nvSpPr>
        <p:spPr>
          <a:xfrm>
            <a:off x="685800" y="1900975"/>
            <a:ext cx="7772400" cy="1102519"/>
          </a:xfrm>
        </p:spPr>
        <p:txBody>
          <a:bodyPr>
            <a:normAutofit fontScale="90000"/>
          </a:bodyPr>
          <a:lstStyle/>
          <a:p>
            <a:r>
              <a:rPr lang="en-US" sz="4800" b="1" dirty="0"/>
              <a:t>Current Market &amp; </a:t>
            </a:r>
            <a:br>
              <a:rPr lang="en-US" sz="4800" b="1" dirty="0"/>
            </a:br>
            <a:r>
              <a:rPr lang="en-US" sz="4800" b="1" dirty="0"/>
              <a:t>Being the Client of Choice</a:t>
            </a:r>
          </a:p>
        </p:txBody>
      </p:sp>
      <p:sp>
        <p:nvSpPr>
          <p:cNvPr id="3" name="Subtitle 2">
            <a:extLst>
              <a:ext uri="{FF2B5EF4-FFF2-40B4-BE49-F238E27FC236}">
                <a16:creationId xmlns:a16="http://schemas.microsoft.com/office/drawing/2014/main" id="{F9CB5446-7C91-30BC-D45A-7CA72A3C8026}"/>
              </a:ext>
            </a:extLst>
          </p:cNvPr>
          <p:cNvSpPr>
            <a:spLocks noGrp="1"/>
          </p:cNvSpPr>
          <p:nvPr>
            <p:ph type="subTitle" idx="1"/>
          </p:nvPr>
        </p:nvSpPr>
        <p:spPr>
          <a:xfrm>
            <a:off x="1371600" y="3187610"/>
            <a:ext cx="6400800" cy="1314450"/>
          </a:xfrm>
        </p:spPr>
        <p:txBody>
          <a:bodyPr>
            <a:normAutofit/>
          </a:bodyPr>
          <a:lstStyle/>
          <a:p>
            <a:r>
              <a:rPr lang="en-US" sz="2000" dirty="0">
                <a:solidFill>
                  <a:srgbClr val="00B0F0"/>
                </a:solidFill>
              </a:rPr>
              <a:t>Kenneth.Sullivan@asu.edu</a:t>
            </a:r>
          </a:p>
          <a:p>
            <a:r>
              <a:rPr lang="en-US" dirty="0"/>
              <a:t>2022 Vendor Summit</a:t>
            </a:r>
          </a:p>
          <a:p>
            <a:r>
              <a:rPr lang="en-US" sz="1800" dirty="0"/>
              <a:t>21 September 2022</a:t>
            </a:r>
          </a:p>
          <a:p>
            <a:endParaRPr lang="en-US" dirty="0"/>
          </a:p>
        </p:txBody>
      </p:sp>
      <p:pic>
        <p:nvPicPr>
          <p:cNvPr id="1028" name="Picture 4" descr="Newsroom | Walgreens Newsroom">
            <a:extLst>
              <a:ext uri="{FF2B5EF4-FFF2-40B4-BE49-F238E27FC236}">
                <a16:creationId xmlns:a16="http://schemas.microsoft.com/office/drawing/2014/main" id="{E8D2EC27-0CC5-9887-32D7-01740215596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5966" b="35726"/>
          <a:stretch/>
        </p:blipFill>
        <p:spPr bwMode="auto">
          <a:xfrm>
            <a:off x="2407550" y="491448"/>
            <a:ext cx="4328899" cy="122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868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5A5-7EDF-4438-A193-FAFD5B501520}"/>
              </a:ext>
            </a:extLst>
          </p:cNvPr>
          <p:cNvSpPr>
            <a:spLocks noGrp="1"/>
          </p:cNvSpPr>
          <p:nvPr>
            <p:ph type="title"/>
          </p:nvPr>
        </p:nvSpPr>
        <p:spPr>
          <a:xfrm>
            <a:off x="402609" y="173256"/>
            <a:ext cx="8229600" cy="857250"/>
          </a:xfrm>
        </p:spPr>
        <p:txBody>
          <a:bodyPr>
            <a:normAutofit/>
          </a:bodyPr>
          <a:lstStyle/>
          <a:p>
            <a:r>
              <a:rPr lang="en-US" dirty="0"/>
              <a:t>Economic Uncertainty</a:t>
            </a:r>
          </a:p>
        </p:txBody>
      </p:sp>
      <p:sp>
        <p:nvSpPr>
          <p:cNvPr id="7" name="TextBox 6">
            <a:extLst>
              <a:ext uri="{FF2B5EF4-FFF2-40B4-BE49-F238E27FC236}">
                <a16:creationId xmlns:a16="http://schemas.microsoft.com/office/drawing/2014/main" id="{70FBB7EA-0639-4957-90FA-4095135C1B8F}"/>
              </a:ext>
            </a:extLst>
          </p:cNvPr>
          <p:cNvSpPr txBox="1"/>
          <p:nvPr/>
        </p:nvSpPr>
        <p:spPr>
          <a:xfrm>
            <a:off x="1424475" y="4903703"/>
            <a:ext cx="6362878" cy="230832"/>
          </a:xfrm>
          <a:prstGeom prst="rect">
            <a:avLst/>
          </a:prstGeom>
          <a:noFill/>
        </p:spPr>
        <p:txBody>
          <a:bodyPr wrap="square">
            <a:spAutoFit/>
          </a:bodyPr>
          <a:lstStyle/>
          <a:p>
            <a:pPr algn="ctr"/>
            <a:r>
              <a:rPr lang="en-US" sz="900" dirty="0"/>
              <a:t>US BLS</a:t>
            </a:r>
          </a:p>
        </p:txBody>
      </p:sp>
      <p:pic>
        <p:nvPicPr>
          <p:cNvPr id="4" name="Picture 3">
            <a:extLst>
              <a:ext uri="{FF2B5EF4-FFF2-40B4-BE49-F238E27FC236}">
                <a16:creationId xmlns:a16="http://schemas.microsoft.com/office/drawing/2014/main" id="{AE6C137F-3166-7EBC-9EA8-F2E5C69C5AE5}"/>
              </a:ext>
            </a:extLst>
          </p:cNvPr>
          <p:cNvPicPr>
            <a:picLocks noChangeAspect="1"/>
          </p:cNvPicPr>
          <p:nvPr/>
        </p:nvPicPr>
        <p:blipFill>
          <a:blip r:embed="rId2"/>
          <a:stretch>
            <a:fillRect/>
          </a:stretch>
        </p:blipFill>
        <p:spPr>
          <a:xfrm>
            <a:off x="782283" y="1030505"/>
            <a:ext cx="7647262" cy="3760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72778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8BF96-9F67-5CB4-0B68-4F8682617FC1}"/>
              </a:ext>
            </a:extLst>
          </p:cNvPr>
          <p:cNvSpPr>
            <a:spLocks noGrp="1"/>
          </p:cNvSpPr>
          <p:nvPr>
            <p:ph type="title"/>
          </p:nvPr>
        </p:nvSpPr>
        <p:spPr>
          <a:xfrm rot="16200000">
            <a:off x="-3328980" y="2308931"/>
            <a:ext cx="8229600" cy="857250"/>
          </a:xfrm>
        </p:spPr>
        <p:txBody>
          <a:bodyPr>
            <a:normAutofit fontScale="90000"/>
          </a:bodyPr>
          <a:lstStyle/>
          <a:p>
            <a:r>
              <a:rPr lang="en-US" dirty="0"/>
              <a:t>I Am </a:t>
            </a:r>
            <a:r>
              <a:rPr lang="en-US" sz="5400" b="1" dirty="0"/>
              <a:t>VERY</a:t>
            </a:r>
            <a:r>
              <a:rPr lang="en-US" dirty="0"/>
              <a:t> Optimistic </a:t>
            </a:r>
          </a:p>
        </p:txBody>
      </p:sp>
      <p:pic>
        <p:nvPicPr>
          <p:cNvPr id="5" name="Picture 4">
            <a:extLst>
              <a:ext uri="{FF2B5EF4-FFF2-40B4-BE49-F238E27FC236}">
                <a16:creationId xmlns:a16="http://schemas.microsoft.com/office/drawing/2014/main" id="{EFE48867-BB21-DC38-DBD1-5B06B474465B}"/>
              </a:ext>
            </a:extLst>
          </p:cNvPr>
          <p:cNvPicPr>
            <a:picLocks noChangeAspect="1"/>
          </p:cNvPicPr>
          <p:nvPr/>
        </p:nvPicPr>
        <p:blipFill>
          <a:blip r:embed="rId2"/>
          <a:stretch>
            <a:fillRect/>
          </a:stretch>
        </p:blipFill>
        <p:spPr>
          <a:xfrm>
            <a:off x="1466852" y="479709"/>
            <a:ext cx="7441381" cy="4613417"/>
          </a:xfrm>
          <a:prstGeom prst="rect">
            <a:avLst/>
          </a:prstGeom>
        </p:spPr>
      </p:pic>
      <p:sp>
        <p:nvSpPr>
          <p:cNvPr id="6" name="Rectangle 5">
            <a:extLst>
              <a:ext uri="{FF2B5EF4-FFF2-40B4-BE49-F238E27FC236}">
                <a16:creationId xmlns:a16="http://schemas.microsoft.com/office/drawing/2014/main" id="{34D7ACF6-305A-BA36-1C11-E35D61F53D13}"/>
              </a:ext>
            </a:extLst>
          </p:cNvPr>
          <p:cNvSpPr/>
          <p:nvPr/>
        </p:nvSpPr>
        <p:spPr>
          <a:xfrm>
            <a:off x="1214445" y="812042"/>
            <a:ext cx="7881787" cy="68921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9881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1C8E-B43A-87D1-C970-7B02E707D517}"/>
              </a:ext>
            </a:extLst>
          </p:cNvPr>
          <p:cNvSpPr>
            <a:spLocks noGrp="1"/>
          </p:cNvSpPr>
          <p:nvPr>
            <p:ph type="title"/>
          </p:nvPr>
        </p:nvSpPr>
        <p:spPr>
          <a:xfrm>
            <a:off x="457200" y="522554"/>
            <a:ext cx="8229600" cy="857250"/>
          </a:xfrm>
        </p:spPr>
        <p:txBody>
          <a:bodyPr/>
          <a:lstStyle/>
          <a:p>
            <a:r>
              <a:rPr lang="en-US" dirty="0"/>
              <a:t>Keep Moving Forward</a:t>
            </a:r>
          </a:p>
        </p:txBody>
      </p:sp>
      <p:sp>
        <p:nvSpPr>
          <p:cNvPr id="3" name="Content Placeholder 2">
            <a:extLst>
              <a:ext uri="{FF2B5EF4-FFF2-40B4-BE49-F238E27FC236}">
                <a16:creationId xmlns:a16="http://schemas.microsoft.com/office/drawing/2014/main" id="{B1EC3649-4D30-4613-B059-48608FB2915E}"/>
              </a:ext>
            </a:extLst>
          </p:cNvPr>
          <p:cNvSpPr>
            <a:spLocks noGrp="1"/>
          </p:cNvSpPr>
          <p:nvPr>
            <p:ph idx="1"/>
          </p:nvPr>
        </p:nvSpPr>
        <p:spPr>
          <a:xfrm>
            <a:off x="457200" y="1521725"/>
            <a:ext cx="8229600" cy="3428995"/>
          </a:xfrm>
        </p:spPr>
        <p:txBody>
          <a:bodyPr>
            <a:normAutofit fontScale="85000" lnSpcReduction="20000"/>
          </a:bodyPr>
          <a:lstStyle/>
          <a:p>
            <a:r>
              <a:rPr lang="en-US" dirty="0"/>
              <a:t>The Future is Exciting </a:t>
            </a:r>
          </a:p>
          <a:p>
            <a:endParaRPr lang="en-US" dirty="0"/>
          </a:p>
          <a:p>
            <a:r>
              <a:rPr lang="en-US" dirty="0"/>
              <a:t>Owners and Vendors are Aligned on Concerns</a:t>
            </a:r>
          </a:p>
          <a:p>
            <a:endParaRPr lang="en-US" dirty="0"/>
          </a:p>
          <a:p>
            <a:r>
              <a:rPr lang="en-US" dirty="0"/>
              <a:t>Solutions are multi-faceted – but People are the Core</a:t>
            </a:r>
          </a:p>
          <a:p>
            <a:endParaRPr lang="en-US" dirty="0"/>
          </a:p>
          <a:p>
            <a:r>
              <a:rPr lang="en-US" dirty="0"/>
              <a:t>Forums like this are Critical - </a:t>
            </a:r>
            <a:r>
              <a:rPr lang="en-US" i="1" dirty="0"/>
              <a:t>Who will be ready for the New Economy?</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055465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5A5-7EDF-4438-A193-FAFD5B501520}"/>
              </a:ext>
            </a:extLst>
          </p:cNvPr>
          <p:cNvSpPr>
            <a:spLocks noGrp="1"/>
          </p:cNvSpPr>
          <p:nvPr>
            <p:ph type="title"/>
          </p:nvPr>
        </p:nvSpPr>
        <p:spPr>
          <a:xfrm>
            <a:off x="402609" y="173256"/>
            <a:ext cx="8229600" cy="857250"/>
          </a:xfrm>
        </p:spPr>
        <p:txBody>
          <a:bodyPr>
            <a:normAutofit/>
          </a:bodyPr>
          <a:lstStyle/>
          <a:p>
            <a:r>
              <a:rPr lang="en-US" dirty="0"/>
              <a:t>Economic Uncertainty</a:t>
            </a:r>
          </a:p>
        </p:txBody>
      </p:sp>
      <p:sp>
        <p:nvSpPr>
          <p:cNvPr id="7" name="TextBox 6">
            <a:extLst>
              <a:ext uri="{FF2B5EF4-FFF2-40B4-BE49-F238E27FC236}">
                <a16:creationId xmlns:a16="http://schemas.microsoft.com/office/drawing/2014/main" id="{70FBB7EA-0639-4957-90FA-4095135C1B8F}"/>
              </a:ext>
            </a:extLst>
          </p:cNvPr>
          <p:cNvSpPr txBox="1"/>
          <p:nvPr/>
        </p:nvSpPr>
        <p:spPr>
          <a:xfrm>
            <a:off x="1424475" y="4903703"/>
            <a:ext cx="6362878" cy="230832"/>
          </a:xfrm>
          <a:prstGeom prst="rect">
            <a:avLst/>
          </a:prstGeom>
          <a:noFill/>
        </p:spPr>
        <p:txBody>
          <a:bodyPr wrap="square">
            <a:spAutoFit/>
          </a:bodyPr>
          <a:lstStyle/>
          <a:p>
            <a:pPr algn="ctr"/>
            <a:r>
              <a:rPr lang="en-US" sz="900" dirty="0"/>
              <a:t>US BLS</a:t>
            </a:r>
          </a:p>
        </p:txBody>
      </p:sp>
      <p:pic>
        <p:nvPicPr>
          <p:cNvPr id="4" name="Picture 3">
            <a:extLst>
              <a:ext uri="{FF2B5EF4-FFF2-40B4-BE49-F238E27FC236}">
                <a16:creationId xmlns:a16="http://schemas.microsoft.com/office/drawing/2014/main" id="{AE6C137F-3166-7EBC-9EA8-F2E5C69C5AE5}"/>
              </a:ext>
            </a:extLst>
          </p:cNvPr>
          <p:cNvPicPr>
            <a:picLocks noChangeAspect="1"/>
          </p:cNvPicPr>
          <p:nvPr/>
        </p:nvPicPr>
        <p:blipFill>
          <a:blip r:embed="rId2"/>
          <a:stretch>
            <a:fillRect/>
          </a:stretch>
        </p:blipFill>
        <p:spPr>
          <a:xfrm>
            <a:off x="782283" y="1030505"/>
            <a:ext cx="7647262" cy="3760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 name="Straight Connector 2">
            <a:extLst>
              <a:ext uri="{FF2B5EF4-FFF2-40B4-BE49-F238E27FC236}">
                <a16:creationId xmlns:a16="http://schemas.microsoft.com/office/drawing/2014/main" id="{EE1817AF-3508-7748-67CB-26031D4B9F6F}"/>
              </a:ext>
            </a:extLst>
          </p:cNvPr>
          <p:cNvCxnSpPr>
            <a:cxnSpLocks/>
          </p:cNvCxnSpPr>
          <p:nvPr/>
        </p:nvCxnSpPr>
        <p:spPr>
          <a:xfrm>
            <a:off x="3896436" y="2825087"/>
            <a:ext cx="0" cy="1050878"/>
          </a:xfrm>
          <a:prstGeom prst="line">
            <a:avLst/>
          </a:prstGeom>
          <a:ln w="19050">
            <a:solidFill>
              <a:srgbClr val="00B0F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42ADA9F-F7E6-F0C3-A64F-7CD8515A0763}"/>
              </a:ext>
            </a:extLst>
          </p:cNvPr>
          <p:cNvCxnSpPr>
            <a:cxnSpLocks/>
          </p:cNvCxnSpPr>
          <p:nvPr/>
        </p:nvCxnSpPr>
        <p:spPr>
          <a:xfrm>
            <a:off x="5747982" y="1899313"/>
            <a:ext cx="0" cy="1050878"/>
          </a:xfrm>
          <a:prstGeom prst="line">
            <a:avLst/>
          </a:prstGeom>
          <a:ln w="19050">
            <a:solidFill>
              <a:srgbClr val="00B0F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A296C58-F0F9-52B3-8806-2AD75A291FFC}"/>
              </a:ext>
            </a:extLst>
          </p:cNvPr>
          <p:cNvCxnSpPr>
            <a:cxnSpLocks/>
          </p:cNvCxnSpPr>
          <p:nvPr/>
        </p:nvCxnSpPr>
        <p:spPr>
          <a:xfrm>
            <a:off x="5918579" y="2016741"/>
            <a:ext cx="0" cy="595953"/>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E6310CF-9A30-3D4E-C4E9-BEB5D6A2455F}"/>
              </a:ext>
            </a:extLst>
          </p:cNvPr>
          <p:cNvCxnSpPr>
            <a:cxnSpLocks/>
          </p:cNvCxnSpPr>
          <p:nvPr/>
        </p:nvCxnSpPr>
        <p:spPr>
          <a:xfrm>
            <a:off x="4501486" y="2825087"/>
            <a:ext cx="0" cy="595953"/>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06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B12B-E5B9-4510-83CC-D069428B3249}"/>
              </a:ext>
            </a:extLst>
          </p:cNvPr>
          <p:cNvSpPr>
            <a:spLocks noGrp="1"/>
          </p:cNvSpPr>
          <p:nvPr>
            <p:ph type="title"/>
          </p:nvPr>
        </p:nvSpPr>
        <p:spPr>
          <a:xfrm>
            <a:off x="203982" y="311939"/>
            <a:ext cx="8229600" cy="857250"/>
          </a:xfrm>
        </p:spPr>
        <p:txBody>
          <a:bodyPr>
            <a:normAutofit fontScale="90000"/>
          </a:bodyPr>
          <a:lstStyle/>
          <a:p>
            <a:pPr algn="l"/>
            <a:r>
              <a:rPr lang="en-US" dirty="0"/>
              <a:t>Economic – AIA-ABI</a:t>
            </a:r>
            <a:br>
              <a:rPr lang="en-US" dirty="0"/>
            </a:br>
            <a:r>
              <a:rPr lang="en-US" i="1" dirty="0">
                <a:solidFill>
                  <a:srgbClr val="C00000"/>
                </a:solidFill>
              </a:rPr>
              <a:t>More Work Coming?</a:t>
            </a:r>
          </a:p>
        </p:txBody>
      </p:sp>
      <p:sp>
        <p:nvSpPr>
          <p:cNvPr id="3" name="Content Placeholder 2">
            <a:extLst>
              <a:ext uri="{FF2B5EF4-FFF2-40B4-BE49-F238E27FC236}">
                <a16:creationId xmlns:a16="http://schemas.microsoft.com/office/drawing/2014/main" id="{F485062B-7DA9-4BAD-93D0-C2471E6CE8C7}"/>
              </a:ext>
            </a:extLst>
          </p:cNvPr>
          <p:cNvSpPr>
            <a:spLocks noGrp="1"/>
          </p:cNvSpPr>
          <p:nvPr>
            <p:ph idx="1"/>
          </p:nvPr>
        </p:nvSpPr>
        <p:spPr>
          <a:xfrm>
            <a:off x="203982" y="1354397"/>
            <a:ext cx="3929684" cy="3334195"/>
          </a:xfrm>
        </p:spPr>
        <p:txBody>
          <a:bodyPr>
            <a:normAutofit fontScale="77500" lnSpcReduction="20000"/>
          </a:bodyPr>
          <a:lstStyle/>
          <a:p>
            <a:r>
              <a:rPr lang="en-US" sz="1800" dirty="0">
                <a:solidFill>
                  <a:srgbClr val="C00000"/>
                </a:solidFill>
              </a:rPr>
              <a:t>July 2022 Data</a:t>
            </a:r>
          </a:p>
          <a:p>
            <a:r>
              <a:rPr lang="en-US" sz="1800" dirty="0"/>
              <a:t>AIA says, “The Architecture Billings Index (ABI) serves as a leading economic indicator that leads nonresidential construction activity by approximately 9-12 months.” </a:t>
            </a:r>
          </a:p>
          <a:p>
            <a:pPr lvl="1"/>
            <a:r>
              <a:rPr lang="en-US" sz="1400" i="1" dirty="0"/>
              <a:t>The ABI is derived from the share of responding architecture firms that report a gain in billings over the previous month less the share reporting a decline in billings, presented on a 0-to-100 scale. Any score above 50 means that firms with increased billings outnumbered firms with decreased billings. </a:t>
            </a:r>
          </a:p>
          <a:p>
            <a:endParaRPr lang="en-US" sz="1800" dirty="0">
              <a:solidFill>
                <a:srgbClr val="C00000"/>
              </a:solidFill>
            </a:endParaRPr>
          </a:p>
          <a:p>
            <a:r>
              <a:rPr lang="en-US" sz="1800" dirty="0">
                <a:solidFill>
                  <a:srgbClr val="C00000"/>
                </a:solidFill>
              </a:rPr>
              <a:t>The ABI at 51.0 in July, 53.2 in June, down from 56.5 in April (53.5 May) —the 17th consecutive reading above 50 (American Institute of Architects reported)</a:t>
            </a:r>
          </a:p>
          <a:p>
            <a:r>
              <a:rPr lang="en-US" sz="1800" dirty="0">
                <a:solidFill>
                  <a:srgbClr val="C00000"/>
                </a:solidFill>
              </a:rPr>
              <a:t>Average Backlog is 8.9 Months – more than a month higher than one year ago (Aug 2022)</a:t>
            </a:r>
          </a:p>
          <a:p>
            <a:pPr marL="0" indent="0">
              <a:buNone/>
            </a:pPr>
            <a:endParaRPr lang="en-US" sz="1800" dirty="0">
              <a:solidFill>
                <a:srgbClr val="C00000"/>
              </a:solidFill>
            </a:endParaRPr>
          </a:p>
        </p:txBody>
      </p:sp>
      <p:sp>
        <p:nvSpPr>
          <p:cNvPr id="5" name="TextBox 4">
            <a:extLst>
              <a:ext uri="{FF2B5EF4-FFF2-40B4-BE49-F238E27FC236}">
                <a16:creationId xmlns:a16="http://schemas.microsoft.com/office/drawing/2014/main" id="{6B4CF51B-31CE-A046-5946-C7197942CEC9}"/>
              </a:ext>
            </a:extLst>
          </p:cNvPr>
          <p:cNvSpPr txBox="1"/>
          <p:nvPr/>
        </p:nvSpPr>
        <p:spPr>
          <a:xfrm>
            <a:off x="1155893" y="4538810"/>
            <a:ext cx="4695092" cy="253916"/>
          </a:xfrm>
          <a:prstGeom prst="rect">
            <a:avLst/>
          </a:prstGeom>
          <a:noFill/>
        </p:spPr>
        <p:txBody>
          <a:bodyPr wrap="square">
            <a:spAutoFit/>
          </a:bodyPr>
          <a:lstStyle/>
          <a:p>
            <a:r>
              <a:rPr lang="en-US" sz="1050" b="1" dirty="0"/>
              <a:t>https://www.aia.org/</a:t>
            </a:r>
          </a:p>
        </p:txBody>
      </p:sp>
      <p:sp>
        <p:nvSpPr>
          <p:cNvPr id="7" name="TextBox 6">
            <a:extLst>
              <a:ext uri="{FF2B5EF4-FFF2-40B4-BE49-F238E27FC236}">
                <a16:creationId xmlns:a16="http://schemas.microsoft.com/office/drawing/2014/main" id="{A4B80050-6F36-9384-0D00-F1868B83EA5E}"/>
              </a:ext>
            </a:extLst>
          </p:cNvPr>
          <p:cNvSpPr txBox="1"/>
          <p:nvPr/>
        </p:nvSpPr>
        <p:spPr>
          <a:xfrm>
            <a:off x="4389774" y="3176899"/>
            <a:ext cx="4181594" cy="1615827"/>
          </a:xfrm>
          <a:prstGeom prst="rect">
            <a:avLst/>
          </a:prstGeom>
          <a:noFill/>
          <a:ln w="28575">
            <a:solidFill>
              <a:srgbClr val="C00000"/>
            </a:solidFill>
          </a:ln>
        </p:spPr>
        <p:txBody>
          <a:bodyPr wrap="square" rtlCol="0">
            <a:spAutoFit/>
          </a:bodyPr>
          <a:lstStyle/>
          <a:p>
            <a:pPr algn="ctr"/>
            <a:r>
              <a:rPr lang="en-US" sz="1100" b="0" i="0" dirty="0">
                <a:solidFill>
                  <a:srgbClr val="000000"/>
                </a:solidFill>
                <a:effectLst/>
                <a:latin typeface="Architype"/>
              </a:rPr>
              <a:t>“While business conditions at architecture firms have been very encouraging over the past year, project activity has been steadily shifting toward work on existing buildings,” said AIA Chief Economist, Kermit Baker, Hon. AIA, PhD. “Billings for reconstruction projects exceeded those for new construction for the first time in the last two decades. While the reconstruction share of building activity will continue to ebb and flow, in general, we’ll continue to move toward an increased share of building activity for reconstruction and a decreased share for new construction.”</a:t>
            </a:r>
            <a:endParaRPr lang="en-US" sz="1100" dirty="0"/>
          </a:p>
        </p:txBody>
      </p:sp>
      <p:pic>
        <p:nvPicPr>
          <p:cNvPr id="8" name="Picture 7">
            <a:extLst>
              <a:ext uri="{FF2B5EF4-FFF2-40B4-BE49-F238E27FC236}">
                <a16:creationId xmlns:a16="http://schemas.microsoft.com/office/drawing/2014/main" id="{27F97E97-2815-53AB-F488-733CA3CD55C8}"/>
              </a:ext>
            </a:extLst>
          </p:cNvPr>
          <p:cNvPicPr>
            <a:picLocks noChangeAspect="1"/>
          </p:cNvPicPr>
          <p:nvPr/>
        </p:nvPicPr>
        <p:blipFill>
          <a:blip r:embed="rId3"/>
          <a:stretch>
            <a:fillRect/>
          </a:stretch>
        </p:blipFill>
        <p:spPr>
          <a:xfrm>
            <a:off x="4244539" y="102205"/>
            <a:ext cx="4790340" cy="3013789"/>
          </a:xfrm>
          <a:prstGeom prst="rect">
            <a:avLst/>
          </a:prstGeom>
        </p:spPr>
      </p:pic>
    </p:spTree>
    <p:extLst>
      <p:ext uri="{BB962C8B-B14F-4D97-AF65-F5344CB8AC3E}">
        <p14:creationId xmlns:p14="http://schemas.microsoft.com/office/powerpoint/2010/main" val="283584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5A5-7EDF-4438-A193-FAFD5B501520}"/>
              </a:ext>
            </a:extLst>
          </p:cNvPr>
          <p:cNvSpPr>
            <a:spLocks noGrp="1"/>
          </p:cNvSpPr>
          <p:nvPr>
            <p:ph type="title"/>
          </p:nvPr>
        </p:nvSpPr>
        <p:spPr>
          <a:xfrm>
            <a:off x="402609" y="173256"/>
            <a:ext cx="8229600" cy="857250"/>
          </a:xfrm>
        </p:spPr>
        <p:txBody>
          <a:bodyPr>
            <a:normAutofit/>
          </a:bodyPr>
          <a:lstStyle/>
          <a:p>
            <a:r>
              <a:rPr lang="en-US" dirty="0"/>
              <a:t>ABI- History </a:t>
            </a:r>
            <a:r>
              <a:rPr lang="en-US" sz="2800" dirty="0"/>
              <a:t>(ABC, Sage Policy Group)</a:t>
            </a:r>
            <a:endParaRPr lang="en-US" dirty="0"/>
          </a:p>
        </p:txBody>
      </p:sp>
      <p:pic>
        <p:nvPicPr>
          <p:cNvPr id="6" name="Picture 5">
            <a:extLst>
              <a:ext uri="{FF2B5EF4-FFF2-40B4-BE49-F238E27FC236}">
                <a16:creationId xmlns:a16="http://schemas.microsoft.com/office/drawing/2014/main" id="{01AD2550-C1FF-58D4-B716-E4A239C4BE14}"/>
              </a:ext>
            </a:extLst>
          </p:cNvPr>
          <p:cNvPicPr>
            <a:picLocks noChangeAspect="1"/>
          </p:cNvPicPr>
          <p:nvPr/>
        </p:nvPicPr>
        <p:blipFill>
          <a:blip r:embed="rId2"/>
          <a:stretch>
            <a:fillRect/>
          </a:stretch>
        </p:blipFill>
        <p:spPr>
          <a:xfrm>
            <a:off x="988255" y="978069"/>
            <a:ext cx="7167489" cy="3992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6423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18B7E-93FB-55FD-9E39-00970EF1DDCF}"/>
              </a:ext>
            </a:extLst>
          </p:cNvPr>
          <p:cNvSpPr>
            <a:spLocks noGrp="1"/>
          </p:cNvSpPr>
          <p:nvPr>
            <p:ph type="title"/>
          </p:nvPr>
        </p:nvSpPr>
        <p:spPr>
          <a:xfrm>
            <a:off x="388961" y="208757"/>
            <a:ext cx="8229600" cy="857250"/>
          </a:xfrm>
        </p:spPr>
        <p:txBody>
          <a:bodyPr>
            <a:normAutofit fontScale="90000"/>
          </a:bodyPr>
          <a:lstStyle/>
          <a:p>
            <a:pPr algn="l"/>
            <a:r>
              <a:rPr lang="en-US" dirty="0"/>
              <a:t>Economic - Dodge Momentum Index</a:t>
            </a:r>
            <a:br>
              <a:rPr lang="en-US" dirty="0"/>
            </a:br>
            <a:r>
              <a:rPr lang="en-US" i="1" dirty="0">
                <a:solidFill>
                  <a:srgbClr val="C00000"/>
                </a:solidFill>
              </a:rPr>
              <a:t>More Work Coming? </a:t>
            </a:r>
            <a:r>
              <a:rPr lang="en-US" sz="3100" i="1" dirty="0">
                <a:solidFill>
                  <a:srgbClr val="C00000"/>
                </a:solidFill>
              </a:rPr>
              <a:t>(up 17% y/y July 2022)</a:t>
            </a:r>
            <a:endParaRPr lang="en-US" i="1" dirty="0">
              <a:solidFill>
                <a:srgbClr val="C00000"/>
              </a:solidFill>
            </a:endParaRPr>
          </a:p>
        </p:txBody>
      </p:sp>
      <p:sp>
        <p:nvSpPr>
          <p:cNvPr id="3" name="Content Placeholder 2">
            <a:extLst>
              <a:ext uri="{FF2B5EF4-FFF2-40B4-BE49-F238E27FC236}">
                <a16:creationId xmlns:a16="http://schemas.microsoft.com/office/drawing/2014/main" id="{948745B0-028A-9BD2-A070-0C307B8D4E5D}"/>
              </a:ext>
            </a:extLst>
          </p:cNvPr>
          <p:cNvSpPr>
            <a:spLocks noGrp="1"/>
          </p:cNvSpPr>
          <p:nvPr>
            <p:ph idx="1"/>
          </p:nvPr>
        </p:nvSpPr>
        <p:spPr>
          <a:xfrm>
            <a:off x="285750" y="1189910"/>
            <a:ext cx="8719887" cy="562891"/>
          </a:xfrm>
        </p:spPr>
        <p:txBody>
          <a:bodyPr>
            <a:normAutofit fontScale="77500" lnSpcReduction="20000"/>
          </a:bodyPr>
          <a:lstStyle/>
          <a:p>
            <a:r>
              <a:rPr lang="en-US" dirty="0"/>
              <a:t>DMI is a monthly measure of nonresidential project in planning</a:t>
            </a:r>
          </a:p>
        </p:txBody>
      </p:sp>
      <p:sp>
        <p:nvSpPr>
          <p:cNvPr id="7" name="TextBox 6">
            <a:extLst>
              <a:ext uri="{FF2B5EF4-FFF2-40B4-BE49-F238E27FC236}">
                <a16:creationId xmlns:a16="http://schemas.microsoft.com/office/drawing/2014/main" id="{34EC8B1D-7FA6-25B2-8442-019F2FB21938}"/>
              </a:ext>
            </a:extLst>
          </p:cNvPr>
          <p:cNvSpPr txBox="1"/>
          <p:nvPr/>
        </p:nvSpPr>
        <p:spPr>
          <a:xfrm>
            <a:off x="1444451" y="4774168"/>
            <a:ext cx="6255098" cy="276999"/>
          </a:xfrm>
          <a:prstGeom prst="rect">
            <a:avLst/>
          </a:prstGeom>
          <a:noFill/>
        </p:spPr>
        <p:txBody>
          <a:bodyPr wrap="square">
            <a:spAutoFit/>
          </a:bodyPr>
          <a:lstStyle/>
          <a:p>
            <a:pPr algn="ctr"/>
            <a:r>
              <a:rPr lang="en-US" sz="1200" dirty="0"/>
              <a:t>https://www.construction.com/news/June-2022-DMI</a:t>
            </a:r>
          </a:p>
        </p:txBody>
      </p:sp>
      <p:pic>
        <p:nvPicPr>
          <p:cNvPr id="3074" name="Picture 2">
            <a:extLst>
              <a:ext uri="{FF2B5EF4-FFF2-40B4-BE49-F238E27FC236}">
                <a16:creationId xmlns:a16="http://schemas.microsoft.com/office/drawing/2014/main" id="{B4D85318-6952-EA9D-B2F5-B88DD405D7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308" b="11639"/>
          <a:stretch/>
        </p:blipFill>
        <p:spPr bwMode="auto">
          <a:xfrm>
            <a:off x="1649277" y="1752801"/>
            <a:ext cx="5845445" cy="298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87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5A5-7EDF-4438-A193-FAFD5B501520}"/>
              </a:ext>
            </a:extLst>
          </p:cNvPr>
          <p:cNvSpPr>
            <a:spLocks noGrp="1"/>
          </p:cNvSpPr>
          <p:nvPr>
            <p:ph type="title"/>
          </p:nvPr>
        </p:nvSpPr>
        <p:spPr>
          <a:xfrm>
            <a:off x="211540" y="384797"/>
            <a:ext cx="8229600" cy="857250"/>
          </a:xfrm>
        </p:spPr>
        <p:txBody>
          <a:bodyPr>
            <a:normAutofit fontScale="90000"/>
          </a:bodyPr>
          <a:lstStyle/>
          <a:p>
            <a:pPr algn="l"/>
            <a:r>
              <a:rPr lang="en-US" dirty="0"/>
              <a:t>Economic – Ken Simonson AGC</a:t>
            </a:r>
            <a:br>
              <a:rPr lang="en-US" dirty="0"/>
            </a:br>
            <a:r>
              <a:rPr lang="en-US" i="1" dirty="0">
                <a:solidFill>
                  <a:srgbClr val="C00000"/>
                </a:solidFill>
              </a:rPr>
              <a:t>More Work Coming?</a:t>
            </a:r>
          </a:p>
        </p:txBody>
      </p:sp>
      <p:pic>
        <p:nvPicPr>
          <p:cNvPr id="4" name="Picture 3">
            <a:extLst>
              <a:ext uri="{FF2B5EF4-FFF2-40B4-BE49-F238E27FC236}">
                <a16:creationId xmlns:a16="http://schemas.microsoft.com/office/drawing/2014/main" id="{DB532080-0746-4302-A044-BF7B142A8278}"/>
              </a:ext>
            </a:extLst>
          </p:cNvPr>
          <p:cNvPicPr>
            <a:picLocks noChangeAspect="1"/>
          </p:cNvPicPr>
          <p:nvPr/>
        </p:nvPicPr>
        <p:blipFill rotWithShape="1">
          <a:blip r:embed="rId2"/>
          <a:srcRect t="4291"/>
          <a:stretch/>
        </p:blipFill>
        <p:spPr>
          <a:xfrm>
            <a:off x="1296259" y="1376873"/>
            <a:ext cx="6551481" cy="3642246"/>
          </a:xfrm>
          <a:prstGeom prst="rect">
            <a:avLst/>
          </a:prstGeom>
        </p:spPr>
      </p:pic>
      <p:sp>
        <p:nvSpPr>
          <p:cNvPr id="6" name="TextBox 5">
            <a:extLst>
              <a:ext uri="{FF2B5EF4-FFF2-40B4-BE49-F238E27FC236}">
                <a16:creationId xmlns:a16="http://schemas.microsoft.com/office/drawing/2014/main" id="{C0C7B1F2-9439-4CAE-9381-2A407F38054A}"/>
              </a:ext>
            </a:extLst>
          </p:cNvPr>
          <p:cNvSpPr txBox="1"/>
          <p:nvPr/>
        </p:nvSpPr>
        <p:spPr>
          <a:xfrm>
            <a:off x="1424475" y="4903703"/>
            <a:ext cx="6362878" cy="230832"/>
          </a:xfrm>
          <a:prstGeom prst="rect">
            <a:avLst/>
          </a:prstGeom>
          <a:noFill/>
        </p:spPr>
        <p:txBody>
          <a:bodyPr wrap="square">
            <a:spAutoFit/>
          </a:bodyPr>
          <a:lstStyle/>
          <a:p>
            <a:pPr algn="ctr"/>
            <a:r>
              <a:rPr lang="en-US" sz="900" dirty="0">
                <a:solidFill>
                  <a:schemeClr val="bg1"/>
                </a:solidFill>
              </a:rPr>
              <a:t>https://www.agc.org/sites/default/files/Construction%20trends%20%26%20outlook%20%2814%29.pdf</a:t>
            </a:r>
          </a:p>
        </p:txBody>
      </p:sp>
    </p:spTree>
    <p:extLst>
      <p:ext uri="{BB962C8B-B14F-4D97-AF65-F5344CB8AC3E}">
        <p14:creationId xmlns:p14="http://schemas.microsoft.com/office/powerpoint/2010/main" val="1310267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48FE-0B76-6BBC-9AFD-C33F7BCADC40}"/>
              </a:ext>
            </a:extLst>
          </p:cNvPr>
          <p:cNvSpPr>
            <a:spLocks noGrp="1"/>
          </p:cNvSpPr>
          <p:nvPr>
            <p:ph type="title"/>
          </p:nvPr>
        </p:nvSpPr>
        <p:spPr>
          <a:xfrm>
            <a:off x="395785" y="343854"/>
            <a:ext cx="8229600" cy="857250"/>
          </a:xfrm>
        </p:spPr>
        <p:txBody>
          <a:bodyPr/>
          <a:lstStyle/>
          <a:p>
            <a:r>
              <a:rPr lang="en-US" dirty="0">
                <a:solidFill>
                  <a:srgbClr val="C00000"/>
                </a:solidFill>
              </a:rPr>
              <a:t>More Work Coming? </a:t>
            </a:r>
            <a:r>
              <a:rPr lang="en-US" dirty="0"/>
              <a:t>- Others</a:t>
            </a:r>
          </a:p>
        </p:txBody>
      </p:sp>
      <p:sp>
        <p:nvSpPr>
          <p:cNvPr id="3" name="Content Placeholder 2">
            <a:extLst>
              <a:ext uri="{FF2B5EF4-FFF2-40B4-BE49-F238E27FC236}">
                <a16:creationId xmlns:a16="http://schemas.microsoft.com/office/drawing/2014/main" id="{6E60D0FB-D699-D414-DCD8-75448AABE77B}"/>
              </a:ext>
            </a:extLst>
          </p:cNvPr>
          <p:cNvSpPr>
            <a:spLocks noGrp="1"/>
          </p:cNvSpPr>
          <p:nvPr>
            <p:ph idx="1"/>
          </p:nvPr>
        </p:nvSpPr>
        <p:spPr>
          <a:xfrm>
            <a:off x="457200" y="1201105"/>
            <a:ext cx="8229600" cy="3749616"/>
          </a:xfrm>
        </p:spPr>
        <p:txBody>
          <a:bodyPr>
            <a:normAutofit fontScale="47500" lnSpcReduction="20000"/>
          </a:bodyPr>
          <a:lstStyle/>
          <a:p>
            <a:r>
              <a:rPr lang="en-US" dirty="0"/>
              <a:t>Dodge – new starts up 5% from same time last year (June ’22))</a:t>
            </a:r>
          </a:p>
          <a:p>
            <a:endParaRPr lang="en-US" dirty="0"/>
          </a:p>
          <a:p>
            <a:r>
              <a:rPr lang="en-US" dirty="0"/>
              <a:t>Total Value of Starts Year to Year (Aug ‘21 to Aug ‘22) – Up 9.4%, Up 29% YTD since Jan</a:t>
            </a:r>
          </a:p>
          <a:p>
            <a:pPr lvl="1"/>
            <a:r>
              <a:rPr lang="en-US" dirty="0"/>
              <a:t>Non-Residential up 29% since Jan 2022</a:t>
            </a:r>
          </a:p>
          <a:p>
            <a:pPr lvl="1"/>
            <a:r>
              <a:rPr lang="en-US" dirty="0"/>
              <a:t>Engineering – Up 21%</a:t>
            </a:r>
          </a:p>
          <a:p>
            <a:pPr lvl="1"/>
            <a:r>
              <a:rPr lang="en-US" dirty="0"/>
              <a:t>Highway – Up 24%</a:t>
            </a:r>
          </a:p>
          <a:p>
            <a:pPr lvl="1"/>
            <a:r>
              <a:rPr lang="en-US" dirty="0"/>
              <a:t>Water/Sewage – Up 24%</a:t>
            </a:r>
          </a:p>
          <a:p>
            <a:pPr lvl="1"/>
            <a:r>
              <a:rPr lang="en-US" dirty="0"/>
              <a:t>Industrial/Manufacturing – Up 286%</a:t>
            </a:r>
          </a:p>
          <a:p>
            <a:pPr lvl="1"/>
            <a:r>
              <a:rPr lang="en-US" dirty="0"/>
              <a:t>Power/Energy – Down 18%</a:t>
            </a:r>
          </a:p>
          <a:p>
            <a:pPr lvl="1"/>
            <a:r>
              <a:rPr lang="en-US" dirty="0"/>
              <a:t>Marine/Dams – Up 28%</a:t>
            </a:r>
          </a:p>
          <a:p>
            <a:pPr lvl="1"/>
            <a:r>
              <a:rPr lang="en-US" dirty="0"/>
              <a:t>Airports – Up 25%</a:t>
            </a:r>
          </a:p>
          <a:p>
            <a:pPr lvl="1"/>
            <a:r>
              <a:rPr lang="en-US" dirty="0"/>
              <a:t>Residential – Down 0.8% (this one is slowing, </a:t>
            </a:r>
            <a:r>
              <a:rPr lang="en-US" dirty="0" err="1"/>
              <a:t>multifam</a:t>
            </a:r>
            <a:r>
              <a:rPr lang="en-US" dirty="0"/>
              <a:t> up 8.5%, </a:t>
            </a:r>
            <a:r>
              <a:rPr lang="en-US" dirty="0" err="1"/>
              <a:t>singlefam</a:t>
            </a:r>
            <a:r>
              <a:rPr lang="en-US" dirty="0"/>
              <a:t> down 4.5%)</a:t>
            </a:r>
          </a:p>
          <a:p>
            <a:endParaRPr lang="en-US" dirty="0"/>
          </a:p>
          <a:p>
            <a:r>
              <a:rPr lang="en-US" dirty="0"/>
              <a:t>Decarbonization/Energy Policy for Existing Buildings?</a:t>
            </a:r>
          </a:p>
          <a:p>
            <a:r>
              <a:rPr lang="en-US" dirty="0"/>
              <a:t>On-Shoring</a:t>
            </a:r>
          </a:p>
          <a:p>
            <a:r>
              <a:rPr lang="en-US" dirty="0"/>
              <a:t>Semi/Chip and Data Centers ($280B CHIPS and Science Act ($52B subsidy to semi) – July 27, 2022)</a:t>
            </a:r>
          </a:p>
        </p:txBody>
      </p:sp>
    </p:spTree>
    <p:extLst>
      <p:ext uri="{BB962C8B-B14F-4D97-AF65-F5344CB8AC3E}">
        <p14:creationId xmlns:p14="http://schemas.microsoft.com/office/powerpoint/2010/main" val="818821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AC471-4641-25B8-E207-8560A814FD21}"/>
              </a:ext>
            </a:extLst>
          </p:cNvPr>
          <p:cNvPicPr>
            <a:picLocks noChangeAspect="1"/>
          </p:cNvPicPr>
          <p:nvPr/>
        </p:nvPicPr>
        <p:blipFill>
          <a:blip r:embed="rId2"/>
          <a:stretch>
            <a:fillRect/>
          </a:stretch>
        </p:blipFill>
        <p:spPr>
          <a:xfrm>
            <a:off x="395785" y="829195"/>
            <a:ext cx="6147583" cy="4086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Connector 8">
            <a:extLst>
              <a:ext uri="{FF2B5EF4-FFF2-40B4-BE49-F238E27FC236}">
                <a16:creationId xmlns:a16="http://schemas.microsoft.com/office/drawing/2014/main" id="{9F02E0C8-BEED-2143-C71C-BA3AC32D0491}"/>
              </a:ext>
            </a:extLst>
          </p:cNvPr>
          <p:cNvCxnSpPr>
            <a:cxnSpLocks/>
          </p:cNvCxnSpPr>
          <p:nvPr/>
        </p:nvCxnSpPr>
        <p:spPr>
          <a:xfrm flipH="1">
            <a:off x="3678072" y="975355"/>
            <a:ext cx="273923" cy="321182"/>
          </a:xfrm>
          <a:prstGeom prst="line">
            <a:avLst/>
          </a:prstGeom>
        </p:spPr>
        <p:style>
          <a:lnRef idx="2">
            <a:schemeClr val="accent2"/>
          </a:lnRef>
          <a:fillRef idx="0">
            <a:schemeClr val="accent2"/>
          </a:fillRef>
          <a:effectRef idx="1">
            <a:schemeClr val="accent2"/>
          </a:effectRef>
          <a:fontRef idx="minor">
            <a:schemeClr val="tx1"/>
          </a:fontRef>
        </p:style>
      </p:cxnSp>
      <p:sp>
        <p:nvSpPr>
          <p:cNvPr id="4" name="Title 1">
            <a:extLst>
              <a:ext uri="{FF2B5EF4-FFF2-40B4-BE49-F238E27FC236}">
                <a16:creationId xmlns:a16="http://schemas.microsoft.com/office/drawing/2014/main" id="{7FF5873D-02D4-82CC-0F8F-C1F40A975381}"/>
              </a:ext>
            </a:extLst>
          </p:cNvPr>
          <p:cNvSpPr txBox="1">
            <a:spLocks/>
          </p:cNvSpPr>
          <p:nvPr/>
        </p:nvSpPr>
        <p:spPr>
          <a:xfrm>
            <a:off x="395785" y="70338"/>
            <a:ext cx="8229600" cy="857250"/>
          </a:xfrm>
          <a:prstGeom prst="rect">
            <a:avLst/>
          </a:prstGeom>
        </p:spPr>
        <p:txBody>
          <a:bodyPr/>
          <a:lstStyle>
            <a:lvl1pPr algn="ctr" defTabSz="457200" rtl="0" eaLnBrk="1" latinLnBrk="0" hangingPunct="1">
              <a:spcBef>
                <a:spcPct val="0"/>
              </a:spcBef>
              <a:buNone/>
              <a:defRPr sz="4000" kern="1200">
                <a:solidFill>
                  <a:srgbClr val="0D2E74"/>
                </a:solidFill>
                <a:latin typeface="+mj-lt"/>
                <a:ea typeface="+mj-ea"/>
                <a:cs typeface="+mj-cs"/>
              </a:defRPr>
            </a:lvl1pPr>
          </a:lstStyle>
          <a:p>
            <a:r>
              <a:rPr lang="en-US" dirty="0">
                <a:solidFill>
                  <a:srgbClr val="C00000"/>
                </a:solidFill>
              </a:rPr>
              <a:t>More Work Coming? </a:t>
            </a:r>
            <a:r>
              <a:rPr lang="en-US" dirty="0"/>
              <a:t>– </a:t>
            </a:r>
            <a:r>
              <a:rPr lang="en-US" sz="3200" dirty="0"/>
              <a:t>ENR July 18,2022</a:t>
            </a:r>
            <a:endParaRPr lang="en-US" dirty="0"/>
          </a:p>
        </p:txBody>
      </p:sp>
      <p:cxnSp>
        <p:nvCxnSpPr>
          <p:cNvPr id="11" name="Straight Connector 10">
            <a:extLst>
              <a:ext uri="{FF2B5EF4-FFF2-40B4-BE49-F238E27FC236}">
                <a16:creationId xmlns:a16="http://schemas.microsoft.com/office/drawing/2014/main" id="{9AEF3B79-02E8-E8FF-93EA-BA99FFDE9879}"/>
              </a:ext>
            </a:extLst>
          </p:cNvPr>
          <p:cNvCxnSpPr>
            <a:cxnSpLocks/>
          </p:cNvCxnSpPr>
          <p:nvPr/>
        </p:nvCxnSpPr>
        <p:spPr>
          <a:xfrm flipH="1" flipV="1">
            <a:off x="3684896" y="2109053"/>
            <a:ext cx="273923" cy="1092938"/>
          </a:xfrm>
          <a:prstGeom prst="line">
            <a:avLst/>
          </a:prstGeom>
        </p:spPr>
        <p:style>
          <a:lnRef idx="2">
            <a:schemeClr val="accent2"/>
          </a:lnRef>
          <a:fillRef idx="0">
            <a:schemeClr val="accent2"/>
          </a:fillRef>
          <a:effectRef idx="1">
            <a:schemeClr val="accent2"/>
          </a:effectRef>
          <a:fontRef idx="minor">
            <a:schemeClr val="tx1"/>
          </a:fontRef>
        </p:style>
      </p:cxnSp>
      <p:pic>
        <p:nvPicPr>
          <p:cNvPr id="7" name="Picture 6">
            <a:extLst>
              <a:ext uri="{FF2B5EF4-FFF2-40B4-BE49-F238E27FC236}">
                <a16:creationId xmlns:a16="http://schemas.microsoft.com/office/drawing/2014/main" id="{E8210A1F-2CD0-3A75-1B3E-8684413BF5FB}"/>
              </a:ext>
            </a:extLst>
          </p:cNvPr>
          <p:cNvPicPr>
            <a:picLocks noChangeAspect="1"/>
          </p:cNvPicPr>
          <p:nvPr/>
        </p:nvPicPr>
        <p:blipFill>
          <a:blip r:embed="rId3"/>
          <a:stretch>
            <a:fillRect/>
          </a:stretch>
        </p:blipFill>
        <p:spPr>
          <a:xfrm>
            <a:off x="3951995" y="975355"/>
            <a:ext cx="4673390" cy="219204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38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E1178-C407-B09F-842A-112D10A64852}"/>
              </a:ext>
            </a:extLst>
          </p:cNvPr>
          <p:cNvPicPr>
            <a:picLocks noChangeAspect="1"/>
          </p:cNvPicPr>
          <p:nvPr/>
        </p:nvPicPr>
        <p:blipFill>
          <a:blip r:embed="rId2"/>
          <a:stretch>
            <a:fillRect/>
          </a:stretch>
        </p:blipFill>
        <p:spPr>
          <a:xfrm>
            <a:off x="1033976" y="1102230"/>
            <a:ext cx="6956474" cy="3868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a:extLst>
              <a:ext uri="{FF2B5EF4-FFF2-40B4-BE49-F238E27FC236}">
                <a16:creationId xmlns:a16="http://schemas.microsoft.com/office/drawing/2014/main" id="{E6FE2970-F493-61EC-8484-0699744B8EC0}"/>
              </a:ext>
            </a:extLst>
          </p:cNvPr>
          <p:cNvSpPr txBox="1">
            <a:spLocks/>
          </p:cNvSpPr>
          <p:nvPr/>
        </p:nvSpPr>
        <p:spPr>
          <a:xfrm>
            <a:off x="402609" y="173256"/>
            <a:ext cx="8229600" cy="857250"/>
          </a:xfrm>
          <a:prstGeom prst="rect">
            <a:avLst/>
          </a:prstGeom>
        </p:spPr>
        <p:txBody>
          <a:bodyPr>
            <a:normAutofit/>
          </a:bodyPr>
          <a:lstStyle>
            <a:lvl1pPr algn="ctr" defTabSz="457200" rtl="0" eaLnBrk="1" latinLnBrk="0" hangingPunct="1">
              <a:spcBef>
                <a:spcPct val="0"/>
              </a:spcBef>
              <a:buNone/>
              <a:defRPr sz="4000" kern="1200">
                <a:solidFill>
                  <a:srgbClr val="0D2E74"/>
                </a:solidFill>
                <a:latin typeface="+mj-lt"/>
                <a:ea typeface="+mj-ea"/>
                <a:cs typeface="+mj-cs"/>
              </a:defRPr>
            </a:lvl1pPr>
          </a:lstStyle>
          <a:p>
            <a:r>
              <a:rPr lang="en-US" dirty="0"/>
              <a:t>Spending 2015-2020 </a:t>
            </a:r>
            <a:r>
              <a:rPr lang="en-US" sz="2800" dirty="0"/>
              <a:t>(ABC, Sage Policy Group)</a:t>
            </a:r>
            <a:endParaRPr lang="en-US" dirty="0"/>
          </a:p>
        </p:txBody>
      </p:sp>
    </p:spTree>
    <p:extLst>
      <p:ext uri="{BB962C8B-B14F-4D97-AF65-F5344CB8AC3E}">
        <p14:creationId xmlns:p14="http://schemas.microsoft.com/office/powerpoint/2010/main" val="1957419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70BDE-5446-EE2D-90DA-90719055FD23}"/>
              </a:ext>
            </a:extLst>
          </p:cNvPr>
          <p:cNvPicPr>
            <a:picLocks noChangeAspect="1"/>
          </p:cNvPicPr>
          <p:nvPr/>
        </p:nvPicPr>
        <p:blipFill>
          <a:blip r:embed="rId2"/>
          <a:stretch>
            <a:fillRect/>
          </a:stretch>
        </p:blipFill>
        <p:spPr>
          <a:xfrm>
            <a:off x="1031700" y="939898"/>
            <a:ext cx="7080600" cy="3963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a:extLst>
              <a:ext uri="{FF2B5EF4-FFF2-40B4-BE49-F238E27FC236}">
                <a16:creationId xmlns:a16="http://schemas.microsoft.com/office/drawing/2014/main" id="{0F2D109A-D3E7-C96C-E524-8AE348DBEC83}"/>
              </a:ext>
            </a:extLst>
          </p:cNvPr>
          <p:cNvSpPr txBox="1">
            <a:spLocks/>
          </p:cNvSpPr>
          <p:nvPr/>
        </p:nvSpPr>
        <p:spPr>
          <a:xfrm>
            <a:off x="402609" y="173256"/>
            <a:ext cx="8229600" cy="857250"/>
          </a:xfrm>
          <a:prstGeom prst="rect">
            <a:avLst/>
          </a:prstGeom>
        </p:spPr>
        <p:txBody>
          <a:bodyPr>
            <a:normAutofit fontScale="92500"/>
          </a:bodyPr>
          <a:lstStyle>
            <a:lvl1pPr algn="ctr" defTabSz="457200" rtl="0" eaLnBrk="1" latinLnBrk="0" hangingPunct="1">
              <a:spcBef>
                <a:spcPct val="0"/>
              </a:spcBef>
              <a:buNone/>
              <a:defRPr sz="4000" kern="1200">
                <a:solidFill>
                  <a:srgbClr val="0D2E74"/>
                </a:solidFill>
                <a:latin typeface="+mj-lt"/>
                <a:ea typeface="+mj-ea"/>
                <a:cs typeface="+mj-cs"/>
              </a:defRPr>
            </a:lvl1pPr>
          </a:lstStyle>
          <a:p>
            <a:r>
              <a:rPr lang="en-US" dirty="0"/>
              <a:t>Feb 2020 to May 2022 </a:t>
            </a:r>
            <a:r>
              <a:rPr lang="en-US" sz="2800" dirty="0"/>
              <a:t>(ABC, Sage Policy Group)</a:t>
            </a:r>
            <a:endParaRPr lang="en-US" dirty="0"/>
          </a:p>
        </p:txBody>
      </p:sp>
    </p:spTree>
    <p:extLst>
      <p:ext uri="{BB962C8B-B14F-4D97-AF65-F5344CB8AC3E}">
        <p14:creationId xmlns:p14="http://schemas.microsoft.com/office/powerpoint/2010/main" val="181601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1B7C-974F-4AA5-99B3-6FD3EFEBB38B}"/>
              </a:ext>
            </a:extLst>
          </p:cNvPr>
          <p:cNvSpPr>
            <a:spLocks noGrp="1"/>
          </p:cNvSpPr>
          <p:nvPr>
            <p:ph type="title"/>
          </p:nvPr>
        </p:nvSpPr>
        <p:spPr>
          <a:xfrm>
            <a:off x="354839" y="152935"/>
            <a:ext cx="8229600" cy="857250"/>
          </a:xfrm>
        </p:spPr>
        <p:txBody>
          <a:bodyPr>
            <a:normAutofit fontScale="90000"/>
          </a:bodyPr>
          <a:lstStyle/>
          <a:p>
            <a:pPr algn="l"/>
            <a:r>
              <a:rPr lang="en-US" sz="5400" b="1" dirty="0" err="1"/>
              <a:t>Simplar</a:t>
            </a:r>
            <a:endParaRPr lang="en-US" sz="5400" b="1" dirty="0"/>
          </a:p>
        </p:txBody>
      </p:sp>
      <p:sp>
        <p:nvSpPr>
          <p:cNvPr id="3" name="Content Placeholder 2">
            <a:extLst>
              <a:ext uri="{FF2B5EF4-FFF2-40B4-BE49-F238E27FC236}">
                <a16:creationId xmlns:a16="http://schemas.microsoft.com/office/drawing/2014/main" id="{6ECA7AE9-2595-46D1-B36C-3667E9F07CB4}"/>
              </a:ext>
            </a:extLst>
          </p:cNvPr>
          <p:cNvSpPr>
            <a:spLocks noGrp="1"/>
          </p:cNvSpPr>
          <p:nvPr>
            <p:ph idx="1"/>
          </p:nvPr>
        </p:nvSpPr>
        <p:spPr>
          <a:xfrm>
            <a:off x="139517" y="1318027"/>
            <a:ext cx="8719887" cy="3263504"/>
          </a:xfrm>
        </p:spPr>
        <p:txBody>
          <a:bodyPr>
            <a:normAutofit lnSpcReduction="10000"/>
          </a:bodyPr>
          <a:lstStyle/>
          <a:p>
            <a:r>
              <a:rPr lang="en-US" sz="2100" dirty="0">
                <a:solidFill>
                  <a:srgbClr val="C00000"/>
                </a:solidFill>
              </a:rPr>
              <a:t>Consultancy, Research, OCM, </a:t>
            </a:r>
            <a:r>
              <a:rPr lang="en-US" sz="2100" dirty="0"/>
              <a:t>and </a:t>
            </a:r>
            <a:r>
              <a:rPr lang="en-US" sz="2100" dirty="0">
                <a:solidFill>
                  <a:srgbClr val="C00000"/>
                </a:solidFill>
              </a:rPr>
              <a:t>Trainers</a:t>
            </a:r>
          </a:p>
          <a:p>
            <a:endParaRPr lang="en-US" sz="825" dirty="0"/>
          </a:p>
          <a:p>
            <a:r>
              <a:rPr lang="en-US" sz="2100" dirty="0"/>
              <a:t>Expertise with </a:t>
            </a:r>
            <a:r>
              <a:rPr lang="en-US" sz="2100" dirty="0">
                <a:solidFill>
                  <a:srgbClr val="C00000"/>
                </a:solidFill>
              </a:rPr>
              <a:t>all parties </a:t>
            </a:r>
            <a:r>
              <a:rPr lang="en-US" sz="2100" dirty="0"/>
              <a:t>(owners &amp; vendors)</a:t>
            </a:r>
          </a:p>
          <a:p>
            <a:endParaRPr lang="en-US" sz="788" dirty="0"/>
          </a:p>
          <a:p>
            <a:r>
              <a:rPr lang="en-US" sz="2100" dirty="0"/>
              <a:t>Provide </a:t>
            </a:r>
            <a:r>
              <a:rPr lang="en-US" sz="2100" dirty="0">
                <a:solidFill>
                  <a:srgbClr val="C00000"/>
                </a:solidFill>
              </a:rPr>
              <a:t>consulting, tools, training</a:t>
            </a:r>
            <a:r>
              <a:rPr lang="en-US" sz="2100" dirty="0">
                <a:solidFill>
                  <a:schemeClr val="accent4"/>
                </a:solidFill>
              </a:rPr>
              <a:t> </a:t>
            </a:r>
            <a:r>
              <a:rPr lang="en-US" sz="2100" dirty="0"/>
              <a:t>for:</a:t>
            </a:r>
          </a:p>
          <a:p>
            <a:pPr lvl="1"/>
            <a:r>
              <a:rPr lang="en-US" sz="1800" dirty="0"/>
              <a:t>Procurement &amp; Sourcing</a:t>
            </a:r>
          </a:p>
          <a:p>
            <a:pPr lvl="1"/>
            <a:r>
              <a:rPr lang="en-US" sz="1800" dirty="0"/>
              <a:t>Project Delivery</a:t>
            </a:r>
          </a:p>
          <a:p>
            <a:pPr lvl="1"/>
            <a:r>
              <a:rPr lang="en-US" sz="1800" dirty="0"/>
              <a:t>Organizational Readiness &amp; Transformation</a:t>
            </a:r>
          </a:p>
          <a:p>
            <a:pPr lvl="1"/>
            <a:r>
              <a:rPr lang="en-US" sz="1800" dirty="0"/>
              <a:t>Risk-based Partnering &amp; Planning</a:t>
            </a:r>
          </a:p>
          <a:p>
            <a:pPr lvl="1"/>
            <a:r>
              <a:rPr lang="en-US" sz="1800" dirty="0"/>
              <a:t>Project &amp; Risk Management, Project Controls</a:t>
            </a:r>
          </a:p>
          <a:p>
            <a:pPr lvl="1"/>
            <a:r>
              <a:rPr lang="en-US" sz="1800" dirty="0"/>
              <a:t>Performance Measurements</a:t>
            </a:r>
          </a:p>
          <a:p>
            <a:pPr lvl="1"/>
            <a:endParaRPr lang="en-US" sz="1800" dirty="0"/>
          </a:p>
        </p:txBody>
      </p:sp>
      <p:sp>
        <p:nvSpPr>
          <p:cNvPr id="4" name="Rectangle 3">
            <a:extLst>
              <a:ext uri="{FF2B5EF4-FFF2-40B4-BE49-F238E27FC236}">
                <a16:creationId xmlns:a16="http://schemas.microsoft.com/office/drawing/2014/main" id="{3DB1C3B0-AD01-4A11-8947-9D5D5D246DCE}"/>
              </a:ext>
            </a:extLst>
          </p:cNvPr>
          <p:cNvSpPr/>
          <p:nvPr/>
        </p:nvSpPr>
        <p:spPr>
          <a:xfrm>
            <a:off x="6190579" y="120195"/>
            <a:ext cx="2813905" cy="4590553"/>
          </a:xfrm>
          <a:prstGeom prst="rect">
            <a:avLst/>
          </a:prstGeom>
          <a:solidFill>
            <a:schemeClr val="bg1">
              <a:lumMod val="95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9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B999775-D5C8-4D64-99A2-1D0DC9A6DADF}"/>
              </a:ext>
            </a:extLst>
          </p:cNvPr>
          <p:cNvGrpSpPr/>
          <p:nvPr/>
        </p:nvGrpSpPr>
        <p:grpSpPr>
          <a:xfrm>
            <a:off x="6680397" y="3798685"/>
            <a:ext cx="1915625" cy="276683"/>
            <a:chOff x="947555" y="6065152"/>
            <a:chExt cx="2554832" cy="369006"/>
          </a:xfrm>
        </p:grpSpPr>
        <p:pic>
          <p:nvPicPr>
            <p:cNvPr id="7" name="Picture 22" descr="Image result for brigham young university logo">
              <a:extLst>
                <a:ext uri="{FF2B5EF4-FFF2-40B4-BE49-F238E27FC236}">
                  <a16:creationId xmlns:a16="http://schemas.microsoft.com/office/drawing/2014/main" id="{CE96CBFF-E27C-49AD-AEF3-C47DF46A4A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54" r="18941" b="55915"/>
            <a:stretch/>
          </p:blipFill>
          <p:spPr bwMode="auto">
            <a:xfrm>
              <a:off x="947555" y="6065152"/>
              <a:ext cx="1136330" cy="369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descr="Image result for brigham young university logo">
              <a:extLst>
                <a:ext uri="{FF2B5EF4-FFF2-40B4-BE49-F238E27FC236}">
                  <a16:creationId xmlns:a16="http://schemas.microsoft.com/office/drawing/2014/main" id="{847446E3-DA86-4104-9399-26FF08D2D1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915"/>
            <a:stretch/>
          </p:blipFill>
          <p:spPr bwMode="auto">
            <a:xfrm>
              <a:off x="2083885" y="6074677"/>
              <a:ext cx="1418502" cy="287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C3A871E-7C69-4529-893E-AE830077B498}"/>
              </a:ext>
            </a:extLst>
          </p:cNvPr>
          <p:cNvGrpSpPr/>
          <p:nvPr/>
        </p:nvGrpSpPr>
        <p:grpSpPr>
          <a:xfrm>
            <a:off x="7171363" y="3285773"/>
            <a:ext cx="1060728" cy="421757"/>
            <a:chOff x="1595475" y="5109844"/>
            <a:chExt cx="1556452" cy="618862"/>
          </a:xfrm>
        </p:grpSpPr>
        <p:pic>
          <p:nvPicPr>
            <p:cNvPr id="10" name="Picture 24" descr="Image result for western illinois university logo">
              <a:extLst>
                <a:ext uri="{FF2B5EF4-FFF2-40B4-BE49-F238E27FC236}">
                  <a16:creationId xmlns:a16="http://schemas.microsoft.com/office/drawing/2014/main" id="{9CD3A2B0-067F-4F83-B3EB-820FE298A6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903"/>
            <a:stretch/>
          </p:blipFill>
          <p:spPr bwMode="auto">
            <a:xfrm>
              <a:off x="1595475" y="5109844"/>
              <a:ext cx="1074560" cy="5767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Image result for western illinois university logo">
              <a:extLst>
                <a:ext uri="{FF2B5EF4-FFF2-40B4-BE49-F238E27FC236}">
                  <a16:creationId xmlns:a16="http://schemas.microsoft.com/office/drawing/2014/main" id="{637CF080-8E5C-47FC-ACFF-7CEA1D92C89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029" b="34111"/>
            <a:stretch/>
          </p:blipFill>
          <p:spPr bwMode="auto">
            <a:xfrm>
              <a:off x="2685755" y="5126086"/>
              <a:ext cx="466172" cy="60262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6" descr="https://brandguide.asu.edu/sites/default/files/asu_university_horiz_rgb_maroongold_600_0.png">
            <a:extLst>
              <a:ext uri="{FF2B5EF4-FFF2-40B4-BE49-F238E27FC236}">
                <a16:creationId xmlns:a16="http://schemas.microsoft.com/office/drawing/2014/main" id="{7F3EC862-AD38-4292-8AA2-B766BA1CB3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8920" y="1015141"/>
            <a:ext cx="2005519" cy="556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ou logo">
            <a:extLst>
              <a:ext uri="{FF2B5EF4-FFF2-40B4-BE49-F238E27FC236}">
                <a16:creationId xmlns:a16="http://schemas.microsoft.com/office/drawing/2014/main" id="{4593D957-ACC8-4D2C-BC92-83BC404166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5024" y="2457827"/>
            <a:ext cx="2026595" cy="35500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6953CAE-27E4-4F9D-9D7C-FA707CF5D4B3}"/>
              </a:ext>
            </a:extLst>
          </p:cNvPr>
          <p:cNvGrpSpPr/>
          <p:nvPr/>
        </p:nvGrpSpPr>
        <p:grpSpPr>
          <a:xfrm>
            <a:off x="6690083" y="4106825"/>
            <a:ext cx="1787631" cy="525002"/>
            <a:chOff x="585324" y="4081121"/>
            <a:chExt cx="2384129" cy="700184"/>
          </a:xfrm>
        </p:grpSpPr>
        <p:pic>
          <p:nvPicPr>
            <p:cNvPr id="15" name="Picture 18" descr="Image result for texas a&amp;m logo">
              <a:extLst>
                <a:ext uri="{FF2B5EF4-FFF2-40B4-BE49-F238E27FC236}">
                  <a16:creationId xmlns:a16="http://schemas.microsoft.com/office/drawing/2014/main" id="{5AEABB7B-45AC-4263-8832-72324BE0977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047" t="19673" r="35171" b="42148"/>
            <a:stretch/>
          </p:blipFill>
          <p:spPr bwMode="auto">
            <a:xfrm>
              <a:off x="585324" y="4081121"/>
              <a:ext cx="682696" cy="7001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Image result for texas a&amp;m logo">
              <a:extLst>
                <a:ext uri="{FF2B5EF4-FFF2-40B4-BE49-F238E27FC236}">
                  <a16:creationId xmlns:a16="http://schemas.microsoft.com/office/drawing/2014/main" id="{96F295DD-65B2-4ADD-B83E-6BA693E1340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210" t="58878" r="22592" b="21658"/>
            <a:stretch/>
          </p:blipFill>
          <p:spPr bwMode="auto">
            <a:xfrm>
              <a:off x="1198318" y="4214577"/>
              <a:ext cx="1771135" cy="499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CEE624C4-BF4F-4759-B9F6-0D8C5B202F46}"/>
              </a:ext>
            </a:extLst>
          </p:cNvPr>
          <p:cNvGrpSpPr/>
          <p:nvPr/>
        </p:nvGrpSpPr>
        <p:grpSpPr>
          <a:xfrm>
            <a:off x="6650263" y="1586936"/>
            <a:ext cx="1679086" cy="402444"/>
            <a:chOff x="822623" y="3016578"/>
            <a:chExt cx="2239364" cy="536732"/>
          </a:xfrm>
        </p:grpSpPr>
        <p:pic>
          <p:nvPicPr>
            <p:cNvPr id="18" name="Picture 8" descr="Image result for ku logo">
              <a:extLst>
                <a:ext uri="{FF2B5EF4-FFF2-40B4-BE49-F238E27FC236}">
                  <a16:creationId xmlns:a16="http://schemas.microsoft.com/office/drawing/2014/main" id="{2432281E-BD66-4436-9249-ED0E6D4D6F4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5497"/>
            <a:stretch/>
          </p:blipFill>
          <p:spPr bwMode="auto">
            <a:xfrm>
              <a:off x="822623" y="3069276"/>
              <a:ext cx="1162114" cy="4840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ku logo">
              <a:extLst>
                <a:ext uri="{FF2B5EF4-FFF2-40B4-BE49-F238E27FC236}">
                  <a16:creationId xmlns:a16="http://schemas.microsoft.com/office/drawing/2014/main" id="{ED3EAD69-E5D3-4741-8E2D-A46C22945A9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0986"/>
            <a:stretch/>
          </p:blipFill>
          <p:spPr bwMode="auto">
            <a:xfrm>
              <a:off x="1878513" y="3016578"/>
              <a:ext cx="1183474" cy="443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88485417-B2DC-4165-842C-0C16E9E58DE6}"/>
              </a:ext>
            </a:extLst>
          </p:cNvPr>
          <p:cNvGrpSpPr/>
          <p:nvPr/>
        </p:nvGrpSpPr>
        <p:grpSpPr>
          <a:xfrm>
            <a:off x="6539515" y="2013425"/>
            <a:ext cx="2197274" cy="328904"/>
            <a:chOff x="693972" y="3537753"/>
            <a:chExt cx="2930461" cy="438652"/>
          </a:xfrm>
        </p:grpSpPr>
        <p:pic>
          <p:nvPicPr>
            <p:cNvPr id="21" name="Picture 14" descr="Image result for unc charlotte logo">
              <a:extLst>
                <a:ext uri="{FF2B5EF4-FFF2-40B4-BE49-F238E27FC236}">
                  <a16:creationId xmlns:a16="http://schemas.microsoft.com/office/drawing/2014/main" id="{B296D414-B544-4C5D-AA2D-94D55536B0F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74742"/>
            <a:stretch/>
          </p:blipFill>
          <p:spPr bwMode="auto">
            <a:xfrm>
              <a:off x="1448841" y="3662202"/>
              <a:ext cx="2175592" cy="236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unc charlotte logo">
              <a:extLst>
                <a:ext uri="{FF2B5EF4-FFF2-40B4-BE49-F238E27FC236}">
                  <a16:creationId xmlns:a16="http://schemas.microsoft.com/office/drawing/2014/main" id="{B1F2233E-D7CC-466D-B007-6CF1B1F1EC6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061" r="23864" b="26474"/>
            <a:stretch/>
          </p:blipFill>
          <p:spPr bwMode="auto">
            <a:xfrm>
              <a:off x="693972" y="3537753"/>
              <a:ext cx="723028" cy="438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Related image"/>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t="29376" b="34505"/>
          <a:stretch/>
        </p:blipFill>
        <p:spPr bwMode="auto">
          <a:xfrm>
            <a:off x="6955480" y="2765410"/>
            <a:ext cx="1353611" cy="488906"/>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6455262" y="1034918"/>
            <a:ext cx="2354045"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26" name="FCFBDA5D-4872-4685-A5AD-FC6C972DBF20" descr="8D717EBB-5A8B-46D2-8196-804FC2707367"/>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777150" y="186883"/>
            <a:ext cx="1710271" cy="78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692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592B-90DE-2C02-65E4-4D10DE7481FD}"/>
              </a:ext>
            </a:extLst>
          </p:cNvPr>
          <p:cNvSpPr txBox="1">
            <a:spLocks/>
          </p:cNvSpPr>
          <p:nvPr/>
        </p:nvSpPr>
        <p:spPr>
          <a:xfrm>
            <a:off x="402609" y="173256"/>
            <a:ext cx="8229600" cy="857250"/>
          </a:xfrm>
          <a:prstGeom prst="rect">
            <a:avLst/>
          </a:prstGeom>
        </p:spPr>
        <p:txBody>
          <a:bodyPr>
            <a:normAutofit fontScale="85000" lnSpcReduction="10000"/>
          </a:bodyPr>
          <a:lstStyle>
            <a:lvl1pPr algn="ctr" defTabSz="457200" rtl="0" eaLnBrk="1" latinLnBrk="0" hangingPunct="1">
              <a:spcBef>
                <a:spcPct val="0"/>
              </a:spcBef>
              <a:buNone/>
              <a:defRPr sz="4000" kern="1200">
                <a:solidFill>
                  <a:srgbClr val="0D2E74"/>
                </a:solidFill>
                <a:latin typeface="+mj-lt"/>
                <a:ea typeface="+mj-ea"/>
                <a:cs typeface="+mj-cs"/>
              </a:defRPr>
            </a:lvl1pPr>
          </a:lstStyle>
          <a:p>
            <a:r>
              <a:rPr lang="en-US" dirty="0"/>
              <a:t>Investment in Structures </a:t>
            </a:r>
            <a:r>
              <a:rPr lang="en-US" sz="2800" dirty="0"/>
              <a:t>(ABC, Sage Policy Group)</a:t>
            </a:r>
            <a:endParaRPr lang="en-US" dirty="0"/>
          </a:p>
        </p:txBody>
      </p:sp>
      <p:pic>
        <p:nvPicPr>
          <p:cNvPr id="4" name="Picture 3">
            <a:extLst>
              <a:ext uri="{FF2B5EF4-FFF2-40B4-BE49-F238E27FC236}">
                <a16:creationId xmlns:a16="http://schemas.microsoft.com/office/drawing/2014/main" id="{2A70E507-22C7-F79F-7C48-F4621A63A33C}"/>
              </a:ext>
            </a:extLst>
          </p:cNvPr>
          <p:cNvPicPr>
            <a:picLocks noChangeAspect="1"/>
          </p:cNvPicPr>
          <p:nvPr/>
        </p:nvPicPr>
        <p:blipFill>
          <a:blip r:embed="rId2"/>
          <a:stretch>
            <a:fillRect/>
          </a:stretch>
        </p:blipFill>
        <p:spPr>
          <a:xfrm>
            <a:off x="1014000" y="812042"/>
            <a:ext cx="7116000" cy="3978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0752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54789-6B8F-42FB-B2CB-59DFDAC1FA97}"/>
              </a:ext>
            </a:extLst>
          </p:cNvPr>
          <p:cNvSpPr>
            <a:spLocks noGrp="1"/>
          </p:cNvSpPr>
          <p:nvPr>
            <p:ph type="title"/>
          </p:nvPr>
        </p:nvSpPr>
        <p:spPr/>
        <p:txBody>
          <a:bodyPr/>
          <a:lstStyle/>
          <a:p>
            <a:r>
              <a:rPr lang="en-US" dirty="0"/>
              <a:t>Workforce Challenges</a:t>
            </a:r>
          </a:p>
        </p:txBody>
      </p:sp>
      <p:pic>
        <p:nvPicPr>
          <p:cNvPr id="5" name="Picture 4">
            <a:extLst>
              <a:ext uri="{FF2B5EF4-FFF2-40B4-BE49-F238E27FC236}">
                <a16:creationId xmlns:a16="http://schemas.microsoft.com/office/drawing/2014/main" id="{B8C6947D-DFEE-4DE9-9C65-510159B8A499}"/>
              </a:ext>
            </a:extLst>
          </p:cNvPr>
          <p:cNvPicPr>
            <a:picLocks noChangeAspect="1"/>
          </p:cNvPicPr>
          <p:nvPr/>
        </p:nvPicPr>
        <p:blipFill>
          <a:blip r:embed="rId2"/>
          <a:stretch>
            <a:fillRect/>
          </a:stretch>
        </p:blipFill>
        <p:spPr>
          <a:xfrm>
            <a:off x="1192342" y="852103"/>
            <a:ext cx="6759316" cy="3790833"/>
          </a:xfrm>
          <a:prstGeom prst="rect">
            <a:avLst/>
          </a:prstGeom>
        </p:spPr>
      </p:pic>
      <p:sp>
        <p:nvSpPr>
          <p:cNvPr id="6" name="TextBox 5">
            <a:extLst>
              <a:ext uri="{FF2B5EF4-FFF2-40B4-BE49-F238E27FC236}">
                <a16:creationId xmlns:a16="http://schemas.microsoft.com/office/drawing/2014/main" id="{584D0499-C5D8-47BA-80E5-17D2BB2E0E60}"/>
              </a:ext>
            </a:extLst>
          </p:cNvPr>
          <p:cNvSpPr txBox="1"/>
          <p:nvPr/>
        </p:nvSpPr>
        <p:spPr>
          <a:xfrm>
            <a:off x="1424475" y="4903703"/>
            <a:ext cx="6362878" cy="230832"/>
          </a:xfrm>
          <a:prstGeom prst="rect">
            <a:avLst/>
          </a:prstGeom>
          <a:noFill/>
        </p:spPr>
        <p:txBody>
          <a:bodyPr wrap="square">
            <a:spAutoFit/>
          </a:bodyPr>
          <a:lstStyle/>
          <a:p>
            <a:pPr algn="ctr"/>
            <a:r>
              <a:rPr lang="en-US" sz="900" dirty="0">
                <a:solidFill>
                  <a:schemeClr val="bg1"/>
                </a:solidFill>
              </a:rPr>
              <a:t>https://www.agc.org/sites/default/files/Construction%20trends%20%26%20outlook%20%2814%29.pdf</a:t>
            </a:r>
          </a:p>
        </p:txBody>
      </p:sp>
    </p:spTree>
    <p:extLst>
      <p:ext uri="{BB962C8B-B14F-4D97-AF65-F5344CB8AC3E}">
        <p14:creationId xmlns:p14="http://schemas.microsoft.com/office/powerpoint/2010/main" val="3294450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27D4-410E-0CD7-9CB5-90DFC9BFC672}"/>
              </a:ext>
            </a:extLst>
          </p:cNvPr>
          <p:cNvSpPr>
            <a:spLocks noGrp="1"/>
          </p:cNvSpPr>
          <p:nvPr>
            <p:ph type="title"/>
          </p:nvPr>
        </p:nvSpPr>
        <p:spPr>
          <a:xfrm>
            <a:off x="457200" y="236247"/>
            <a:ext cx="8229600" cy="857250"/>
          </a:xfrm>
        </p:spPr>
        <p:txBody>
          <a:bodyPr/>
          <a:lstStyle/>
          <a:p>
            <a:r>
              <a:rPr lang="en-US" dirty="0"/>
              <a:t>2022+ Outlook for Workforce</a:t>
            </a:r>
          </a:p>
        </p:txBody>
      </p:sp>
      <p:sp>
        <p:nvSpPr>
          <p:cNvPr id="3" name="Content Placeholder 2">
            <a:extLst>
              <a:ext uri="{FF2B5EF4-FFF2-40B4-BE49-F238E27FC236}">
                <a16:creationId xmlns:a16="http://schemas.microsoft.com/office/drawing/2014/main" id="{00A1EA2B-ED3D-A95C-F0D1-B9B21EF4E55F}"/>
              </a:ext>
            </a:extLst>
          </p:cNvPr>
          <p:cNvSpPr>
            <a:spLocks noGrp="1"/>
          </p:cNvSpPr>
          <p:nvPr>
            <p:ph idx="1"/>
          </p:nvPr>
        </p:nvSpPr>
        <p:spPr>
          <a:xfrm>
            <a:off x="285750" y="1033009"/>
            <a:ext cx="8719887" cy="3806276"/>
          </a:xfrm>
        </p:spPr>
        <p:txBody>
          <a:bodyPr>
            <a:normAutofit fontScale="55000" lnSpcReduction="20000"/>
          </a:bodyPr>
          <a:lstStyle/>
          <a:p>
            <a:r>
              <a:rPr lang="en-US" dirty="0"/>
              <a:t>August 2022 - 91% of firms struggling to fill labor positions, 89% to fill management</a:t>
            </a:r>
          </a:p>
          <a:p>
            <a:pPr lvl="1"/>
            <a:r>
              <a:rPr lang="en-US" dirty="0">
                <a:solidFill>
                  <a:srgbClr val="C00000"/>
                </a:solidFill>
              </a:rPr>
              <a:t>July 2022 – largest number of job openings ever recorded for US construction</a:t>
            </a:r>
          </a:p>
          <a:p>
            <a:endParaRPr lang="en-US" dirty="0"/>
          </a:p>
          <a:p>
            <a:r>
              <a:rPr lang="en-US" dirty="0"/>
              <a:t>71% of Firms looking to INCREASE headcount (Aug 2022)</a:t>
            </a:r>
          </a:p>
          <a:p>
            <a:pPr lvl="1"/>
            <a:r>
              <a:rPr lang="en-US" dirty="0">
                <a:solidFill>
                  <a:srgbClr val="C00000"/>
                </a:solidFill>
              </a:rPr>
              <a:t>1-10% = 45% of firms</a:t>
            </a:r>
          </a:p>
          <a:p>
            <a:pPr lvl="1"/>
            <a:r>
              <a:rPr lang="en-US" dirty="0">
                <a:solidFill>
                  <a:srgbClr val="C00000"/>
                </a:solidFill>
              </a:rPr>
              <a:t>11-25% = 21% of firms</a:t>
            </a:r>
          </a:p>
          <a:p>
            <a:pPr lvl="1"/>
            <a:r>
              <a:rPr lang="en-US" dirty="0">
                <a:solidFill>
                  <a:srgbClr val="C00000"/>
                </a:solidFill>
              </a:rPr>
              <a:t>&gt;25% = 5% of firms</a:t>
            </a:r>
          </a:p>
          <a:p>
            <a:endParaRPr lang="en-US" dirty="0"/>
          </a:p>
          <a:p>
            <a:r>
              <a:rPr lang="en-US" dirty="0"/>
              <a:t>Next 12 Months</a:t>
            </a:r>
          </a:p>
          <a:p>
            <a:pPr lvl="1"/>
            <a:r>
              <a:rPr lang="en-US" dirty="0">
                <a:solidFill>
                  <a:srgbClr val="C00000"/>
                </a:solidFill>
              </a:rPr>
              <a:t>68% of firms expect it to continue to be hard to hire</a:t>
            </a:r>
          </a:p>
          <a:p>
            <a:pPr lvl="1"/>
            <a:r>
              <a:rPr lang="en-US" dirty="0">
                <a:solidFill>
                  <a:srgbClr val="C00000"/>
                </a:solidFill>
              </a:rPr>
              <a:t>26% of firms expect it will become harder</a:t>
            </a:r>
          </a:p>
          <a:p>
            <a:endParaRPr lang="en-US" dirty="0">
              <a:solidFill>
                <a:srgbClr val="C00000"/>
              </a:solidFill>
            </a:endParaRPr>
          </a:p>
          <a:p>
            <a:r>
              <a:rPr lang="en-US" sz="3300" dirty="0"/>
              <a:t>Projections Sept 2022</a:t>
            </a:r>
          </a:p>
          <a:p>
            <a:pPr lvl="1"/>
            <a:r>
              <a:rPr lang="en-US" dirty="0">
                <a:solidFill>
                  <a:srgbClr val="C00000"/>
                </a:solidFill>
              </a:rPr>
              <a:t>BLS projects only 0.3% per year growth in construction labor next 10 years</a:t>
            </a:r>
          </a:p>
          <a:p>
            <a:pPr lvl="1"/>
            <a:r>
              <a:rPr lang="en-US" dirty="0">
                <a:solidFill>
                  <a:srgbClr val="C00000"/>
                </a:solidFill>
              </a:rPr>
              <a:t>And an average of 41,500 management openings per year due to retirements and growth</a:t>
            </a:r>
          </a:p>
        </p:txBody>
      </p:sp>
    </p:spTree>
    <p:extLst>
      <p:ext uri="{BB962C8B-B14F-4D97-AF65-F5344CB8AC3E}">
        <p14:creationId xmlns:p14="http://schemas.microsoft.com/office/powerpoint/2010/main" val="211801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1BB2-88B5-CC3B-1D7C-3B01F075DBA0}"/>
              </a:ext>
            </a:extLst>
          </p:cNvPr>
          <p:cNvSpPr>
            <a:spLocks noGrp="1"/>
          </p:cNvSpPr>
          <p:nvPr>
            <p:ph type="title"/>
          </p:nvPr>
        </p:nvSpPr>
        <p:spPr>
          <a:xfrm>
            <a:off x="457200" y="522554"/>
            <a:ext cx="8229600" cy="857250"/>
          </a:xfrm>
        </p:spPr>
        <p:txBody>
          <a:bodyPr/>
          <a:lstStyle/>
          <a:p>
            <a:r>
              <a:rPr lang="en-US" dirty="0"/>
              <a:t>Other Workforce Challenges</a:t>
            </a:r>
          </a:p>
        </p:txBody>
      </p:sp>
      <p:sp>
        <p:nvSpPr>
          <p:cNvPr id="3" name="Content Placeholder 2">
            <a:extLst>
              <a:ext uri="{FF2B5EF4-FFF2-40B4-BE49-F238E27FC236}">
                <a16:creationId xmlns:a16="http://schemas.microsoft.com/office/drawing/2014/main" id="{96C23E9C-C185-1CB1-E344-FF0BFA13EE8D}"/>
              </a:ext>
            </a:extLst>
          </p:cNvPr>
          <p:cNvSpPr>
            <a:spLocks noGrp="1"/>
          </p:cNvSpPr>
          <p:nvPr>
            <p:ph idx="1"/>
          </p:nvPr>
        </p:nvSpPr>
        <p:spPr>
          <a:xfrm>
            <a:off x="457200" y="1379804"/>
            <a:ext cx="8229600" cy="3566964"/>
          </a:xfrm>
        </p:spPr>
        <p:txBody>
          <a:bodyPr>
            <a:normAutofit fontScale="70000" lnSpcReduction="20000"/>
          </a:bodyPr>
          <a:lstStyle/>
          <a:p>
            <a:r>
              <a:rPr lang="en-US" dirty="0"/>
              <a:t>Before pandemic – trades wage rates exceed average total private sector by 20-23% historically</a:t>
            </a:r>
          </a:p>
          <a:p>
            <a:endParaRPr lang="en-US" dirty="0"/>
          </a:p>
          <a:p>
            <a:r>
              <a:rPr lang="en-US" dirty="0">
                <a:solidFill>
                  <a:srgbClr val="C00000"/>
                </a:solidFill>
              </a:rPr>
              <a:t>Now Trade Wage Rate is LESS than 17% above  national average….</a:t>
            </a:r>
          </a:p>
          <a:p>
            <a:pPr lvl="1"/>
            <a:r>
              <a:rPr lang="en-US" dirty="0"/>
              <a:t>Pay is not keeping up</a:t>
            </a:r>
          </a:p>
          <a:p>
            <a:pPr lvl="1"/>
            <a:r>
              <a:rPr lang="en-US" dirty="0"/>
              <a:t>Cannot work from home</a:t>
            </a:r>
          </a:p>
          <a:p>
            <a:pPr lvl="1"/>
            <a:r>
              <a:rPr lang="en-US" dirty="0"/>
              <a:t>Benefits not as comprehensive</a:t>
            </a:r>
          </a:p>
          <a:p>
            <a:pPr lvl="1"/>
            <a:r>
              <a:rPr lang="en-US" dirty="0"/>
              <a:t>Non-flexible hours</a:t>
            </a:r>
          </a:p>
          <a:p>
            <a:pPr lvl="1"/>
            <a:r>
              <a:rPr lang="en-US" dirty="0"/>
              <a:t>Vaccination requirements were an issue</a:t>
            </a:r>
          </a:p>
          <a:p>
            <a:endParaRPr lang="en-US" dirty="0"/>
          </a:p>
          <a:p>
            <a:r>
              <a:rPr lang="en-US" dirty="0"/>
              <a:t>Example: Construction Wages up 3.4% (national avg 4.8%)</a:t>
            </a:r>
          </a:p>
          <a:p>
            <a:endParaRPr lang="en-US" dirty="0"/>
          </a:p>
        </p:txBody>
      </p:sp>
    </p:spTree>
    <p:extLst>
      <p:ext uri="{BB962C8B-B14F-4D97-AF65-F5344CB8AC3E}">
        <p14:creationId xmlns:p14="http://schemas.microsoft.com/office/powerpoint/2010/main" val="648640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B395-CC22-6AD4-0539-5E9F2A959617}"/>
              </a:ext>
            </a:extLst>
          </p:cNvPr>
          <p:cNvSpPr>
            <a:spLocks noGrp="1"/>
          </p:cNvSpPr>
          <p:nvPr>
            <p:ph type="title"/>
          </p:nvPr>
        </p:nvSpPr>
        <p:spPr>
          <a:xfrm>
            <a:off x="206516" y="1259431"/>
            <a:ext cx="3080082" cy="2119672"/>
          </a:xfrm>
        </p:spPr>
        <p:txBody>
          <a:bodyPr>
            <a:normAutofit fontScale="90000"/>
          </a:bodyPr>
          <a:lstStyle/>
          <a:p>
            <a:r>
              <a:rPr lang="en-US" dirty="0"/>
              <a:t>Workforce Challenges</a:t>
            </a:r>
            <a:br>
              <a:rPr lang="en-US" dirty="0"/>
            </a:br>
            <a:br>
              <a:rPr lang="en-US" dirty="0"/>
            </a:br>
            <a:r>
              <a:rPr lang="en-US" sz="1600" i="1" dirty="0">
                <a:solidFill>
                  <a:srgbClr val="FF0000"/>
                </a:solidFill>
              </a:rPr>
              <a:t>2020 Birth Rate 4% lower than 2019</a:t>
            </a:r>
            <a:br>
              <a:rPr lang="en-US" sz="1600" i="1" dirty="0">
                <a:solidFill>
                  <a:srgbClr val="FF0000"/>
                </a:solidFill>
              </a:rPr>
            </a:br>
            <a:r>
              <a:rPr lang="en-US" sz="1600" i="1" dirty="0">
                <a:solidFill>
                  <a:srgbClr val="FF0000"/>
                </a:solidFill>
              </a:rPr>
              <a:t>Lowest Ever</a:t>
            </a:r>
            <a:br>
              <a:rPr lang="en-US" sz="1600" i="1" dirty="0">
                <a:solidFill>
                  <a:srgbClr val="FF0000"/>
                </a:solidFill>
              </a:rPr>
            </a:br>
            <a:r>
              <a:rPr lang="en-US" sz="1600" i="1" dirty="0">
                <a:solidFill>
                  <a:srgbClr val="FF0000"/>
                </a:solidFill>
              </a:rPr>
              <a:t>(11.99 Births per 1000 people)</a:t>
            </a:r>
            <a:br>
              <a:rPr lang="en-US" sz="1600" i="1" dirty="0">
                <a:solidFill>
                  <a:srgbClr val="FF0000"/>
                </a:solidFill>
              </a:rPr>
            </a:br>
            <a:br>
              <a:rPr lang="en-US" sz="1600" i="1" dirty="0">
                <a:solidFill>
                  <a:srgbClr val="FF0000"/>
                </a:solidFill>
              </a:rPr>
            </a:br>
            <a:r>
              <a:rPr lang="en-US" sz="1600" i="1" dirty="0">
                <a:solidFill>
                  <a:srgbClr val="FF0000"/>
                </a:solidFill>
              </a:rPr>
              <a:t>(was 31% higher in 1990)</a:t>
            </a:r>
            <a:br>
              <a:rPr lang="en-US" sz="1600" i="1" dirty="0">
                <a:solidFill>
                  <a:srgbClr val="FF0000"/>
                </a:solidFill>
              </a:rPr>
            </a:br>
            <a:br>
              <a:rPr lang="en-US" sz="1600" i="1" dirty="0">
                <a:solidFill>
                  <a:srgbClr val="FF0000"/>
                </a:solidFill>
              </a:rPr>
            </a:br>
            <a:r>
              <a:rPr lang="en-US" sz="1600" i="1" dirty="0">
                <a:solidFill>
                  <a:srgbClr val="FF0000"/>
                </a:solidFill>
              </a:rPr>
              <a:t>(was 102% higher in 1950)</a:t>
            </a:r>
            <a:endParaRPr lang="en-US" sz="1200" i="1" dirty="0">
              <a:solidFill>
                <a:srgbClr val="FF0000"/>
              </a:solidFill>
            </a:endParaRPr>
          </a:p>
        </p:txBody>
      </p:sp>
      <p:grpSp>
        <p:nvGrpSpPr>
          <p:cNvPr id="4" name="Group 3">
            <a:extLst>
              <a:ext uri="{FF2B5EF4-FFF2-40B4-BE49-F238E27FC236}">
                <a16:creationId xmlns:a16="http://schemas.microsoft.com/office/drawing/2014/main" id="{EC450231-D78F-F2D5-70E5-6FE929B761FA}"/>
              </a:ext>
            </a:extLst>
          </p:cNvPr>
          <p:cNvGrpSpPr/>
          <p:nvPr/>
        </p:nvGrpSpPr>
        <p:grpSpPr>
          <a:xfrm>
            <a:off x="3210681" y="89291"/>
            <a:ext cx="5778574" cy="5054209"/>
            <a:chOff x="3210681" y="89291"/>
            <a:chExt cx="5778574" cy="5054209"/>
          </a:xfrm>
        </p:grpSpPr>
        <p:sp>
          <p:nvSpPr>
            <p:cNvPr id="3" name="Rectangle 2">
              <a:extLst>
                <a:ext uri="{FF2B5EF4-FFF2-40B4-BE49-F238E27FC236}">
                  <a16:creationId xmlns:a16="http://schemas.microsoft.com/office/drawing/2014/main" id="{A119A7C0-A5AB-AFDF-D2E7-66AD55418A65}"/>
                </a:ext>
              </a:extLst>
            </p:cNvPr>
            <p:cNvSpPr/>
            <p:nvPr/>
          </p:nvSpPr>
          <p:spPr>
            <a:xfrm>
              <a:off x="3210681" y="89291"/>
              <a:ext cx="5778574" cy="10571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descr="A Wave of Change">
              <a:extLst>
                <a:ext uri="{FF2B5EF4-FFF2-40B4-BE49-F238E27FC236}">
                  <a16:creationId xmlns:a16="http://schemas.microsoft.com/office/drawing/2014/main" id="{FF82A9DE-246B-F125-1DEB-53CDFD72CFFF}"/>
                </a:ext>
              </a:extLst>
            </p:cNvPr>
            <p:cNvPicPr>
              <a:picLocks noChangeAspect="1" noChangeArrowheads="1"/>
            </p:cNvPicPr>
            <p:nvPr/>
          </p:nvPicPr>
          <p:blipFill rotWithShape="1">
            <a:blip r:embed="rId2">
              <a:clrChange>
                <a:clrFrom>
                  <a:srgbClr val="FCFBE6"/>
                </a:clrFrom>
                <a:clrTo>
                  <a:srgbClr val="FCFBE6">
                    <a:alpha val="0"/>
                  </a:srgbClr>
                </a:clrTo>
              </a:clrChange>
              <a:extLst>
                <a:ext uri="{28A0092B-C50C-407E-A947-70E740481C1C}">
                  <a14:useLocalDpi xmlns:a14="http://schemas.microsoft.com/office/drawing/2010/main" val="0"/>
                </a:ext>
              </a:extLst>
            </a:blip>
            <a:srcRect t="17368"/>
            <a:stretch/>
          </p:blipFill>
          <p:spPr bwMode="auto">
            <a:xfrm>
              <a:off x="3210681" y="89291"/>
              <a:ext cx="5778574" cy="505420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Oval 4">
            <a:extLst>
              <a:ext uri="{FF2B5EF4-FFF2-40B4-BE49-F238E27FC236}">
                <a16:creationId xmlns:a16="http://schemas.microsoft.com/office/drawing/2014/main" id="{A6B9F76D-A4B4-CD10-E78B-571E0084F144}"/>
              </a:ext>
            </a:extLst>
          </p:cNvPr>
          <p:cNvSpPr/>
          <p:nvPr/>
        </p:nvSpPr>
        <p:spPr>
          <a:xfrm>
            <a:off x="3295934" y="1944806"/>
            <a:ext cx="1003111" cy="234059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7C02E0-1375-C766-C5A1-F2F8F7B60F16}"/>
              </a:ext>
            </a:extLst>
          </p:cNvPr>
          <p:cNvSpPr/>
          <p:nvPr/>
        </p:nvSpPr>
        <p:spPr>
          <a:xfrm>
            <a:off x="7808794" y="2238233"/>
            <a:ext cx="1003111" cy="197210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80669B-E202-100B-2A85-9FD63244E94A}"/>
              </a:ext>
            </a:extLst>
          </p:cNvPr>
          <p:cNvSpPr/>
          <p:nvPr/>
        </p:nvSpPr>
        <p:spPr>
          <a:xfrm rot="3614795">
            <a:off x="4375685" y="826990"/>
            <a:ext cx="711343" cy="1812142"/>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EF0375-3288-5FAB-C2C7-8B6BEBDBCE5D}"/>
              </a:ext>
            </a:extLst>
          </p:cNvPr>
          <p:cNvSpPr/>
          <p:nvPr/>
        </p:nvSpPr>
        <p:spPr>
          <a:xfrm rot="17600489">
            <a:off x="7257968" y="849775"/>
            <a:ext cx="649676" cy="1812142"/>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0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3ACF0-0D87-4A0A-9538-ACABDA9E9733}"/>
              </a:ext>
            </a:extLst>
          </p:cNvPr>
          <p:cNvSpPr>
            <a:spLocks noGrp="1"/>
          </p:cNvSpPr>
          <p:nvPr>
            <p:ph type="title"/>
          </p:nvPr>
        </p:nvSpPr>
        <p:spPr>
          <a:xfrm>
            <a:off x="361665" y="453035"/>
            <a:ext cx="8618561" cy="857250"/>
          </a:xfrm>
        </p:spPr>
        <p:txBody>
          <a:bodyPr>
            <a:noAutofit/>
          </a:bodyPr>
          <a:lstStyle/>
          <a:p>
            <a:pPr algn="l"/>
            <a:r>
              <a:rPr lang="en-US" sz="3300" dirty="0"/>
              <a:t>Workforce Challenges – </a:t>
            </a:r>
            <a:br>
              <a:rPr lang="en-US" sz="3300" dirty="0"/>
            </a:br>
            <a:r>
              <a:rPr lang="en-US" sz="3300" dirty="0"/>
              <a:t>Prime Age (25-54) Male Workforce Participation </a:t>
            </a:r>
          </a:p>
        </p:txBody>
      </p:sp>
      <p:pic>
        <p:nvPicPr>
          <p:cNvPr id="5" name="Picture 4">
            <a:extLst>
              <a:ext uri="{FF2B5EF4-FFF2-40B4-BE49-F238E27FC236}">
                <a16:creationId xmlns:a16="http://schemas.microsoft.com/office/drawing/2014/main" id="{5D2EF124-CDD9-4F54-BA17-743A55D571EE}"/>
              </a:ext>
            </a:extLst>
          </p:cNvPr>
          <p:cNvPicPr>
            <a:picLocks noChangeAspect="1"/>
          </p:cNvPicPr>
          <p:nvPr/>
        </p:nvPicPr>
        <p:blipFill rotWithShape="1">
          <a:blip r:embed="rId2"/>
          <a:srcRect l="1041" t="2047" r="912" b="1946"/>
          <a:stretch/>
        </p:blipFill>
        <p:spPr>
          <a:xfrm>
            <a:off x="1955041" y="1460410"/>
            <a:ext cx="5233917" cy="3514299"/>
          </a:xfrm>
          <a:prstGeom prst="rect">
            <a:avLst/>
          </a:prstGeom>
        </p:spPr>
      </p:pic>
    </p:spTree>
    <p:extLst>
      <p:ext uri="{BB962C8B-B14F-4D97-AF65-F5344CB8AC3E}">
        <p14:creationId xmlns:p14="http://schemas.microsoft.com/office/powerpoint/2010/main" val="2998539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7DCF-893D-4EFF-BFA9-4BF26AA91640}"/>
              </a:ext>
            </a:extLst>
          </p:cNvPr>
          <p:cNvSpPr>
            <a:spLocks noGrp="1"/>
          </p:cNvSpPr>
          <p:nvPr>
            <p:ph type="title"/>
          </p:nvPr>
        </p:nvSpPr>
        <p:spPr>
          <a:xfrm>
            <a:off x="457200" y="409419"/>
            <a:ext cx="8229600" cy="857250"/>
          </a:xfrm>
        </p:spPr>
        <p:txBody>
          <a:bodyPr/>
          <a:lstStyle/>
          <a:p>
            <a:r>
              <a:rPr lang="en-US" dirty="0"/>
              <a:t>Workforce Challenges</a:t>
            </a:r>
          </a:p>
        </p:txBody>
      </p:sp>
      <p:sp>
        <p:nvSpPr>
          <p:cNvPr id="3" name="Content Placeholder 2">
            <a:extLst>
              <a:ext uri="{FF2B5EF4-FFF2-40B4-BE49-F238E27FC236}">
                <a16:creationId xmlns:a16="http://schemas.microsoft.com/office/drawing/2014/main" id="{B83A96A3-6F7D-4358-B680-142105B2BD4F}"/>
              </a:ext>
            </a:extLst>
          </p:cNvPr>
          <p:cNvSpPr>
            <a:spLocks noGrp="1"/>
          </p:cNvSpPr>
          <p:nvPr>
            <p:ph idx="1"/>
          </p:nvPr>
        </p:nvSpPr>
        <p:spPr>
          <a:xfrm>
            <a:off x="285750" y="1266669"/>
            <a:ext cx="8719887" cy="3263504"/>
          </a:xfrm>
        </p:spPr>
        <p:txBody>
          <a:bodyPr>
            <a:normAutofit lnSpcReduction="10000"/>
          </a:bodyPr>
          <a:lstStyle/>
          <a:p>
            <a:r>
              <a:rPr lang="en-US" sz="1800" dirty="0"/>
              <a:t>Baby Boomers created incredible wealth </a:t>
            </a:r>
          </a:p>
          <a:p>
            <a:pPr lvl="1"/>
            <a:r>
              <a:rPr lang="en-US" sz="1500" dirty="0"/>
              <a:t>Millennials are expected to inherit ~$70 Trillion by 2030 from their parents</a:t>
            </a:r>
          </a:p>
          <a:p>
            <a:endParaRPr lang="en-US" sz="1800" dirty="0"/>
          </a:p>
          <a:p>
            <a:r>
              <a:rPr lang="en-US" sz="1800" dirty="0"/>
              <a:t>More men 25-34 </a:t>
            </a:r>
            <a:r>
              <a:rPr lang="en-US" sz="1800" dirty="0" err="1"/>
              <a:t>yo</a:t>
            </a:r>
            <a:r>
              <a:rPr lang="en-US" sz="1800" dirty="0"/>
              <a:t> live with parents than with spouse (first time since 1880)</a:t>
            </a:r>
          </a:p>
          <a:p>
            <a:endParaRPr lang="en-US" sz="1800" dirty="0"/>
          </a:p>
          <a:p>
            <a:r>
              <a:rPr lang="en-US" sz="1800" dirty="0"/>
              <a:t>Drugs are a big problem (robbing nearly a million prime-age men a year from the workforce)</a:t>
            </a:r>
          </a:p>
          <a:p>
            <a:endParaRPr lang="en-US" sz="1800" dirty="0"/>
          </a:p>
          <a:p>
            <a:r>
              <a:rPr lang="en-US" sz="1800" dirty="0"/>
              <a:t>2.4M Women left workforce since Feb 2020</a:t>
            </a:r>
          </a:p>
          <a:p>
            <a:endParaRPr lang="en-US" sz="1800" dirty="0"/>
          </a:p>
          <a:p>
            <a:r>
              <a:rPr lang="en-US" sz="1800" dirty="0"/>
              <a:t>Demographics will only be getting worse moving forward</a:t>
            </a:r>
          </a:p>
        </p:txBody>
      </p:sp>
    </p:spTree>
    <p:extLst>
      <p:ext uri="{BB962C8B-B14F-4D97-AF65-F5344CB8AC3E}">
        <p14:creationId xmlns:p14="http://schemas.microsoft.com/office/powerpoint/2010/main" val="24831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873AB-14BD-2B4F-5D0B-DD243186E8DE}"/>
              </a:ext>
            </a:extLst>
          </p:cNvPr>
          <p:cNvPicPr>
            <a:picLocks noChangeAspect="1"/>
          </p:cNvPicPr>
          <p:nvPr/>
        </p:nvPicPr>
        <p:blipFill>
          <a:blip r:embed="rId2"/>
          <a:stretch>
            <a:fillRect/>
          </a:stretch>
        </p:blipFill>
        <p:spPr>
          <a:xfrm>
            <a:off x="147364" y="1316063"/>
            <a:ext cx="5073160" cy="2844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a:extLst>
              <a:ext uri="{FF2B5EF4-FFF2-40B4-BE49-F238E27FC236}">
                <a16:creationId xmlns:a16="http://schemas.microsoft.com/office/drawing/2014/main" id="{0BB070F1-6A28-FAEA-79B8-CFE0A1B7E9C2}"/>
              </a:ext>
            </a:extLst>
          </p:cNvPr>
          <p:cNvSpPr txBox="1">
            <a:spLocks/>
          </p:cNvSpPr>
          <p:nvPr/>
        </p:nvSpPr>
        <p:spPr>
          <a:xfrm>
            <a:off x="814438" y="296411"/>
            <a:ext cx="3680780" cy="857250"/>
          </a:xfrm>
          <a:prstGeom prst="rect">
            <a:avLst/>
          </a:prstGeom>
        </p:spPr>
        <p:txBody>
          <a:bodyPr>
            <a:normAutofit fontScale="77500" lnSpcReduction="20000"/>
          </a:bodyPr>
          <a:lstStyle>
            <a:lvl1pPr algn="ctr" defTabSz="457200" rtl="0" eaLnBrk="1" latinLnBrk="0" hangingPunct="1">
              <a:spcBef>
                <a:spcPct val="0"/>
              </a:spcBef>
              <a:buNone/>
              <a:defRPr sz="4000" kern="1200">
                <a:solidFill>
                  <a:srgbClr val="0D2E74"/>
                </a:solidFill>
                <a:latin typeface="+mj-lt"/>
                <a:ea typeface="+mj-ea"/>
                <a:cs typeface="+mj-cs"/>
              </a:defRPr>
            </a:lvl1pPr>
          </a:lstStyle>
          <a:p>
            <a:r>
              <a:rPr lang="en-US" dirty="0"/>
              <a:t>Jobs Openings</a:t>
            </a:r>
          </a:p>
          <a:p>
            <a:r>
              <a:rPr lang="en-US" sz="2800" dirty="0"/>
              <a:t>(ENR, ABC, Sage Policy Group)</a:t>
            </a:r>
            <a:endParaRPr lang="en-US" dirty="0"/>
          </a:p>
        </p:txBody>
      </p:sp>
      <p:sp>
        <p:nvSpPr>
          <p:cNvPr id="6" name="TextBox 5">
            <a:extLst>
              <a:ext uri="{FF2B5EF4-FFF2-40B4-BE49-F238E27FC236}">
                <a16:creationId xmlns:a16="http://schemas.microsoft.com/office/drawing/2014/main" id="{47BA2B79-AB58-7ACD-4CF1-784E612D5E39}"/>
              </a:ext>
            </a:extLst>
          </p:cNvPr>
          <p:cNvSpPr txBox="1"/>
          <p:nvPr/>
        </p:nvSpPr>
        <p:spPr>
          <a:xfrm>
            <a:off x="5374085" y="2421193"/>
            <a:ext cx="3700113" cy="2062103"/>
          </a:xfrm>
          <a:prstGeom prst="rect">
            <a:avLst/>
          </a:prstGeom>
          <a:noFill/>
          <a:ln w="28575">
            <a:solidFill>
              <a:srgbClr val="C00000"/>
            </a:solidFill>
          </a:ln>
        </p:spPr>
        <p:txBody>
          <a:bodyPr wrap="square" rtlCol="0">
            <a:spAutoFit/>
          </a:bodyPr>
          <a:lstStyle/>
          <a:p>
            <a:r>
              <a:rPr lang="en-US" sz="1600" b="1" dirty="0"/>
              <a:t>ENR – July 18, 2022</a:t>
            </a:r>
          </a:p>
          <a:p>
            <a:pPr marL="285750" indent="-285750">
              <a:buFontTx/>
              <a:buChar char="-"/>
            </a:pPr>
            <a:r>
              <a:rPr lang="en-US" sz="1600" dirty="0"/>
              <a:t>1.9 job openings for every unemployed person</a:t>
            </a:r>
          </a:p>
          <a:p>
            <a:pPr marL="285750" indent="-285750">
              <a:buFontTx/>
              <a:buChar char="-"/>
            </a:pPr>
            <a:r>
              <a:rPr lang="en-US" sz="1600" dirty="0"/>
              <a:t>Long-Term employees hold all the cards</a:t>
            </a:r>
          </a:p>
          <a:p>
            <a:pPr marL="285750" indent="-285750">
              <a:buFontTx/>
              <a:buChar char="-"/>
            </a:pPr>
            <a:r>
              <a:rPr lang="en-US" sz="1600" dirty="0"/>
              <a:t>Superintendents &amp; estimators seeing the largest increases in salary (15% to retain)</a:t>
            </a:r>
          </a:p>
        </p:txBody>
      </p:sp>
      <p:pic>
        <p:nvPicPr>
          <p:cNvPr id="8" name="Picture 7">
            <a:extLst>
              <a:ext uri="{FF2B5EF4-FFF2-40B4-BE49-F238E27FC236}">
                <a16:creationId xmlns:a16="http://schemas.microsoft.com/office/drawing/2014/main" id="{B605D1A7-EBEC-22FD-8293-177A693BBC51}"/>
              </a:ext>
            </a:extLst>
          </p:cNvPr>
          <p:cNvPicPr>
            <a:picLocks noChangeAspect="1"/>
          </p:cNvPicPr>
          <p:nvPr/>
        </p:nvPicPr>
        <p:blipFill>
          <a:blip r:embed="rId3"/>
          <a:stretch>
            <a:fillRect/>
          </a:stretch>
        </p:blipFill>
        <p:spPr>
          <a:xfrm>
            <a:off x="5513688" y="135866"/>
            <a:ext cx="3379026" cy="2171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0842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8AFEF8-3ED5-482D-923C-2C254A7A9D33}"/>
              </a:ext>
            </a:extLst>
          </p:cNvPr>
          <p:cNvSpPr>
            <a:spLocks noGrp="1"/>
          </p:cNvSpPr>
          <p:nvPr>
            <p:ph idx="1"/>
          </p:nvPr>
        </p:nvSpPr>
        <p:spPr>
          <a:xfrm>
            <a:off x="306249" y="904009"/>
            <a:ext cx="6134308" cy="3671606"/>
          </a:xfrm>
        </p:spPr>
        <p:txBody>
          <a:bodyPr/>
          <a:lstStyle/>
          <a:p>
            <a:r>
              <a:rPr lang="en-US" sz="1800" dirty="0"/>
              <a:t>Tech employment is expected to grow at about </a:t>
            </a:r>
            <a:r>
              <a:rPr lang="en-US" sz="1800" dirty="0">
                <a:solidFill>
                  <a:srgbClr val="C00000"/>
                </a:solidFill>
              </a:rPr>
              <a:t>twice the rate</a:t>
            </a:r>
            <a:r>
              <a:rPr lang="en-US" sz="1800" dirty="0"/>
              <a:t> of overall employment in the U.S.</a:t>
            </a:r>
          </a:p>
          <a:p>
            <a:r>
              <a:rPr lang="en-US" sz="1800" dirty="0"/>
              <a:t>Many tech occupations growing at </a:t>
            </a:r>
            <a:r>
              <a:rPr lang="en-US" sz="1800" dirty="0">
                <a:solidFill>
                  <a:srgbClr val="C00000"/>
                </a:solidFill>
              </a:rPr>
              <a:t>4x-5x</a:t>
            </a:r>
            <a:r>
              <a:rPr lang="en-US" sz="1800" dirty="0"/>
              <a:t> the national rate.</a:t>
            </a:r>
          </a:p>
        </p:txBody>
      </p:sp>
      <p:sp>
        <p:nvSpPr>
          <p:cNvPr id="3" name="Title 2">
            <a:extLst>
              <a:ext uri="{FF2B5EF4-FFF2-40B4-BE49-F238E27FC236}">
                <a16:creationId xmlns:a16="http://schemas.microsoft.com/office/drawing/2014/main" id="{A1EAFC56-C70E-465F-8525-A2AEBAEBF930}"/>
              </a:ext>
            </a:extLst>
          </p:cNvPr>
          <p:cNvSpPr>
            <a:spLocks noGrp="1"/>
          </p:cNvSpPr>
          <p:nvPr>
            <p:ph type="title"/>
          </p:nvPr>
        </p:nvSpPr>
        <p:spPr/>
        <p:txBody>
          <a:bodyPr/>
          <a:lstStyle/>
          <a:p>
            <a:r>
              <a:rPr lang="en-US" dirty="0"/>
              <a:t>Workforce </a:t>
            </a:r>
          </a:p>
        </p:txBody>
      </p:sp>
      <p:pic>
        <p:nvPicPr>
          <p:cNvPr id="2" name="Picture 1">
            <a:extLst>
              <a:ext uri="{FF2B5EF4-FFF2-40B4-BE49-F238E27FC236}">
                <a16:creationId xmlns:a16="http://schemas.microsoft.com/office/drawing/2014/main" id="{71E0B236-DED2-4545-901C-30C53EB5ED6E}"/>
              </a:ext>
            </a:extLst>
          </p:cNvPr>
          <p:cNvPicPr>
            <a:picLocks noChangeAspect="1"/>
          </p:cNvPicPr>
          <p:nvPr/>
        </p:nvPicPr>
        <p:blipFill>
          <a:blip r:embed="rId2"/>
          <a:stretch>
            <a:fillRect/>
          </a:stretch>
        </p:blipFill>
        <p:spPr>
          <a:xfrm>
            <a:off x="7349987" y="368375"/>
            <a:ext cx="1533484" cy="327143"/>
          </a:xfrm>
          <a:prstGeom prst="rect">
            <a:avLst/>
          </a:prstGeom>
        </p:spPr>
      </p:pic>
      <p:sp>
        <p:nvSpPr>
          <p:cNvPr id="5" name="Rectangle 4">
            <a:extLst>
              <a:ext uri="{FF2B5EF4-FFF2-40B4-BE49-F238E27FC236}">
                <a16:creationId xmlns:a16="http://schemas.microsoft.com/office/drawing/2014/main" id="{4D7B685E-7591-4045-A7D7-A9C49D9C38AE}"/>
              </a:ext>
            </a:extLst>
          </p:cNvPr>
          <p:cNvSpPr/>
          <p:nvPr/>
        </p:nvSpPr>
        <p:spPr>
          <a:xfrm>
            <a:off x="6597471" y="627010"/>
            <a:ext cx="2286000" cy="253916"/>
          </a:xfrm>
          <a:prstGeom prst="rect">
            <a:avLst/>
          </a:prstGeom>
        </p:spPr>
        <p:txBody>
          <a:bodyPr wrap="square">
            <a:spAutoFit/>
          </a:bodyPr>
          <a:lstStyle/>
          <a:p>
            <a:pPr algn="r" defTabSz="342900"/>
            <a:r>
              <a:rPr lang="en-US" sz="1050" b="1" dirty="0">
                <a:solidFill>
                  <a:prstClr val="black"/>
                </a:solidFill>
                <a:latin typeface="Calibri" panose="020F0502020204030204"/>
              </a:rPr>
              <a:t>Source</a:t>
            </a:r>
            <a:r>
              <a:rPr lang="en-US" sz="1050" dirty="0">
                <a:solidFill>
                  <a:prstClr val="black"/>
                </a:solidFill>
                <a:latin typeface="Calibri" panose="020F0502020204030204"/>
              </a:rPr>
              <a:t>: </a:t>
            </a:r>
            <a:r>
              <a:rPr lang="en-US" sz="1050" dirty="0">
                <a:solidFill>
                  <a:prstClr val="black"/>
                </a:solidFill>
                <a:latin typeface="Calibri" panose="020F0502020204030204"/>
                <a:hlinkClick r:id="rId3"/>
              </a:rPr>
              <a:t>IT Industry Outlook 2022</a:t>
            </a:r>
            <a:endParaRPr lang="en-US" sz="105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924538DA-2C6C-4AAF-AED5-49CAFD33E4FF}"/>
              </a:ext>
            </a:extLst>
          </p:cNvPr>
          <p:cNvPicPr>
            <a:picLocks noChangeAspect="1"/>
          </p:cNvPicPr>
          <p:nvPr/>
        </p:nvPicPr>
        <p:blipFill rotWithShape="1">
          <a:blip r:embed="rId4"/>
          <a:srcRect l="7304" t="2683" r="14891"/>
          <a:stretch/>
        </p:blipFill>
        <p:spPr>
          <a:xfrm>
            <a:off x="455522" y="1781668"/>
            <a:ext cx="4804328" cy="2785408"/>
          </a:xfrm>
          <a:prstGeom prst="rect">
            <a:avLst/>
          </a:prstGeom>
        </p:spPr>
      </p:pic>
      <p:pic>
        <p:nvPicPr>
          <p:cNvPr id="6" name="Picture 5">
            <a:extLst>
              <a:ext uri="{FF2B5EF4-FFF2-40B4-BE49-F238E27FC236}">
                <a16:creationId xmlns:a16="http://schemas.microsoft.com/office/drawing/2014/main" id="{B4F69034-CB54-4BAE-96CF-D455F42AB156}"/>
              </a:ext>
            </a:extLst>
          </p:cNvPr>
          <p:cNvPicPr>
            <a:picLocks noChangeAspect="1"/>
          </p:cNvPicPr>
          <p:nvPr/>
        </p:nvPicPr>
        <p:blipFill rotWithShape="1">
          <a:blip r:embed="rId5"/>
          <a:srcRect l="49887" t="18286" r="22065" b="5260"/>
          <a:stretch/>
        </p:blipFill>
        <p:spPr>
          <a:xfrm>
            <a:off x="6332092" y="1367740"/>
            <a:ext cx="2564673" cy="2785408"/>
          </a:xfrm>
          <a:prstGeom prst="rect">
            <a:avLst/>
          </a:prstGeom>
        </p:spPr>
      </p:pic>
      <p:sp>
        <p:nvSpPr>
          <p:cNvPr id="7" name="Arrow: Right 6">
            <a:extLst>
              <a:ext uri="{FF2B5EF4-FFF2-40B4-BE49-F238E27FC236}">
                <a16:creationId xmlns:a16="http://schemas.microsoft.com/office/drawing/2014/main" id="{F2F8B8DB-A96A-44C5-B275-CEFA20D2E777}"/>
              </a:ext>
            </a:extLst>
          </p:cNvPr>
          <p:cNvSpPr/>
          <p:nvPr/>
        </p:nvSpPr>
        <p:spPr>
          <a:xfrm>
            <a:off x="5264693" y="3532858"/>
            <a:ext cx="1245249" cy="320537"/>
          </a:xfrm>
          <a:prstGeom prst="rightArrow">
            <a:avLst/>
          </a:prstGeom>
          <a:solidFill>
            <a:srgbClr val="109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2CAC5A5B-9D9C-4396-A7AC-959CBCED97D5}"/>
              </a:ext>
            </a:extLst>
          </p:cNvPr>
          <p:cNvSpPr/>
          <p:nvPr/>
        </p:nvSpPr>
        <p:spPr>
          <a:xfrm>
            <a:off x="4302831" y="2332369"/>
            <a:ext cx="1362473" cy="1521026"/>
          </a:xfrm>
          <a:prstGeom prst="rect">
            <a:avLst/>
          </a:prstGeom>
          <a:solidFill>
            <a:srgbClr val="109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b="1" dirty="0">
                <a:solidFill>
                  <a:prstClr val="black"/>
                </a:solidFill>
                <a:latin typeface="Calibri" panose="020F0502020204030204"/>
              </a:rPr>
              <a:t>Additional Hires needed to offset Retirements </a:t>
            </a:r>
          </a:p>
          <a:p>
            <a:pPr algn="ctr" defTabSz="342900"/>
            <a:r>
              <a:rPr lang="en-US" sz="1350" b="1" dirty="0">
                <a:solidFill>
                  <a:prstClr val="black"/>
                </a:solidFill>
                <a:latin typeface="Calibri" panose="020F0502020204030204"/>
              </a:rPr>
              <a:t>&amp; </a:t>
            </a:r>
          </a:p>
          <a:p>
            <a:pPr algn="ctr" defTabSz="342900"/>
            <a:r>
              <a:rPr lang="en-US" sz="1350" b="1" dirty="0">
                <a:solidFill>
                  <a:prstClr val="black"/>
                </a:solidFill>
                <a:latin typeface="Calibri" panose="020F0502020204030204"/>
              </a:rPr>
              <a:t>Workforce Separations</a:t>
            </a:r>
          </a:p>
        </p:txBody>
      </p:sp>
      <p:sp>
        <p:nvSpPr>
          <p:cNvPr id="11" name="Left Brace 10">
            <a:extLst>
              <a:ext uri="{FF2B5EF4-FFF2-40B4-BE49-F238E27FC236}">
                <a16:creationId xmlns:a16="http://schemas.microsoft.com/office/drawing/2014/main" id="{3CA0E378-3167-4F00-A730-E4B43B666D5C}"/>
              </a:ext>
            </a:extLst>
          </p:cNvPr>
          <p:cNvSpPr/>
          <p:nvPr/>
        </p:nvSpPr>
        <p:spPr>
          <a:xfrm rot="10800000">
            <a:off x="4092438" y="2550907"/>
            <a:ext cx="156541" cy="326810"/>
          </a:xfrm>
          <a:prstGeom prst="leftBrace">
            <a:avLst>
              <a:gd name="adj1" fmla="val 8333"/>
              <a:gd name="adj2" fmla="val 35418"/>
            </a:avLst>
          </a:prstGeom>
          <a:ln w="38100">
            <a:solidFill>
              <a:srgbClr val="109EA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en-US" sz="1350">
              <a:solidFill>
                <a:prstClr val="black"/>
              </a:solidFill>
              <a:latin typeface="Calibri" panose="020F0502020204030204"/>
            </a:endParaRPr>
          </a:p>
        </p:txBody>
      </p:sp>
    </p:spTree>
    <p:extLst>
      <p:ext uri="{BB962C8B-B14F-4D97-AF65-F5344CB8AC3E}">
        <p14:creationId xmlns:p14="http://schemas.microsoft.com/office/powerpoint/2010/main" val="2723134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8FEC-AFF9-BBBB-034B-0669BB2297B6}"/>
              </a:ext>
            </a:extLst>
          </p:cNvPr>
          <p:cNvSpPr txBox="1">
            <a:spLocks/>
          </p:cNvSpPr>
          <p:nvPr/>
        </p:nvSpPr>
        <p:spPr>
          <a:xfrm>
            <a:off x="402609" y="78538"/>
            <a:ext cx="8229600" cy="857250"/>
          </a:xfrm>
          <a:prstGeom prst="rect">
            <a:avLst/>
          </a:prstGeom>
        </p:spPr>
        <p:txBody>
          <a:bodyPr>
            <a:normAutofit fontScale="85000" lnSpcReduction="20000"/>
          </a:bodyPr>
          <a:lstStyle>
            <a:lvl1pPr algn="ctr" defTabSz="457200" rtl="0" eaLnBrk="1" latinLnBrk="0" hangingPunct="1">
              <a:spcBef>
                <a:spcPct val="0"/>
              </a:spcBef>
              <a:buNone/>
              <a:defRPr sz="4000" kern="1200">
                <a:solidFill>
                  <a:srgbClr val="0D2E74"/>
                </a:solidFill>
                <a:latin typeface="+mj-lt"/>
                <a:ea typeface="+mj-ea"/>
                <a:cs typeface="+mj-cs"/>
              </a:defRPr>
            </a:lvl1pPr>
          </a:lstStyle>
          <a:p>
            <a:r>
              <a:rPr lang="en-US" dirty="0"/>
              <a:t>Feb 2020 to June 2022 Employment Growth </a:t>
            </a:r>
            <a:r>
              <a:rPr lang="en-US" sz="2800" dirty="0"/>
              <a:t>(ABC, Sage Policy Group)</a:t>
            </a:r>
            <a:endParaRPr lang="en-US" dirty="0"/>
          </a:p>
        </p:txBody>
      </p:sp>
      <p:pic>
        <p:nvPicPr>
          <p:cNvPr id="4" name="Picture 3">
            <a:extLst>
              <a:ext uri="{FF2B5EF4-FFF2-40B4-BE49-F238E27FC236}">
                <a16:creationId xmlns:a16="http://schemas.microsoft.com/office/drawing/2014/main" id="{4AE867F2-2CF4-13B5-41F5-B3270A9E6EF0}"/>
              </a:ext>
            </a:extLst>
          </p:cNvPr>
          <p:cNvPicPr>
            <a:picLocks noChangeAspect="1"/>
          </p:cNvPicPr>
          <p:nvPr/>
        </p:nvPicPr>
        <p:blipFill>
          <a:blip r:embed="rId2"/>
          <a:stretch>
            <a:fillRect/>
          </a:stretch>
        </p:blipFill>
        <p:spPr>
          <a:xfrm>
            <a:off x="972403" y="926305"/>
            <a:ext cx="7090012" cy="3979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1867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CA7AE9-2595-46D1-B36C-3667E9F07CB4}"/>
              </a:ext>
            </a:extLst>
          </p:cNvPr>
          <p:cNvSpPr>
            <a:spLocks noGrp="1"/>
          </p:cNvSpPr>
          <p:nvPr>
            <p:ph idx="1"/>
          </p:nvPr>
        </p:nvSpPr>
        <p:spPr>
          <a:xfrm>
            <a:off x="286867" y="1125077"/>
            <a:ext cx="6135522" cy="3726702"/>
          </a:xfrm>
        </p:spPr>
        <p:txBody>
          <a:bodyPr>
            <a:normAutofit fontScale="92500" lnSpcReduction="20000"/>
          </a:bodyPr>
          <a:lstStyle/>
          <a:p>
            <a:r>
              <a:rPr lang="en-US" sz="2400" dirty="0"/>
              <a:t>Becoming a </a:t>
            </a:r>
            <a:r>
              <a:rPr lang="en-US" sz="2400" b="1" dirty="0">
                <a:solidFill>
                  <a:srgbClr val="C00000"/>
                </a:solidFill>
              </a:rPr>
              <a:t>Client of Choice</a:t>
            </a:r>
          </a:p>
          <a:p>
            <a:endParaRPr lang="en-US" sz="2400" dirty="0"/>
          </a:p>
          <a:p>
            <a:r>
              <a:rPr lang="en-US" sz="2400" dirty="0"/>
              <a:t>Becoming a </a:t>
            </a:r>
            <a:r>
              <a:rPr lang="en-US" sz="2400" b="1" dirty="0">
                <a:solidFill>
                  <a:srgbClr val="C00000"/>
                </a:solidFill>
              </a:rPr>
              <a:t>Performance-Based Vendor</a:t>
            </a:r>
          </a:p>
          <a:p>
            <a:endParaRPr lang="en-US" sz="2400" dirty="0"/>
          </a:p>
          <a:p>
            <a:r>
              <a:rPr lang="en-US" sz="2400" dirty="0"/>
              <a:t>Other things:</a:t>
            </a:r>
          </a:p>
          <a:p>
            <a:pPr lvl="1"/>
            <a:r>
              <a:rPr lang="en-US" sz="1800" dirty="0"/>
              <a:t>Industry Benchmarking</a:t>
            </a:r>
          </a:p>
          <a:p>
            <a:pPr lvl="1"/>
            <a:r>
              <a:rPr lang="en-US" sz="1800" dirty="0"/>
              <a:t>Human Dimensions</a:t>
            </a:r>
          </a:p>
          <a:p>
            <a:pPr lvl="1"/>
            <a:r>
              <a:rPr lang="en-US" sz="1800" dirty="0"/>
              <a:t>Talent Development</a:t>
            </a:r>
          </a:p>
          <a:p>
            <a:pPr lvl="1"/>
            <a:r>
              <a:rPr lang="en-US" sz="1800" dirty="0"/>
              <a:t>Workforce Studies</a:t>
            </a:r>
          </a:p>
          <a:p>
            <a:pPr lvl="1"/>
            <a:r>
              <a:rPr lang="en-US" sz="1800" dirty="0"/>
              <a:t>Exploratory research</a:t>
            </a:r>
          </a:p>
          <a:p>
            <a:pPr lvl="1"/>
            <a:r>
              <a:rPr lang="en-US" sz="1800" dirty="0"/>
              <a:t>Policy &amp; Regulations</a:t>
            </a:r>
          </a:p>
          <a:p>
            <a:pPr lvl="1"/>
            <a:r>
              <a:rPr lang="en-US" sz="1800" dirty="0"/>
              <a:t>Standards &amp; Templates</a:t>
            </a:r>
          </a:p>
          <a:p>
            <a:endParaRPr lang="en-US" sz="800" dirty="0"/>
          </a:p>
          <a:p>
            <a:endParaRPr lang="en-US" sz="2400" dirty="0"/>
          </a:p>
        </p:txBody>
      </p:sp>
      <p:sp>
        <p:nvSpPr>
          <p:cNvPr id="4" name="Rectangle 3">
            <a:extLst>
              <a:ext uri="{FF2B5EF4-FFF2-40B4-BE49-F238E27FC236}">
                <a16:creationId xmlns:a16="http://schemas.microsoft.com/office/drawing/2014/main" id="{3DB1C3B0-AD01-4A11-8947-9D5D5D246DCE}"/>
              </a:ext>
            </a:extLst>
          </p:cNvPr>
          <p:cNvSpPr/>
          <p:nvPr/>
        </p:nvSpPr>
        <p:spPr>
          <a:xfrm>
            <a:off x="6190579" y="120195"/>
            <a:ext cx="2813905" cy="4590553"/>
          </a:xfrm>
          <a:prstGeom prst="rect">
            <a:avLst/>
          </a:prstGeom>
          <a:solidFill>
            <a:schemeClr val="bg1">
              <a:lumMod val="95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9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B999775-D5C8-4D64-99A2-1D0DC9A6DADF}"/>
              </a:ext>
            </a:extLst>
          </p:cNvPr>
          <p:cNvGrpSpPr/>
          <p:nvPr/>
        </p:nvGrpSpPr>
        <p:grpSpPr>
          <a:xfrm>
            <a:off x="6680397" y="3798685"/>
            <a:ext cx="1915625" cy="276683"/>
            <a:chOff x="947555" y="6065152"/>
            <a:chExt cx="2554832" cy="369006"/>
          </a:xfrm>
        </p:grpSpPr>
        <p:pic>
          <p:nvPicPr>
            <p:cNvPr id="7" name="Picture 22" descr="Image result for brigham young university logo">
              <a:extLst>
                <a:ext uri="{FF2B5EF4-FFF2-40B4-BE49-F238E27FC236}">
                  <a16:creationId xmlns:a16="http://schemas.microsoft.com/office/drawing/2014/main" id="{CE96CBFF-E27C-49AD-AEF3-C47DF46A4A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54" r="18941" b="55915"/>
            <a:stretch/>
          </p:blipFill>
          <p:spPr bwMode="auto">
            <a:xfrm>
              <a:off x="947555" y="6065152"/>
              <a:ext cx="1136330" cy="369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descr="Image result for brigham young university logo">
              <a:extLst>
                <a:ext uri="{FF2B5EF4-FFF2-40B4-BE49-F238E27FC236}">
                  <a16:creationId xmlns:a16="http://schemas.microsoft.com/office/drawing/2014/main" id="{847446E3-DA86-4104-9399-26FF08D2D1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915"/>
            <a:stretch/>
          </p:blipFill>
          <p:spPr bwMode="auto">
            <a:xfrm>
              <a:off x="2083885" y="6074677"/>
              <a:ext cx="1418502" cy="287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C3A871E-7C69-4529-893E-AE830077B498}"/>
              </a:ext>
            </a:extLst>
          </p:cNvPr>
          <p:cNvGrpSpPr/>
          <p:nvPr/>
        </p:nvGrpSpPr>
        <p:grpSpPr>
          <a:xfrm>
            <a:off x="7171363" y="3285773"/>
            <a:ext cx="1060728" cy="421757"/>
            <a:chOff x="1595475" y="5109844"/>
            <a:chExt cx="1556452" cy="618862"/>
          </a:xfrm>
        </p:grpSpPr>
        <p:pic>
          <p:nvPicPr>
            <p:cNvPr id="10" name="Picture 24" descr="Image result for western illinois university logo">
              <a:extLst>
                <a:ext uri="{FF2B5EF4-FFF2-40B4-BE49-F238E27FC236}">
                  <a16:creationId xmlns:a16="http://schemas.microsoft.com/office/drawing/2014/main" id="{9CD3A2B0-067F-4F83-B3EB-820FE298A6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903"/>
            <a:stretch/>
          </p:blipFill>
          <p:spPr bwMode="auto">
            <a:xfrm>
              <a:off x="1595475" y="5109844"/>
              <a:ext cx="1074560" cy="5767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Image result for western illinois university logo">
              <a:extLst>
                <a:ext uri="{FF2B5EF4-FFF2-40B4-BE49-F238E27FC236}">
                  <a16:creationId xmlns:a16="http://schemas.microsoft.com/office/drawing/2014/main" id="{637CF080-8E5C-47FC-ACFF-7CEA1D92C89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029" b="34111"/>
            <a:stretch/>
          </p:blipFill>
          <p:spPr bwMode="auto">
            <a:xfrm>
              <a:off x="2685755" y="5126086"/>
              <a:ext cx="466172" cy="60262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6" descr="https://brandguide.asu.edu/sites/default/files/asu_university_horiz_rgb_maroongold_600_0.png">
            <a:extLst>
              <a:ext uri="{FF2B5EF4-FFF2-40B4-BE49-F238E27FC236}">
                <a16:creationId xmlns:a16="http://schemas.microsoft.com/office/drawing/2014/main" id="{7F3EC862-AD38-4292-8AA2-B766BA1CB3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8920" y="1015141"/>
            <a:ext cx="2005519" cy="556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ou logo">
            <a:extLst>
              <a:ext uri="{FF2B5EF4-FFF2-40B4-BE49-F238E27FC236}">
                <a16:creationId xmlns:a16="http://schemas.microsoft.com/office/drawing/2014/main" id="{4593D957-ACC8-4D2C-BC92-83BC404166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5024" y="2457827"/>
            <a:ext cx="2026595" cy="35500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6953CAE-27E4-4F9D-9D7C-FA707CF5D4B3}"/>
              </a:ext>
            </a:extLst>
          </p:cNvPr>
          <p:cNvGrpSpPr/>
          <p:nvPr/>
        </p:nvGrpSpPr>
        <p:grpSpPr>
          <a:xfrm>
            <a:off x="6690083" y="4106825"/>
            <a:ext cx="1787631" cy="525002"/>
            <a:chOff x="585324" y="4081121"/>
            <a:chExt cx="2384129" cy="700184"/>
          </a:xfrm>
        </p:grpSpPr>
        <p:pic>
          <p:nvPicPr>
            <p:cNvPr id="15" name="Picture 18" descr="Image result for texas a&amp;m logo">
              <a:extLst>
                <a:ext uri="{FF2B5EF4-FFF2-40B4-BE49-F238E27FC236}">
                  <a16:creationId xmlns:a16="http://schemas.microsoft.com/office/drawing/2014/main" id="{5AEABB7B-45AC-4263-8832-72324BE0977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047" t="19673" r="35171" b="42148"/>
            <a:stretch/>
          </p:blipFill>
          <p:spPr bwMode="auto">
            <a:xfrm>
              <a:off x="585324" y="4081121"/>
              <a:ext cx="682696" cy="7001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Image result for texas a&amp;m logo">
              <a:extLst>
                <a:ext uri="{FF2B5EF4-FFF2-40B4-BE49-F238E27FC236}">
                  <a16:creationId xmlns:a16="http://schemas.microsoft.com/office/drawing/2014/main" id="{96F295DD-65B2-4ADD-B83E-6BA693E1340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210" t="58878" r="22592" b="21658"/>
            <a:stretch/>
          </p:blipFill>
          <p:spPr bwMode="auto">
            <a:xfrm>
              <a:off x="1198318" y="4214577"/>
              <a:ext cx="1771135" cy="499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CEE624C4-BF4F-4759-B9F6-0D8C5B202F46}"/>
              </a:ext>
            </a:extLst>
          </p:cNvPr>
          <p:cNvGrpSpPr/>
          <p:nvPr/>
        </p:nvGrpSpPr>
        <p:grpSpPr>
          <a:xfrm>
            <a:off x="6650263" y="1586936"/>
            <a:ext cx="1679086" cy="402444"/>
            <a:chOff x="822623" y="3016578"/>
            <a:chExt cx="2239364" cy="536732"/>
          </a:xfrm>
        </p:grpSpPr>
        <p:pic>
          <p:nvPicPr>
            <p:cNvPr id="18" name="Picture 8" descr="Image result for ku logo">
              <a:extLst>
                <a:ext uri="{FF2B5EF4-FFF2-40B4-BE49-F238E27FC236}">
                  <a16:creationId xmlns:a16="http://schemas.microsoft.com/office/drawing/2014/main" id="{2432281E-BD66-4436-9249-ED0E6D4D6F4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5497"/>
            <a:stretch/>
          </p:blipFill>
          <p:spPr bwMode="auto">
            <a:xfrm>
              <a:off x="822623" y="3069276"/>
              <a:ext cx="1162114" cy="4840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ku logo">
              <a:extLst>
                <a:ext uri="{FF2B5EF4-FFF2-40B4-BE49-F238E27FC236}">
                  <a16:creationId xmlns:a16="http://schemas.microsoft.com/office/drawing/2014/main" id="{ED3EAD69-E5D3-4741-8E2D-A46C22945A9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0986"/>
            <a:stretch/>
          </p:blipFill>
          <p:spPr bwMode="auto">
            <a:xfrm>
              <a:off x="1878513" y="3016578"/>
              <a:ext cx="1183474" cy="443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88485417-B2DC-4165-842C-0C16E9E58DE6}"/>
              </a:ext>
            </a:extLst>
          </p:cNvPr>
          <p:cNvGrpSpPr/>
          <p:nvPr/>
        </p:nvGrpSpPr>
        <p:grpSpPr>
          <a:xfrm>
            <a:off x="6539515" y="2013425"/>
            <a:ext cx="2197274" cy="328904"/>
            <a:chOff x="693972" y="3537753"/>
            <a:chExt cx="2930461" cy="438652"/>
          </a:xfrm>
        </p:grpSpPr>
        <p:pic>
          <p:nvPicPr>
            <p:cNvPr id="21" name="Picture 14" descr="Image result for unc charlotte logo">
              <a:extLst>
                <a:ext uri="{FF2B5EF4-FFF2-40B4-BE49-F238E27FC236}">
                  <a16:creationId xmlns:a16="http://schemas.microsoft.com/office/drawing/2014/main" id="{B296D414-B544-4C5D-AA2D-94D55536B0F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74742"/>
            <a:stretch/>
          </p:blipFill>
          <p:spPr bwMode="auto">
            <a:xfrm>
              <a:off x="1448841" y="3662202"/>
              <a:ext cx="2175592" cy="236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unc charlotte logo">
              <a:extLst>
                <a:ext uri="{FF2B5EF4-FFF2-40B4-BE49-F238E27FC236}">
                  <a16:creationId xmlns:a16="http://schemas.microsoft.com/office/drawing/2014/main" id="{B1F2233E-D7CC-466D-B007-6CF1B1F1EC6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061" r="23864" b="26474"/>
            <a:stretch/>
          </p:blipFill>
          <p:spPr bwMode="auto">
            <a:xfrm>
              <a:off x="693972" y="3537753"/>
              <a:ext cx="723028" cy="438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Related image"/>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t="29376" b="34505"/>
          <a:stretch/>
        </p:blipFill>
        <p:spPr bwMode="auto">
          <a:xfrm>
            <a:off x="6955480" y="2765410"/>
            <a:ext cx="1353611" cy="488906"/>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6455262" y="1034918"/>
            <a:ext cx="2354045"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26" name="FCFBDA5D-4872-4685-A5AD-FC6C972DBF20" descr="8D717EBB-5A8B-46D2-8196-804FC2707367"/>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777150" y="186883"/>
            <a:ext cx="1710271" cy="78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a16="http://schemas.microsoft.com/office/drawing/2014/main" id="{B7633B5A-6942-5E57-C9A0-818CD1D15BB9}"/>
              </a:ext>
            </a:extLst>
          </p:cNvPr>
          <p:cNvSpPr>
            <a:spLocks noGrp="1"/>
          </p:cNvSpPr>
          <p:nvPr>
            <p:ph type="title"/>
          </p:nvPr>
        </p:nvSpPr>
        <p:spPr>
          <a:xfrm>
            <a:off x="354839" y="152935"/>
            <a:ext cx="8229600" cy="857250"/>
          </a:xfrm>
        </p:spPr>
        <p:txBody>
          <a:bodyPr>
            <a:normAutofit fontScale="90000"/>
          </a:bodyPr>
          <a:lstStyle/>
          <a:p>
            <a:pPr algn="l"/>
            <a:r>
              <a:rPr lang="en-US" sz="5400" b="1" dirty="0" err="1"/>
              <a:t>Simplar</a:t>
            </a:r>
            <a:endParaRPr lang="en-US" sz="5400" b="1" dirty="0"/>
          </a:p>
        </p:txBody>
      </p:sp>
    </p:spTree>
    <p:extLst>
      <p:ext uri="{BB962C8B-B14F-4D97-AF65-F5344CB8AC3E}">
        <p14:creationId xmlns:p14="http://schemas.microsoft.com/office/powerpoint/2010/main" val="435659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11CDF1-F4EA-A8DE-A556-86D56FC47A07}"/>
              </a:ext>
            </a:extLst>
          </p:cNvPr>
          <p:cNvSpPr txBox="1">
            <a:spLocks/>
          </p:cNvSpPr>
          <p:nvPr/>
        </p:nvSpPr>
        <p:spPr>
          <a:xfrm>
            <a:off x="402609" y="78538"/>
            <a:ext cx="8229600" cy="857250"/>
          </a:xfrm>
          <a:prstGeom prst="rect">
            <a:avLst/>
          </a:prstGeom>
        </p:spPr>
        <p:txBody>
          <a:bodyPr>
            <a:normAutofit fontScale="85000" lnSpcReduction="20000"/>
          </a:bodyPr>
          <a:lstStyle>
            <a:lvl1pPr algn="ctr" defTabSz="457200" rtl="0" eaLnBrk="1" latinLnBrk="0" hangingPunct="1">
              <a:spcBef>
                <a:spcPct val="0"/>
              </a:spcBef>
              <a:buNone/>
              <a:defRPr sz="4000" kern="1200">
                <a:solidFill>
                  <a:srgbClr val="0D2E74"/>
                </a:solidFill>
                <a:latin typeface="+mj-lt"/>
                <a:ea typeface="+mj-ea"/>
                <a:cs typeface="+mj-cs"/>
              </a:defRPr>
            </a:lvl1pPr>
          </a:lstStyle>
          <a:p>
            <a:r>
              <a:rPr lang="en-US" dirty="0"/>
              <a:t>Feb 2020 to June 2022 Unemployment Rates </a:t>
            </a:r>
            <a:r>
              <a:rPr lang="en-US" sz="2800" dirty="0"/>
              <a:t>(ABC, Sage Policy Group)</a:t>
            </a:r>
            <a:endParaRPr lang="en-US" dirty="0"/>
          </a:p>
        </p:txBody>
      </p:sp>
      <p:pic>
        <p:nvPicPr>
          <p:cNvPr id="5" name="Picture 4">
            <a:extLst>
              <a:ext uri="{FF2B5EF4-FFF2-40B4-BE49-F238E27FC236}">
                <a16:creationId xmlns:a16="http://schemas.microsoft.com/office/drawing/2014/main" id="{BD84018A-EABA-0786-EED0-C28FCA358E18}"/>
              </a:ext>
            </a:extLst>
          </p:cNvPr>
          <p:cNvPicPr>
            <a:picLocks noChangeAspect="1"/>
          </p:cNvPicPr>
          <p:nvPr/>
        </p:nvPicPr>
        <p:blipFill>
          <a:blip r:embed="rId2"/>
          <a:stretch>
            <a:fillRect/>
          </a:stretch>
        </p:blipFill>
        <p:spPr>
          <a:xfrm>
            <a:off x="975790" y="935788"/>
            <a:ext cx="7192420" cy="4038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4156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9DB24-D6A3-F2CC-8666-5EFE1876E2ED}"/>
              </a:ext>
            </a:extLst>
          </p:cNvPr>
          <p:cNvPicPr>
            <a:picLocks noChangeAspect="1"/>
          </p:cNvPicPr>
          <p:nvPr/>
        </p:nvPicPr>
        <p:blipFill>
          <a:blip r:embed="rId2"/>
          <a:stretch>
            <a:fillRect/>
          </a:stretch>
        </p:blipFill>
        <p:spPr>
          <a:xfrm>
            <a:off x="1163971" y="955344"/>
            <a:ext cx="6816057" cy="3828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a:extLst>
              <a:ext uri="{FF2B5EF4-FFF2-40B4-BE49-F238E27FC236}">
                <a16:creationId xmlns:a16="http://schemas.microsoft.com/office/drawing/2014/main" id="{F78628BD-5A72-78D9-EF98-13716D00C7D2}"/>
              </a:ext>
            </a:extLst>
          </p:cNvPr>
          <p:cNvSpPr txBox="1">
            <a:spLocks/>
          </p:cNvSpPr>
          <p:nvPr/>
        </p:nvSpPr>
        <p:spPr>
          <a:xfrm>
            <a:off x="402609" y="173256"/>
            <a:ext cx="8229600" cy="857250"/>
          </a:xfrm>
          <a:prstGeom prst="rect">
            <a:avLst/>
          </a:prstGeom>
        </p:spPr>
        <p:txBody>
          <a:bodyPr>
            <a:normAutofit fontScale="92500"/>
          </a:bodyPr>
          <a:lstStyle>
            <a:lvl1pPr algn="ctr" defTabSz="457200" rtl="0" eaLnBrk="1" latinLnBrk="0" hangingPunct="1">
              <a:spcBef>
                <a:spcPct val="0"/>
              </a:spcBef>
              <a:buNone/>
              <a:defRPr sz="4000" kern="1200">
                <a:solidFill>
                  <a:srgbClr val="0D2E74"/>
                </a:solidFill>
                <a:latin typeface="+mj-lt"/>
                <a:ea typeface="+mj-ea"/>
                <a:cs typeface="+mj-cs"/>
              </a:defRPr>
            </a:lvl1pPr>
          </a:lstStyle>
          <a:p>
            <a:r>
              <a:rPr lang="en-US" dirty="0"/>
              <a:t>Feb 2020 to June 2022 </a:t>
            </a:r>
            <a:r>
              <a:rPr lang="en-US" sz="2800" dirty="0"/>
              <a:t>(ABC, Sage Policy Group)</a:t>
            </a:r>
            <a:endParaRPr lang="en-US" dirty="0"/>
          </a:p>
        </p:txBody>
      </p:sp>
    </p:spTree>
    <p:extLst>
      <p:ext uri="{BB962C8B-B14F-4D97-AF65-F5344CB8AC3E}">
        <p14:creationId xmlns:p14="http://schemas.microsoft.com/office/powerpoint/2010/main" val="909240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anbennie finding a new favorite character like wildlife fauna deer terrestrial animal">
            <a:extLst>
              <a:ext uri="{FF2B5EF4-FFF2-40B4-BE49-F238E27FC236}">
                <a16:creationId xmlns:a16="http://schemas.microsoft.com/office/drawing/2014/main" id="{4024D089-D1B3-82B9-84F6-EAE00D499C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37" t="15697" r="3963" b="6171"/>
          <a:stretch/>
        </p:blipFill>
        <p:spPr bwMode="auto">
          <a:xfrm>
            <a:off x="767953" y="212086"/>
            <a:ext cx="7608094" cy="48336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C6270F1-E1B0-A0D4-26C0-19EA7DD07530}"/>
              </a:ext>
            </a:extLst>
          </p:cNvPr>
          <p:cNvSpPr/>
          <p:nvPr/>
        </p:nvSpPr>
        <p:spPr>
          <a:xfrm>
            <a:off x="670735" y="97785"/>
            <a:ext cx="7795404" cy="692497"/>
          </a:xfrm>
          <a:prstGeom prst="rect">
            <a:avLst/>
          </a:prstGeom>
          <a:noFill/>
        </p:spPr>
        <p:txBody>
          <a:bodyPr wrap="none" lIns="68580" tIns="34290" rIns="68580" bIns="34290">
            <a:spAutoFit/>
          </a:bodyPr>
          <a:lstStyle/>
          <a:p>
            <a:pPr algn="ctr"/>
            <a:r>
              <a:rPr lang="en-US" sz="4050" b="1" spc="38" dirty="0">
                <a:ln w="9525" cmpd="sng">
                  <a:solidFill>
                    <a:schemeClr val="tx1"/>
                  </a:solidFill>
                  <a:prstDash val="solid"/>
                </a:ln>
                <a:solidFill>
                  <a:srgbClr val="70AD47">
                    <a:tint val="1000"/>
                  </a:srgbClr>
                </a:solidFill>
                <a:effectLst>
                  <a:glow rad="38100">
                    <a:schemeClr val="accent1">
                      <a:alpha val="40000"/>
                    </a:schemeClr>
                  </a:glow>
                </a:effectLst>
              </a:rPr>
              <a:t>When You See a Another Employer</a:t>
            </a:r>
          </a:p>
        </p:txBody>
      </p:sp>
      <p:sp>
        <p:nvSpPr>
          <p:cNvPr id="7" name="Rectangle 6">
            <a:extLst>
              <a:ext uri="{FF2B5EF4-FFF2-40B4-BE49-F238E27FC236}">
                <a16:creationId xmlns:a16="http://schemas.microsoft.com/office/drawing/2014/main" id="{14778B81-8E2D-1108-BB11-D22EF24EF4FB}"/>
              </a:ext>
            </a:extLst>
          </p:cNvPr>
          <p:cNvSpPr/>
          <p:nvPr/>
        </p:nvSpPr>
        <p:spPr>
          <a:xfrm>
            <a:off x="1261283" y="4324184"/>
            <a:ext cx="6685741" cy="692497"/>
          </a:xfrm>
          <a:prstGeom prst="rect">
            <a:avLst/>
          </a:prstGeom>
          <a:noFill/>
        </p:spPr>
        <p:txBody>
          <a:bodyPr wrap="none" lIns="68580" tIns="34290" rIns="68580" bIns="34290">
            <a:spAutoFit/>
          </a:bodyPr>
          <a:lstStyle/>
          <a:p>
            <a:pPr algn="ctr"/>
            <a:r>
              <a:rPr lang="en-US" sz="4050" b="1" spc="38" dirty="0">
                <a:ln w="9525" cmpd="sng">
                  <a:solidFill>
                    <a:schemeClr val="tx1"/>
                  </a:solidFill>
                  <a:prstDash val="solid"/>
                </a:ln>
                <a:solidFill>
                  <a:srgbClr val="70AD47">
                    <a:tint val="1000"/>
                  </a:srgbClr>
                </a:solidFill>
                <a:effectLst>
                  <a:glow rad="38100">
                    <a:schemeClr val="accent1">
                      <a:alpha val="40000"/>
                    </a:schemeClr>
                  </a:glow>
                </a:effectLst>
              </a:rPr>
              <a:t>Talking To Your Top Performer</a:t>
            </a:r>
          </a:p>
        </p:txBody>
      </p:sp>
    </p:spTree>
    <p:extLst>
      <p:ext uri="{BB962C8B-B14F-4D97-AF65-F5344CB8AC3E}">
        <p14:creationId xmlns:p14="http://schemas.microsoft.com/office/powerpoint/2010/main" val="282332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F948-7E8F-A02D-00DF-0BC78A24E229}"/>
              </a:ext>
            </a:extLst>
          </p:cNvPr>
          <p:cNvSpPr>
            <a:spLocks noGrp="1"/>
          </p:cNvSpPr>
          <p:nvPr>
            <p:ph type="title"/>
          </p:nvPr>
        </p:nvSpPr>
        <p:spPr>
          <a:xfrm>
            <a:off x="457200" y="248219"/>
            <a:ext cx="8229600" cy="857250"/>
          </a:xfrm>
        </p:spPr>
        <p:txBody>
          <a:bodyPr/>
          <a:lstStyle/>
          <a:p>
            <a:r>
              <a:rPr lang="en-US" dirty="0"/>
              <a:t>Cost Increases/Decreases</a:t>
            </a:r>
          </a:p>
        </p:txBody>
      </p:sp>
      <p:sp>
        <p:nvSpPr>
          <p:cNvPr id="3" name="Content Placeholder 2">
            <a:extLst>
              <a:ext uri="{FF2B5EF4-FFF2-40B4-BE49-F238E27FC236}">
                <a16:creationId xmlns:a16="http://schemas.microsoft.com/office/drawing/2014/main" id="{A810E700-1F92-AED4-CC7D-DC7116B60AE8}"/>
              </a:ext>
            </a:extLst>
          </p:cNvPr>
          <p:cNvSpPr>
            <a:spLocks noGrp="1"/>
          </p:cNvSpPr>
          <p:nvPr>
            <p:ph idx="1"/>
          </p:nvPr>
        </p:nvSpPr>
        <p:spPr>
          <a:xfrm>
            <a:off x="457200" y="1165178"/>
            <a:ext cx="8229600" cy="3985146"/>
          </a:xfrm>
        </p:spPr>
        <p:txBody>
          <a:bodyPr>
            <a:normAutofit fontScale="40000" lnSpcReduction="20000"/>
          </a:bodyPr>
          <a:lstStyle/>
          <a:p>
            <a:r>
              <a:rPr lang="en-US" dirty="0"/>
              <a:t>World Bank </a:t>
            </a:r>
          </a:p>
          <a:p>
            <a:pPr lvl="1"/>
            <a:r>
              <a:rPr lang="en-US" dirty="0"/>
              <a:t>Energy prices to increase additional 50% over rest of 2022, begin to slow in 2023 and 2024</a:t>
            </a:r>
          </a:p>
          <a:p>
            <a:pPr lvl="1"/>
            <a:r>
              <a:rPr lang="en-US" dirty="0"/>
              <a:t>Non-energy prices to increase additional 20% over rest of 2022, and will moderate in following years</a:t>
            </a:r>
          </a:p>
          <a:p>
            <a:endParaRPr lang="en-US" dirty="0"/>
          </a:p>
          <a:p>
            <a:r>
              <a:rPr lang="en-US" dirty="0"/>
              <a:t>IHS </a:t>
            </a:r>
          </a:p>
          <a:p>
            <a:pPr lvl="1"/>
            <a:r>
              <a:rPr lang="en-US" dirty="0"/>
              <a:t>Shipping costs rose for 20</a:t>
            </a:r>
            <a:r>
              <a:rPr lang="en-US" baseline="30000" dirty="0"/>
              <a:t>th</a:t>
            </a:r>
            <a:r>
              <a:rPr lang="en-US" dirty="0"/>
              <a:t> consecutive month and will continue to do so</a:t>
            </a:r>
          </a:p>
          <a:p>
            <a:pPr lvl="1"/>
            <a:endParaRPr lang="en-US" dirty="0"/>
          </a:p>
          <a:p>
            <a:r>
              <a:rPr lang="en-US" dirty="0"/>
              <a:t>Ready-Mix (June 2022)</a:t>
            </a:r>
          </a:p>
          <a:p>
            <a:pPr lvl="1"/>
            <a:r>
              <a:rPr lang="en-US" dirty="0"/>
              <a:t>Ready-mix concrete suppliers announced increases of $10 per cubic yard, effective September 1 (South Carolina); $10, effective July 15 (North Carolina); $8, effect August 1 (North Carolina); and $4, effective July 1, plus a fuel surcharge of $25 per load (Ohio). The Portland Cement Association issued a “Tight Market Conditions Briefing” in May that reported, “Tight cement supply conditions vary by region but some evidence of tightness prevails in portions of 43 states according to PCA’s survey of cement manufacturers. (In comparison, 28 states reported tightness in the spring of 2021.)</a:t>
            </a:r>
          </a:p>
          <a:p>
            <a:endParaRPr lang="en-US" dirty="0"/>
          </a:p>
          <a:p>
            <a:r>
              <a:rPr lang="en-US" dirty="0"/>
              <a:t>Some Costs are going to speed up, Some Slow Down</a:t>
            </a:r>
          </a:p>
          <a:p>
            <a:pPr lvl="1"/>
            <a:r>
              <a:rPr lang="en-US" dirty="0"/>
              <a:t>Gypsum board to increase by 25-35% over next few months (AGC July 2022)</a:t>
            </a:r>
          </a:p>
          <a:p>
            <a:pPr lvl="2"/>
            <a:r>
              <a:rPr lang="en-US" dirty="0"/>
              <a:t>Allocations are being implemented (shortages)</a:t>
            </a:r>
          </a:p>
          <a:p>
            <a:pPr lvl="1"/>
            <a:r>
              <a:rPr lang="en-US" dirty="0"/>
              <a:t>Rebar to increase</a:t>
            </a:r>
          </a:p>
          <a:p>
            <a:pPr lvl="1"/>
            <a:r>
              <a:rPr lang="en-US" dirty="0"/>
              <a:t>Fiberglass 17% price hike coming</a:t>
            </a:r>
          </a:p>
          <a:p>
            <a:pPr lvl="1"/>
            <a:r>
              <a:rPr lang="en-US" dirty="0"/>
              <a:t>Copper, Aluminum, Nickel, Zinc, Tin, Lead – down 30% from highs (July 2022)</a:t>
            </a:r>
          </a:p>
        </p:txBody>
      </p:sp>
    </p:spTree>
    <p:extLst>
      <p:ext uri="{BB962C8B-B14F-4D97-AF65-F5344CB8AC3E}">
        <p14:creationId xmlns:p14="http://schemas.microsoft.com/office/powerpoint/2010/main" val="476121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3E8DB8-C4A3-66F3-58AD-1296C69F6886}"/>
              </a:ext>
            </a:extLst>
          </p:cNvPr>
          <p:cNvSpPr>
            <a:spLocks noGrp="1"/>
          </p:cNvSpPr>
          <p:nvPr>
            <p:ph type="title"/>
          </p:nvPr>
        </p:nvSpPr>
        <p:spPr>
          <a:xfrm>
            <a:off x="5389546" y="980289"/>
            <a:ext cx="3894962" cy="820017"/>
          </a:xfrm>
        </p:spPr>
        <p:txBody>
          <a:bodyPr>
            <a:normAutofit/>
          </a:bodyPr>
          <a:lstStyle/>
          <a:p>
            <a:r>
              <a:rPr lang="en-US" sz="2800" dirty="0"/>
              <a:t>AIA Report August 2022</a:t>
            </a:r>
          </a:p>
        </p:txBody>
      </p:sp>
      <p:pic>
        <p:nvPicPr>
          <p:cNvPr id="3" name="Picture 2">
            <a:extLst>
              <a:ext uri="{FF2B5EF4-FFF2-40B4-BE49-F238E27FC236}">
                <a16:creationId xmlns:a16="http://schemas.microsoft.com/office/drawing/2014/main" id="{4807D74B-E2D8-141B-9193-5A9FCE981DD7}"/>
              </a:ext>
            </a:extLst>
          </p:cNvPr>
          <p:cNvPicPr>
            <a:picLocks noChangeAspect="1"/>
          </p:cNvPicPr>
          <p:nvPr/>
        </p:nvPicPr>
        <p:blipFill rotWithShape="1">
          <a:blip r:embed="rId2"/>
          <a:srcRect t="19613"/>
          <a:stretch/>
        </p:blipFill>
        <p:spPr>
          <a:xfrm>
            <a:off x="165465" y="138627"/>
            <a:ext cx="5039581" cy="4866245"/>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Placeholder 3">
            <a:extLst>
              <a:ext uri="{FF2B5EF4-FFF2-40B4-BE49-F238E27FC236}">
                <a16:creationId xmlns:a16="http://schemas.microsoft.com/office/drawing/2014/main" id="{6AE13778-27CA-C3F9-96F0-69405CB62D12}"/>
              </a:ext>
            </a:extLst>
          </p:cNvPr>
          <p:cNvSpPr>
            <a:spLocks noGrp="1"/>
          </p:cNvSpPr>
          <p:nvPr>
            <p:ph type="body" sz="half" idx="2"/>
          </p:nvPr>
        </p:nvSpPr>
        <p:spPr>
          <a:xfrm>
            <a:off x="5695518" y="1833716"/>
            <a:ext cx="3283017" cy="2295153"/>
          </a:xfrm>
        </p:spPr>
        <p:style>
          <a:lnRef idx="2">
            <a:schemeClr val="accent1"/>
          </a:lnRef>
          <a:fillRef idx="1">
            <a:schemeClr val="lt1"/>
          </a:fillRef>
          <a:effectRef idx="0">
            <a:schemeClr val="accent1"/>
          </a:effectRef>
          <a:fontRef idx="minor">
            <a:schemeClr val="dk1"/>
          </a:fontRef>
        </p:style>
        <p:txBody>
          <a:bodyPr/>
          <a:lstStyle/>
          <a:p>
            <a:r>
              <a:rPr lang="en-US" sz="1800" b="1" dirty="0">
                <a:solidFill>
                  <a:srgbClr val="C00000"/>
                </a:solidFill>
              </a:rPr>
              <a:t>Design work stall impacts</a:t>
            </a:r>
          </a:p>
          <a:p>
            <a:endParaRPr lang="en-US" dirty="0"/>
          </a:p>
          <a:p>
            <a:r>
              <a:rPr lang="en-US" sz="1600" dirty="0"/>
              <a:t>53% - Budget/Cost Issues</a:t>
            </a:r>
          </a:p>
          <a:p>
            <a:endParaRPr lang="en-US" sz="1600" dirty="0"/>
          </a:p>
          <a:p>
            <a:r>
              <a:rPr lang="en-US" sz="1600" dirty="0"/>
              <a:t>20% - Market Uncertainty</a:t>
            </a:r>
          </a:p>
          <a:p>
            <a:endParaRPr lang="en-US" sz="1600" dirty="0"/>
          </a:p>
          <a:p>
            <a:r>
              <a:rPr lang="en-US" sz="1600" dirty="0"/>
              <a:t>12% - Supply Chain </a:t>
            </a:r>
          </a:p>
          <a:p>
            <a:endParaRPr lang="en-US" dirty="0"/>
          </a:p>
          <a:p>
            <a:endParaRPr lang="en-US" dirty="0"/>
          </a:p>
        </p:txBody>
      </p:sp>
    </p:spTree>
    <p:extLst>
      <p:ext uri="{BB962C8B-B14F-4D97-AF65-F5344CB8AC3E}">
        <p14:creationId xmlns:p14="http://schemas.microsoft.com/office/powerpoint/2010/main" val="4016714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00C9-CED1-4209-9AAD-B7A0A7DE7640}"/>
              </a:ext>
            </a:extLst>
          </p:cNvPr>
          <p:cNvSpPr>
            <a:spLocks noGrp="1"/>
          </p:cNvSpPr>
          <p:nvPr>
            <p:ph type="title"/>
          </p:nvPr>
        </p:nvSpPr>
        <p:spPr>
          <a:xfrm>
            <a:off x="457200" y="289263"/>
            <a:ext cx="8229600" cy="857250"/>
          </a:xfrm>
        </p:spPr>
        <p:txBody>
          <a:bodyPr>
            <a:noAutofit/>
          </a:bodyPr>
          <a:lstStyle/>
          <a:p>
            <a:r>
              <a:rPr lang="en-US" sz="3200" dirty="0"/>
              <a:t>Material Prices &amp; Uncertainty – July 2022 BLS</a:t>
            </a:r>
          </a:p>
        </p:txBody>
      </p:sp>
      <p:pic>
        <p:nvPicPr>
          <p:cNvPr id="4" name="Picture 3">
            <a:extLst>
              <a:ext uri="{FF2B5EF4-FFF2-40B4-BE49-F238E27FC236}">
                <a16:creationId xmlns:a16="http://schemas.microsoft.com/office/drawing/2014/main" id="{13B6413D-3301-2B76-3E08-34DFF624D1F7}"/>
              </a:ext>
            </a:extLst>
          </p:cNvPr>
          <p:cNvPicPr>
            <a:picLocks noChangeAspect="1"/>
          </p:cNvPicPr>
          <p:nvPr/>
        </p:nvPicPr>
        <p:blipFill rotWithShape="1">
          <a:blip r:embed="rId2"/>
          <a:srcRect l="8732" t="36975" r="27015" b="17307"/>
          <a:stretch/>
        </p:blipFill>
        <p:spPr>
          <a:xfrm>
            <a:off x="178715" y="1207825"/>
            <a:ext cx="8786570" cy="3398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7726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00C9-CED1-4209-9AAD-B7A0A7DE7640}"/>
              </a:ext>
            </a:extLst>
          </p:cNvPr>
          <p:cNvSpPr>
            <a:spLocks noGrp="1"/>
          </p:cNvSpPr>
          <p:nvPr>
            <p:ph type="title"/>
          </p:nvPr>
        </p:nvSpPr>
        <p:spPr>
          <a:xfrm>
            <a:off x="457200" y="289263"/>
            <a:ext cx="8229600" cy="857250"/>
          </a:xfrm>
        </p:spPr>
        <p:txBody>
          <a:bodyPr>
            <a:noAutofit/>
          </a:bodyPr>
          <a:lstStyle/>
          <a:p>
            <a:r>
              <a:rPr lang="en-US" sz="3200" dirty="0"/>
              <a:t>Material Prices &amp; Uncertainty – July 2022 BLS</a:t>
            </a:r>
          </a:p>
        </p:txBody>
      </p:sp>
      <p:sp>
        <p:nvSpPr>
          <p:cNvPr id="6" name="TextBox 5">
            <a:extLst>
              <a:ext uri="{FF2B5EF4-FFF2-40B4-BE49-F238E27FC236}">
                <a16:creationId xmlns:a16="http://schemas.microsoft.com/office/drawing/2014/main" id="{923E2895-6DBB-4F3F-A1AD-9C500B1ADF6A}"/>
              </a:ext>
            </a:extLst>
          </p:cNvPr>
          <p:cNvSpPr txBox="1"/>
          <p:nvPr/>
        </p:nvSpPr>
        <p:spPr>
          <a:xfrm>
            <a:off x="1424475" y="4903703"/>
            <a:ext cx="6362878" cy="230832"/>
          </a:xfrm>
          <a:prstGeom prst="rect">
            <a:avLst/>
          </a:prstGeom>
          <a:noFill/>
        </p:spPr>
        <p:txBody>
          <a:bodyPr wrap="square">
            <a:spAutoFit/>
          </a:bodyPr>
          <a:lstStyle/>
          <a:p>
            <a:pPr algn="ctr"/>
            <a:r>
              <a:rPr lang="en-US" sz="900" dirty="0">
                <a:solidFill>
                  <a:schemeClr val="bg1"/>
                </a:solidFill>
              </a:rPr>
              <a:t>https://www.agc.org/sites/default/files/Construction%20trends%20%26%20outlook%20%2814%29.pdf</a:t>
            </a:r>
          </a:p>
        </p:txBody>
      </p:sp>
      <p:pic>
        <p:nvPicPr>
          <p:cNvPr id="4" name="Picture 3">
            <a:extLst>
              <a:ext uri="{FF2B5EF4-FFF2-40B4-BE49-F238E27FC236}">
                <a16:creationId xmlns:a16="http://schemas.microsoft.com/office/drawing/2014/main" id="{3C73CF26-FBB5-9052-5025-9085C402E714}"/>
              </a:ext>
            </a:extLst>
          </p:cNvPr>
          <p:cNvPicPr>
            <a:picLocks noChangeAspect="1"/>
          </p:cNvPicPr>
          <p:nvPr/>
        </p:nvPicPr>
        <p:blipFill rotWithShape="1">
          <a:blip r:embed="rId2"/>
          <a:srcRect l="8806" t="32169" r="26045" b="16346"/>
          <a:stretch/>
        </p:blipFill>
        <p:spPr>
          <a:xfrm>
            <a:off x="126242" y="1034858"/>
            <a:ext cx="8891516" cy="3819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0199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1C4C58-829B-3BF7-C67E-1D2C977CAB73}"/>
              </a:ext>
            </a:extLst>
          </p:cNvPr>
          <p:cNvPicPr>
            <a:picLocks noChangeAspect="1"/>
          </p:cNvPicPr>
          <p:nvPr/>
        </p:nvPicPr>
        <p:blipFill>
          <a:blip r:embed="rId2"/>
          <a:stretch>
            <a:fillRect/>
          </a:stretch>
        </p:blipFill>
        <p:spPr>
          <a:xfrm>
            <a:off x="519870" y="134634"/>
            <a:ext cx="4851339" cy="2819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0AD507A-3A5E-596D-970E-3EC5D1A3A92D}"/>
              </a:ext>
            </a:extLst>
          </p:cNvPr>
          <p:cNvPicPr>
            <a:picLocks noChangeAspect="1"/>
          </p:cNvPicPr>
          <p:nvPr/>
        </p:nvPicPr>
        <p:blipFill>
          <a:blip r:embed="rId3"/>
          <a:stretch>
            <a:fillRect/>
          </a:stretch>
        </p:blipFill>
        <p:spPr>
          <a:xfrm>
            <a:off x="817026" y="1544424"/>
            <a:ext cx="4851339" cy="3093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E17D0E6-2F05-AEBE-397A-5C74C3C5E7A9}"/>
              </a:ext>
            </a:extLst>
          </p:cNvPr>
          <p:cNvPicPr>
            <a:picLocks noChangeAspect="1"/>
          </p:cNvPicPr>
          <p:nvPr/>
        </p:nvPicPr>
        <p:blipFill>
          <a:blip r:embed="rId4"/>
          <a:stretch>
            <a:fillRect/>
          </a:stretch>
        </p:blipFill>
        <p:spPr>
          <a:xfrm>
            <a:off x="5624051" y="372233"/>
            <a:ext cx="3273764" cy="3278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5E4BB513-1C9A-40BC-CF0C-96CB31504C39}"/>
              </a:ext>
            </a:extLst>
          </p:cNvPr>
          <p:cNvPicPr>
            <a:picLocks noChangeAspect="1"/>
          </p:cNvPicPr>
          <p:nvPr/>
        </p:nvPicPr>
        <p:blipFill>
          <a:blip r:embed="rId5"/>
          <a:stretch>
            <a:fillRect/>
          </a:stretch>
        </p:blipFill>
        <p:spPr>
          <a:xfrm>
            <a:off x="5146404" y="2248907"/>
            <a:ext cx="3477726" cy="2543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27BA8E3-5F63-646D-8A25-28BC5E7F2640}"/>
              </a:ext>
            </a:extLst>
          </p:cNvPr>
          <p:cNvPicPr>
            <a:picLocks noChangeAspect="1"/>
          </p:cNvPicPr>
          <p:nvPr/>
        </p:nvPicPr>
        <p:blipFill>
          <a:blip r:embed="rId6"/>
          <a:stretch>
            <a:fillRect/>
          </a:stretch>
        </p:blipFill>
        <p:spPr>
          <a:xfrm>
            <a:off x="325737" y="2990971"/>
            <a:ext cx="3182433" cy="2017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B50B1DD-C0E2-67E7-EB04-C820A90DC359}"/>
              </a:ext>
            </a:extLst>
          </p:cNvPr>
          <p:cNvSpPr txBox="1"/>
          <p:nvPr/>
        </p:nvSpPr>
        <p:spPr>
          <a:xfrm rot="19505767">
            <a:off x="84407" y="988812"/>
            <a:ext cx="1352230" cy="369332"/>
          </a:xfrm>
          <a:prstGeom prst="rect">
            <a:avLst/>
          </a:prstGeom>
          <a:solidFill>
            <a:schemeClr val="bg1"/>
          </a:solidFill>
          <a:ln w="38100">
            <a:solidFill>
              <a:srgbClr val="C00000"/>
            </a:solidFill>
          </a:ln>
        </p:spPr>
        <p:txBody>
          <a:bodyPr wrap="none" rtlCol="0">
            <a:spAutoFit/>
          </a:bodyPr>
          <a:lstStyle/>
          <a:p>
            <a:r>
              <a:rPr lang="en-US" b="1" dirty="0">
                <a:solidFill>
                  <a:srgbClr val="C00000"/>
                </a:solidFill>
              </a:rPr>
              <a:t>Sept 6, 2022</a:t>
            </a:r>
          </a:p>
        </p:txBody>
      </p:sp>
      <p:sp>
        <p:nvSpPr>
          <p:cNvPr id="6" name="TextBox 5">
            <a:extLst>
              <a:ext uri="{FF2B5EF4-FFF2-40B4-BE49-F238E27FC236}">
                <a16:creationId xmlns:a16="http://schemas.microsoft.com/office/drawing/2014/main" id="{AC6B7BCE-77D3-03BD-16E4-C4124175EE63}"/>
              </a:ext>
            </a:extLst>
          </p:cNvPr>
          <p:cNvSpPr txBox="1"/>
          <p:nvPr/>
        </p:nvSpPr>
        <p:spPr>
          <a:xfrm rot="19505767">
            <a:off x="6868432" y="1523132"/>
            <a:ext cx="1361976" cy="369332"/>
          </a:xfrm>
          <a:prstGeom prst="rect">
            <a:avLst/>
          </a:prstGeom>
          <a:solidFill>
            <a:schemeClr val="bg1"/>
          </a:solidFill>
          <a:ln w="38100">
            <a:solidFill>
              <a:srgbClr val="C00000"/>
            </a:solidFill>
          </a:ln>
        </p:spPr>
        <p:txBody>
          <a:bodyPr wrap="none" rtlCol="0">
            <a:spAutoFit/>
          </a:bodyPr>
          <a:lstStyle/>
          <a:p>
            <a:r>
              <a:rPr lang="en-US" b="1" dirty="0">
                <a:solidFill>
                  <a:srgbClr val="C00000"/>
                </a:solidFill>
              </a:rPr>
              <a:t>Sept 8, 2022</a:t>
            </a:r>
          </a:p>
        </p:txBody>
      </p:sp>
      <p:sp>
        <p:nvSpPr>
          <p:cNvPr id="8" name="TextBox 7">
            <a:extLst>
              <a:ext uri="{FF2B5EF4-FFF2-40B4-BE49-F238E27FC236}">
                <a16:creationId xmlns:a16="http://schemas.microsoft.com/office/drawing/2014/main" id="{F6A88849-BE7E-351D-C5B2-0EBEEF5ACCA8}"/>
              </a:ext>
            </a:extLst>
          </p:cNvPr>
          <p:cNvSpPr txBox="1"/>
          <p:nvPr/>
        </p:nvSpPr>
        <p:spPr>
          <a:xfrm rot="19505767">
            <a:off x="1821584" y="4007248"/>
            <a:ext cx="1361976" cy="369332"/>
          </a:xfrm>
          <a:prstGeom prst="rect">
            <a:avLst/>
          </a:prstGeom>
          <a:solidFill>
            <a:schemeClr val="bg1"/>
          </a:solidFill>
          <a:ln w="38100">
            <a:solidFill>
              <a:srgbClr val="C00000"/>
            </a:solidFill>
          </a:ln>
        </p:spPr>
        <p:txBody>
          <a:bodyPr wrap="none" rtlCol="0">
            <a:spAutoFit/>
          </a:bodyPr>
          <a:lstStyle/>
          <a:p>
            <a:r>
              <a:rPr lang="en-US" b="1" dirty="0">
                <a:solidFill>
                  <a:srgbClr val="C00000"/>
                </a:solidFill>
              </a:rPr>
              <a:t>Sept 1, 2022</a:t>
            </a:r>
          </a:p>
        </p:txBody>
      </p:sp>
    </p:spTree>
    <p:extLst>
      <p:ext uri="{BB962C8B-B14F-4D97-AF65-F5344CB8AC3E}">
        <p14:creationId xmlns:p14="http://schemas.microsoft.com/office/powerpoint/2010/main" val="2053150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C477-8338-15A9-BFB7-986D13047450}"/>
              </a:ext>
            </a:extLst>
          </p:cNvPr>
          <p:cNvSpPr>
            <a:spLocks noGrp="1"/>
          </p:cNvSpPr>
          <p:nvPr>
            <p:ph type="title"/>
          </p:nvPr>
        </p:nvSpPr>
        <p:spPr>
          <a:xfrm>
            <a:off x="225188" y="272064"/>
            <a:ext cx="8229600" cy="857250"/>
          </a:xfrm>
        </p:spPr>
        <p:txBody>
          <a:bodyPr>
            <a:noAutofit/>
          </a:bodyPr>
          <a:lstStyle/>
          <a:p>
            <a:pPr algn="l"/>
            <a:r>
              <a:rPr lang="en-US" sz="2800" dirty="0"/>
              <a:t>Headed in Right Direction</a:t>
            </a:r>
            <a:br>
              <a:rPr lang="en-US" sz="2800" dirty="0"/>
            </a:br>
            <a:r>
              <a:rPr lang="en-US" sz="2800" dirty="0"/>
              <a:t>But Costs Will Get “Worse” - Before They Get “Better”</a:t>
            </a:r>
          </a:p>
        </p:txBody>
      </p:sp>
      <p:pic>
        <p:nvPicPr>
          <p:cNvPr id="4" name="Picture 3">
            <a:extLst>
              <a:ext uri="{FF2B5EF4-FFF2-40B4-BE49-F238E27FC236}">
                <a16:creationId xmlns:a16="http://schemas.microsoft.com/office/drawing/2014/main" id="{19BF007D-8606-8392-8012-546C3BBE3E10}"/>
              </a:ext>
            </a:extLst>
          </p:cNvPr>
          <p:cNvPicPr>
            <a:picLocks noChangeAspect="1"/>
          </p:cNvPicPr>
          <p:nvPr/>
        </p:nvPicPr>
        <p:blipFill>
          <a:blip r:embed="rId2"/>
          <a:stretch>
            <a:fillRect/>
          </a:stretch>
        </p:blipFill>
        <p:spPr>
          <a:xfrm>
            <a:off x="1375116" y="1362311"/>
            <a:ext cx="6393767" cy="3591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5822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0CD65F-5B1C-4586-BC3F-A67F670730B4}"/>
              </a:ext>
            </a:extLst>
          </p:cNvPr>
          <p:cNvSpPr>
            <a:spLocks noGrp="1"/>
          </p:cNvSpPr>
          <p:nvPr>
            <p:ph idx="1"/>
          </p:nvPr>
        </p:nvSpPr>
        <p:spPr>
          <a:xfrm>
            <a:off x="306249" y="904009"/>
            <a:ext cx="8765693" cy="3671606"/>
          </a:xfrm>
        </p:spPr>
        <p:txBody>
          <a:bodyPr/>
          <a:lstStyle/>
          <a:p>
            <a:pPr marL="171450" lvl="1">
              <a:spcBef>
                <a:spcPts val="750"/>
              </a:spcBef>
              <a:buFont typeface="Arial" panose="020B0604020202020204" pitchFamily="34" charset="0"/>
              <a:buChar char="•"/>
            </a:pPr>
            <a:endParaRPr lang="en-US" sz="2100" dirty="0"/>
          </a:p>
          <a:p>
            <a:pPr marL="171450" lvl="1">
              <a:spcBef>
                <a:spcPts val="750"/>
              </a:spcBef>
              <a:buFont typeface="Arial" panose="020B0604020202020204" pitchFamily="34" charset="0"/>
              <a:buChar char="•"/>
            </a:pPr>
            <a:r>
              <a:rPr lang="en-US" sz="2100" dirty="0"/>
              <a:t>44% of companies reported Supplier Delays (national avg)</a:t>
            </a:r>
          </a:p>
          <a:p>
            <a:pPr lvl="1">
              <a:buFont typeface="Courier New" panose="02070309020205020404" pitchFamily="49" charset="0"/>
              <a:buChar char="o"/>
            </a:pPr>
            <a:r>
              <a:rPr lang="en-US" sz="1500" dirty="0">
                <a:solidFill>
                  <a:srgbClr val="335176"/>
                </a:solidFill>
              </a:rPr>
              <a:t>Top Four Sectors = 71% Manufacturing | 67% Retail | 63% Construction | 60% Food Services</a:t>
            </a:r>
            <a:endParaRPr lang="en-US" sz="2100" dirty="0"/>
          </a:p>
          <a:p>
            <a:pPr marL="171450" lvl="1">
              <a:spcBef>
                <a:spcPts val="750"/>
              </a:spcBef>
              <a:buFont typeface="Arial" panose="020B0604020202020204" pitchFamily="34" charset="0"/>
              <a:buChar char="•"/>
            </a:pPr>
            <a:r>
              <a:rPr lang="en-US" sz="2100" dirty="0"/>
              <a:t>32% reported a Lack of Availability of supplies/inputs to provide services</a:t>
            </a:r>
          </a:p>
          <a:p>
            <a:pPr marL="171450" lvl="1">
              <a:spcBef>
                <a:spcPts val="750"/>
              </a:spcBef>
              <a:buFont typeface="Arial" panose="020B0604020202020204" pitchFamily="34" charset="0"/>
              <a:buChar char="•"/>
            </a:pPr>
            <a:endParaRPr lang="en-US" sz="2100" dirty="0"/>
          </a:p>
          <a:p>
            <a:pPr marL="171450" lvl="1">
              <a:spcBef>
                <a:spcPts val="750"/>
              </a:spcBef>
              <a:buFont typeface="Arial" panose="020B0604020202020204" pitchFamily="34" charset="0"/>
              <a:buChar char="•"/>
            </a:pPr>
            <a:endParaRPr lang="en-US" sz="2100" dirty="0"/>
          </a:p>
          <a:p>
            <a:pPr marL="171450" lvl="1">
              <a:spcBef>
                <a:spcPts val="750"/>
              </a:spcBef>
              <a:buFont typeface="Arial" panose="020B0604020202020204" pitchFamily="34" charset="0"/>
              <a:buChar char="•"/>
            </a:pPr>
            <a:r>
              <a:rPr lang="en-US" sz="2100" dirty="0"/>
              <a:t>US Container imports at an all-time high </a:t>
            </a:r>
            <a:r>
              <a:rPr lang="en-US" sz="2100" dirty="0">
                <a:sym typeface="Wingdings" panose="05000000000000000000" pitchFamily="2" charset="2"/>
              </a:rPr>
              <a:t></a:t>
            </a:r>
          </a:p>
          <a:p>
            <a:pPr marL="171450" lvl="1">
              <a:spcBef>
                <a:spcPts val="750"/>
              </a:spcBef>
              <a:buFont typeface="Arial" panose="020B0604020202020204" pitchFamily="34" charset="0"/>
              <a:buChar char="•"/>
            </a:pPr>
            <a:r>
              <a:rPr lang="en-US" sz="2100" dirty="0">
                <a:sym typeface="Wingdings" panose="05000000000000000000" pitchFamily="2" charset="2"/>
              </a:rPr>
              <a:t>Delays </a:t>
            </a:r>
            <a:r>
              <a:rPr lang="en-US" sz="2100" dirty="0">
                <a:solidFill>
                  <a:schemeClr val="accent6">
                    <a:lumMod val="50000"/>
                  </a:schemeClr>
                </a:solidFill>
                <a:sym typeface="Wingdings" panose="05000000000000000000" pitchFamily="2" charset="2"/>
              </a:rPr>
              <a:t>DOWN by 11% </a:t>
            </a:r>
            <a:r>
              <a:rPr lang="en-US" sz="2100" dirty="0">
                <a:sym typeface="Wingdings" panose="05000000000000000000" pitchFamily="2" charset="2"/>
              </a:rPr>
              <a:t>at US Top 10 Ports</a:t>
            </a:r>
          </a:p>
          <a:p>
            <a:pPr lvl="1">
              <a:buFont typeface="Courier New" panose="02070309020205020404" pitchFamily="49" charset="0"/>
              <a:buChar char="o"/>
            </a:pPr>
            <a:r>
              <a:rPr lang="en-US" sz="1500" dirty="0">
                <a:solidFill>
                  <a:srgbClr val="335176"/>
                </a:solidFill>
                <a:sym typeface="Wingdings" panose="05000000000000000000" pitchFamily="2" charset="2"/>
              </a:rPr>
              <a:t>May vs. April 2022</a:t>
            </a:r>
          </a:p>
          <a:p>
            <a:pPr marL="171450" lvl="1">
              <a:spcBef>
                <a:spcPts val="750"/>
              </a:spcBef>
              <a:buFont typeface="Arial" panose="020B0604020202020204" pitchFamily="34" charset="0"/>
              <a:buChar char="•"/>
            </a:pPr>
            <a:r>
              <a:rPr lang="en-US" sz="2100" dirty="0">
                <a:sym typeface="Wingdings" panose="05000000000000000000" pitchFamily="2" charset="2"/>
              </a:rPr>
              <a:t>But Peak Season is approaching…</a:t>
            </a:r>
            <a:endParaRPr lang="en-US" sz="2100" dirty="0"/>
          </a:p>
        </p:txBody>
      </p:sp>
      <p:sp>
        <p:nvSpPr>
          <p:cNvPr id="3" name="Title 2">
            <a:extLst>
              <a:ext uri="{FF2B5EF4-FFF2-40B4-BE49-F238E27FC236}">
                <a16:creationId xmlns:a16="http://schemas.microsoft.com/office/drawing/2014/main" id="{B17C6325-D440-4DBF-843B-875D369EF29E}"/>
              </a:ext>
            </a:extLst>
          </p:cNvPr>
          <p:cNvSpPr>
            <a:spLocks noGrp="1"/>
          </p:cNvSpPr>
          <p:nvPr>
            <p:ph type="title"/>
          </p:nvPr>
        </p:nvSpPr>
        <p:spPr/>
        <p:txBody>
          <a:bodyPr/>
          <a:lstStyle/>
          <a:p>
            <a:r>
              <a:rPr lang="en-US" dirty="0"/>
              <a:t>Supply Chain</a:t>
            </a:r>
          </a:p>
        </p:txBody>
      </p:sp>
      <p:sp>
        <p:nvSpPr>
          <p:cNvPr id="2" name="Rectangle 1">
            <a:extLst>
              <a:ext uri="{FF2B5EF4-FFF2-40B4-BE49-F238E27FC236}">
                <a16:creationId xmlns:a16="http://schemas.microsoft.com/office/drawing/2014/main" id="{AE37D0E8-B705-4CA0-8455-BAC9E69B768E}"/>
              </a:ext>
            </a:extLst>
          </p:cNvPr>
          <p:cNvSpPr/>
          <p:nvPr/>
        </p:nvSpPr>
        <p:spPr>
          <a:xfrm>
            <a:off x="1310942" y="750963"/>
            <a:ext cx="760144" cy="253916"/>
          </a:xfrm>
          <a:prstGeom prst="rect">
            <a:avLst/>
          </a:prstGeom>
        </p:spPr>
        <p:txBody>
          <a:bodyPr wrap="none">
            <a:spAutoFit/>
          </a:bodyPr>
          <a:lstStyle/>
          <a:p>
            <a:pPr defTabSz="342900"/>
            <a:r>
              <a:rPr lang="en-US" sz="1050" b="1" dirty="0">
                <a:solidFill>
                  <a:srgbClr val="112E51"/>
                </a:solidFill>
                <a:latin typeface="Calibri" panose="020F0502020204030204"/>
              </a:rPr>
              <a:t>April 2022</a:t>
            </a:r>
          </a:p>
        </p:txBody>
      </p:sp>
      <p:pic>
        <p:nvPicPr>
          <p:cNvPr id="5" name="Picture 4">
            <a:extLst>
              <a:ext uri="{FF2B5EF4-FFF2-40B4-BE49-F238E27FC236}">
                <a16:creationId xmlns:a16="http://schemas.microsoft.com/office/drawing/2014/main" id="{05CD4D3C-180B-4E77-9782-FF65D32D9877}"/>
              </a:ext>
            </a:extLst>
          </p:cNvPr>
          <p:cNvPicPr>
            <a:picLocks noChangeAspect="1"/>
          </p:cNvPicPr>
          <p:nvPr/>
        </p:nvPicPr>
        <p:blipFill>
          <a:blip r:embed="rId2"/>
          <a:stretch>
            <a:fillRect/>
          </a:stretch>
        </p:blipFill>
        <p:spPr>
          <a:xfrm>
            <a:off x="201705" y="760344"/>
            <a:ext cx="1139348" cy="479772"/>
          </a:xfrm>
          <a:prstGeom prst="rect">
            <a:avLst/>
          </a:prstGeom>
        </p:spPr>
      </p:pic>
      <p:pic>
        <p:nvPicPr>
          <p:cNvPr id="6" name="Picture 5">
            <a:extLst>
              <a:ext uri="{FF2B5EF4-FFF2-40B4-BE49-F238E27FC236}">
                <a16:creationId xmlns:a16="http://schemas.microsoft.com/office/drawing/2014/main" id="{15A26A3B-8192-49D9-8337-99103626A068}"/>
              </a:ext>
            </a:extLst>
          </p:cNvPr>
          <p:cNvPicPr>
            <a:picLocks noChangeAspect="1"/>
          </p:cNvPicPr>
          <p:nvPr/>
        </p:nvPicPr>
        <p:blipFill>
          <a:blip r:embed="rId3"/>
          <a:stretch>
            <a:fillRect/>
          </a:stretch>
        </p:blipFill>
        <p:spPr>
          <a:xfrm>
            <a:off x="5329859" y="2414608"/>
            <a:ext cx="3742083" cy="2095844"/>
          </a:xfrm>
          <a:prstGeom prst="rect">
            <a:avLst/>
          </a:prstGeom>
          <a:ln>
            <a:solidFill>
              <a:schemeClr val="accent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51936C0-A2BB-4E38-9DA3-937637BAF553}"/>
              </a:ext>
            </a:extLst>
          </p:cNvPr>
          <p:cNvPicPr>
            <a:picLocks noChangeAspect="1"/>
          </p:cNvPicPr>
          <p:nvPr/>
        </p:nvPicPr>
        <p:blipFill>
          <a:blip r:embed="rId4"/>
          <a:stretch>
            <a:fillRect/>
          </a:stretch>
        </p:blipFill>
        <p:spPr>
          <a:xfrm>
            <a:off x="189116" y="2752766"/>
            <a:ext cx="1833801" cy="230828"/>
          </a:xfrm>
          <a:prstGeom prst="rect">
            <a:avLst/>
          </a:prstGeom>
        </p:spPr>
      </p:pic>
      <p:sp>
        <p:nvSpPr>
          <p:cNvPr id="9" name="Rectangle 8">
            <a:extLst>
              <a:ext uri="{FF2B5EF4-FFF2-40B4-BE49-F238E27FC236}">
                <a16:creationId xmlns:a16="http://schemas.microsoft.com/office/drawing/2014/main" id="{AAE0E192-F9DB-4473-AB3C-A7453157E48C}"/>
              </a:ext>
            </a:extLst>
          </p:cNvPr>
          <p:cNvSpPr/>
          <p:nvPr/>
        </p:nvSpPr>
        <p:spPr>
          <a:xfrm>
            <a:off x="2076940" y="2702225"/>
            <a:ext cx="737702" cy="253916"/>
          </a:xfrm>
          <a:prstGeom prst="rect">
            <a:avLst/>
          </a:prstGeom>
        </p:spPr>
        <p:txBody>
          <a:bodyPr wrap="none">
            <a:spAutoFit/>
          </a:bodyPr>
          <a:lstStyle/>
          <a:p>
            <a:pPr defTabSz="342900"/>
            <a:r>
              <a:rPr lang="en-US" sz="1050" b="1" dirty="0">
                <a:solidFill>
                  <a:srgbClr val="112E51"/>
                </a:solidFill>
                <a:latin typeface="Calibri" panose="020F0502020204030204"/>
              </a:rPr>
              <a:t>May 2022</a:t>
            </a:r>
          </a:p>
        </p:txBody>
      </p:sp>
    </p:spTree>
    <p:extLst>
      <p:ext uri="{BB962C8B-B14F-4D97-AF65-F5344CB8AC3E}">
        <p14:creationId xmlns:p14="http://schemas.microsoft.com/office/powerpoint/2010/main" val="3543911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894" y="937373"/>
            <a:ext cx="2635358" cy="1979604"/>
          </a:xfrm>
          <a:prstGeom prst="rect">
            <a:avLst/>
          </a:prstGeom>
          <a:noFill/>
          <a:ln w="9525">
            <a:noFill/>
            <a:miter lim="800000"/>
            <a:headEnd/>
            <a:tailEnd/>
          </a:ln>
        </p:spPr>
      </p:pic>
      <p:pic>
        <p:nvPicPr>
          <p:cNvPr id="10" name="Picture 3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893" y="2956516"/>
            <a:ext cx="3051015" cy="2191148"/>
          </a:xfrm>
          <a:prstGeom prst="rect">
            <a:avLst/>
          </a:prstGeom>
          <a:noFill/>
          <a:ln w="9525">
            <a:noFill/>
            <a:miter lim="800000"/>
            <a:headEnd/>
            <a:tailEnd/>
          </a:ln>
        </p:spPr>
      </p:pic>
      <p:pic>
        <p:nvPicPr>
          <p:cNvPr id="11" name="Picture 4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9051" y="937373"/>
            <a:ext cx="2005681" cy="1979604"/>
          </a:xfrm>
          <a:prstGeom prst="rect">
            <a:avLst/>
          </a:prstGeom>
          <a:noFill/>
          <a:ln w="9525">
            <a:noFill/>
            <a:miter lim="800000"/>
            <a:headEnd/>
            <a:tailEnd/>
          </a:ln>
        </p:spPr>
      </p:pic>
      <p:pic>
        <p:nvPicPr>
          <p:cNvPr id="12" name="Picture 44"/>
          <p:cNvPicPr preferRelativeResize="0">
            <a:picLocks/>
          </p:cNvPicPr>
          <p:nvPr/>
        </p:nvPicPr>
        <p:blipFill>
          <a:blip r:embed="rId6" cstate="email">
            <a:extLst>
              <a:ext uri="{28A0092B-C50C-407E-A947-70E740481C1C}">
                <a14:useLocalDpi xmlns:a14="http://schemas.microsoft.com/office/drawing/2010/main"/>
              </a:ext>
            </a:extLst>
          </a:blip>
          <a:srcRect/>
          <a:stretch>
            <a:fillRect/>
          </a:stretch>
        </p:blipFill>
        <p:spPr bwMode="auto">
          <a:xfrm>
            <a:off x="5873017" y="937374"/>
            <a:ext cx="2127092" cy="1096994"/>
          </a:xfrm>
          <a:prstGeom prst="rect">
            <a:avLst/>
          </a:prstGeom>
          <a:noFill/>
          <a:ln w="9525">
            <a:noFill/>
            <a:miter lim="800000"/>
            <a:headEnd/>
            <a:tailEnd/>
          </a:ln>
        </p:spPr>
      </p:pic>
      <p:pic>
        <p:nvPicPr>
          <p:cNvPr id="13" name="Picture 4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73016" y="2088409"/>
            <a:ext cx="2127092" cy="828569"/>
          </a:xfrm>
          <a:prstGeom prst="rect">
            <a:avLst/>
          </a:prstGeom>
          <a:noFill/>
          <a:ln w="9525">
            <a:noFill/>
            <a:miter lim="800000"/>
            <a:headEnd/>
            <a:tailEnd/>
          </a:ln>
        </p:spPr>
      </p:pic>
      <p:pic>
        <p:nvPicPr>
          <p:cNvPr id="14" name="Picture 47"/>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48235" y="2956516"/>
            <a:ext cx="3751873" cy="2191148"/>
          </a:xfrm>
          <a:prstGeom prst="rect">
            <a:avLst/>
          </a:prstGeom>
          <a:noFill/>
          <a:ln w="9525">
            <a:noFill/>
            <a:miter lim="800000"/>
            <a:headEnd/>
            <a:tailEnd/>
          </a:ln>
        </p:spPr>
      </p:pic>
      <p:sp>
        <p:nvSpPr>
          <p:cNvPr id="15" name="TextBox 14"/>
          <p:cNvSpPr txBox="1"/>
          <p:nvPr/>
        </p:nvSpPr>
        <p:spPr>
          <a:xfrm>
            <a:off x="1296253" y="1127823"/>
            <a:ext cx="2171135" cy="709746"/>
          </a:xfrm>
          <a:prstGeom prst="rect">
            <a:avLst/>
          </a:prstGeom>
          <a:noFill/>
        </p:spPr>
        <p:txBody>
          <a:bodyPr>
            <a:spAutoFit/>
          </a:bodyPr>
          <a:lstStyle/>
          <a:p>
            <a:pPr marL="0" marR="0" lvl="0" indent="0" algn="l" defTabSz="342797" rtl="0" eaLnBrk="1" fontAlgn="auto" latinLnBrk="0" hangingPunct="1">
              <a:lnSpc>
                <a:spcPts val="2399"/>
              </a:lnSpc>
              <a:spcBef>
                <a:spcPts val="0"/>
              </a:spcBef>
              <a:spcAft>
                <a:spcPts val="0"/>
              </a:spcAft>
              <a:buClrTx/>
              <a:buSzTx/>
              <a:buFontTx/>
              <a:buNone/>
              <a:tabLst/>
              <a:defRPr/>
            </a:pPr>
            <a:r>
              <a:rPr kumimoji="0" lang="en-US" sz="26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Information</a:t>
            </a:r>
          </a:p>
          <a:p>
            <a:pPr marL="0" marR="0" lvl="0" indent="0" algn="l" defTabSz="342797" rtl="0" eaLnBrk="1" fontAlgn="auto" latinLnBrk="0" hangingPunct="1">
              <a:lnSpc>
                <a:spcPts val="2399"/>
              </a:lnSpc>
              <a:spcBef>
                <a:spcPts val="0"/>
              </a:spcBef>
              <a:spcAft>
                <a:spcPts val="0"/>
              </a:spcAft>
              <a:buClrTx/>
              <a:buSzTx/>
              <a:buFontTx/>
              <a:buNone/>
              <a:tabLst/>
              <a:defRPr/>
            </a:pPr>
            <a:r>
              <a:rPr kumimoji="0" lang="en-US" sz="26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Technology</a:t>
            </a:r>
          </a:p>
        </p:txBody>
      </p:sp>
      <p:sp>
        <p:nvSpPr>
          <p:cNvPr id="16" name="TextBox 15"/>
          <p:cNvSpPr txBox="1"/>
          <p:nvPr/>
        </p:nvSpPr>
        <p:spPr>
          <a:xfrm>
            <a:off x="1315301" y="1820587"/>
            <a:ext cx="1146274" cy="900246"/>
          </a:xfrm>
          <a:prstGeom prst="rect">
            <a:avLst/>
          </a:prstGeom>
          <a:noFill/>
        </p:spPr>
        <p:txBody>
          <a:bodyPr>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Networking</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Data centers</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Hardware</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COTS software</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ERP systems</a:t>
            </a:r>
          </a:p>
        </p:txBody>
      </p:sp>
      <p:sp>
        <p:nvSpPr>
          <p:cNvPr id="17" name="TextBox 16"/>
          <p:cNvSpPr txBox="1"/>
          <p:nvPr/>
        </p:nvSpPr>
        <p:spPr>
          <a:xfrm>
            <a:off x="2397298" y="1820587"/>
            <a:ext cx="1381955" cy="577081"/>
          </a:xfrm>
          <a:prstGeom prst="rect">
            <a:avLst/>
          </a:prstGeom>
          <a:noFill/>
        </p:spPr>
        <p:txBody>
          <a:bodyPr>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Help desk services</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eProcurement</a:t>
            </a:r>
          </a:p>
        </p:txBody>
      </p:sp>
      <p:sp>
        <p:nvSpPr>
          <p:cNvPr id="18" name="TextBox 17"/>
          <p:cNvSpPr txBox="1"/>
          <p:nvPr/>
        </p:nvSpPr>
        <p:spPr>
          <a:xfrm>
            <a:off x="3905423" y="1067118"/>
            <a:ext cx="2171135" cy="606833"/>
          </a:xfrm>
          <a:prstGeom prst="rect">
            <a:avLst/>
          </a:prstGeom>
          <a:noFill/>
        </p:spPr>
        <p:txBody>
          <a:bodyPr>
            <a:spAutoFit/>
          </a:bodyPr>
          <a:lstStyle/>
          <a:p>
            <a:pPr marL="0" marR="0" lvl="0" indent="0" algn="l" defTabSz="342797" rtl="0" eaLnBrk="1" fontAlgn="auto" latinLnBrk="0" hangingPunct="1">
              <a:lnSpc>
                <a:spcPts val="2024"/>
              </a:lnSpc>
              <a:spcBef>
                <a:spcPts val="0"/>
              </a:spcBef>
              <a:spcAft>
                <a:spcPts val="0"/>
              </a:spcAft>
              <a:buClrTx/>
              <a:buSzTx/>
              <a:buFontTx/>
              <a:buNone/>
              <a:tabLst/>
              <a:defRPr/>
            </a:pPr>
            <a:r>
              <a:rPr kumimoji="0" lang="en-US" sz="224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Facility</a:t>
            </a:r>
          </a:p>
          <a:p>
            <a:pPr marL="0" marR="0" lvl="0" indent="0" algn="l" defTabSz="342797" rtl="0" eaLnBrk="1" fontAlgn="auto" latinLnBrk="0" hangingPunct="1">
              <a:lnSpc>
                <a:spcPts val="2024"/>
              </a:lnSpc>
              <a:spcBef>
                <a:spcPts val="0"/>
              </a:spcBef>
              <a:spcAft>
                <a:spcPts val="0"/>
              </a:spcAft>
              <a:buClrTx/>
              <a:buSzTx/>
              <a:buFontTx/>
              <a:buNone/>
              <a:tabLst/>
              <a:defRPr/>
            </a:pPr>
            <a:r>
              <a:rPr kumimoji="0" lang="en-US" sz="224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Management</a:t>
            </a:r>
          </a:p>
        </p:txBody>
      </p:sp>
      <p:sp>
        <p:nvSpPr>
          <p:cNvPr id="19" name="TextBox 18"/>
          <p:cNvSpPr txBox="1"/>
          <p:nvPr/>
        </p:nvSpPr>
        <p:spPr>
          <a:xfrm>
            <a:off x="3913758" y="1680131"/>
            <a:ext cx="1458136" cy="1384995"/>
          </a:xfrm>
          <a:prstGeom prst="rect">
            <a:avLst/>
          </a:prstGeom>
          <a:noFill/>
        </p:spPr>
        <p:txBody>
          <a:bodyPr>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maintenance</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landscaping</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security service</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building systems</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industrial moving</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waste management</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energy management</a:t>
            </a:r>
          </a:p>
        </p:txBody>
      </p:sp>
      <p:sp>
        <p:nvSpPr>
          <p:cNvPr id="20" name="TextBox 19"/>
          <p:cNvSpPr txBox="1"/>
          <p:nvPr/>
        </p:nvSpPr>
        <p:spPr>
          <a:xfrm>
            <a:off x="4944571" y="1680132"/>
            <a:ext cx="1458136" cy="507831"/>
          </a:xfrm>
          <a:prstGeom prst="rect">
            <a:avLst/>
          </a:prstGeom>
          <a:noFill/>
        </p:spPr>
        <p:txBody>
          <a:bodyPr>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custodial</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conveyance</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pest control</a:t>
            </a:r>
          </a:p>
        </p:txBody>
      </p:sp>
      <p:sp>
        <p:nvSpPr>
          <p:cNvPr id="21" name="TextBox 20"/>
          <p:cNvSpPr txBox="1"/>
          <p:nvPr/>
        </p:nvSpPr>
        <p:spPr>
          <a:xfrm>
            <a:off x="5943243" y="1470636"/>
            <a:ext cx="2056865" cy="528350"/>
          </a:xfrm>
          <a:prstGeom prst="rect">
            <a:avLst/>
          </a:prstGeom>
          <a:noFill/>
        </p:spPr>
        <p:txBody>
          <a:bodyPr>
            <a:spAutoFit/>
          </a:bodyPr>
          <a:lstStyle/>
          <a:p>
            <a:pPr marL="0" marR="0" lvl="0" indent="0" algn="l" defTabSz="342797" rtl="0" eaLnBrk="1" fontAlgn="auto" latinLnBrk="0" hangingPunct="1">
              <a:lnSpc>
                <a:spcPts val="1724"/>
              </a:lnSpc>
              <a:spcBef>
                <a:spcPts val="0"/>
              </a:spcBef>
              <a:spcAft>
                <a:spcPts val="0"/>
              </a:spcAft>
              <a:buClrTx/>
              <a:buSzTx/>
              <a:buFontTx/>
              <a:buNone/>
              <a:tabLst/>
              <a:defRPr/>
            </a:pPr>
            <a:r>
              <a:rPr kumimoji="0" lang="en-US" sz="17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Health Insurance/</a:t>
            </a:r>
          </a:p>
          <a:p>
            <a:pPr marL="0" marR="0" lvl="0" indent="0" algn="l" defTabSz="342797" rtl="0" eaLnBrk="1" fontAlgn="auto" latinLnBrk="0" hangingPunct="1">
              <a:lnSpc>
                <a:spcPts val="1724"/>
              </a:lnSpc>
              <a:spcBef>
                <a:spcPts val="0"/>
              </a:spcBef>
              <a:spcAft>
                <a:spcPts val="0"/>
              </a:spcAft>
              <a:buClrTx/>
              <a:buSzTx/>
              <a:buFontTx/>
              <a:buNone/>
              <a:tabLst/>
              <a:defRPr/>
            </a:pPr>
            <a:r>
              <a:rPr kumimoji="0" lang="en-US" sz="17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Medical Services</a:t>
            </a:r>
          </a:p>
        </p:txBody>
      </p:sp>
      <p:sp>
        <p:nvSpPr>
          <p:cNvPr id="22" name="TextBox 21"/>
          <p:cNvSpPr txBox="1"/>
          <p:nvPr/>
        </p:nvSpPr>
        <p:spPr>
          <a:xfrm>
            <a:off x="5943243" y="2483307"/>
            <a:ext cx="2056865" cy="310341"/>
          </a:xfrm>
          <a:prstGeom prst="rect">
            <a:avLst/>
          </a:prstGeom>
          <a:noFill/>
        </p:spPr>
        <p:txBody>
          <a:bodyPr>
            <a:spAutoFit/>
          </a:bodyPr>
          <a:lstStyle/>
          <a:p>
            <a:pPr marL="0" marR="0" lvl="0" indent="0" algn="l" defTabSz="342797" rtl="0" eaLnBrk="1" fontAlgn="auto" latinLnBrk="0" hangingPunct="1">
              <a:lnSpc>
                <a:spcPts val="1724"/>
              </a:lnSpc>
              <a:spcBef>
                <a:spcPts val="0"/>
              </a:spcBef>
              <a:spcAft>
                <a:spcPts val="0"/>
              </a:spcAft>
              <a:buClrTx/>
              <a:buSzTx/>
              <a:buFontTx/>
              <a:buNone/>
              <a:tabLst/>
              <a:defRPr/>
            </a:pPr>
            <a:r>
              <a:rPr kumimoji="0" lang="en-US" sz="17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Manufacturing</a:t>
            </a:r>
          </a:p>
        </p:txBody>
      </p:sp>
      <p:sp>
        <p:nvSpPr>
          <p:cNvPr id="23" name="TextBox 22"/>
          <p:cNvSpPr txBox="1"/>
          <p:nvPr/>
        </p:nvSpPr>
        <p:spPr>
          <a:xfrm>
            <a:off x="1296253" y="3135064"/>
            <a:ext cx="2990072" cy="605294"/>
          </a:xfrm>
          <a:prstGeom prst="rect">
            <a:avLst/>
          </a:prstGeom>
          <a:noFill/>
        </p:spPr>
        <p:txBody>
          <a:bodyPr>
            <a:spAutoFit/>
          </a:bodyPr>
          <a:lstStyle/>
          <a:p>
            <a:pPr marL="0" marR="0" lvl="0" indent="0" algn="l" defTabSz="342797" rtl="0" eaLnBrk="1" fontAlgn="auto" latinLnBrk="0" hangingPunct="1">
              <a:lnSpc>
                <a:spcPts val="2024"/>
              </a:lnSpc>
              <a:spcBef>
                <a:spcPts val="0"/>
              </a:spcBef>
              <a:spcAft>
                <a:spcPts val="0"/>
              </a:spcAft>
              <a:buClrTx/>
              <a:buSzTx/>
              <a:buFontTx/>
              <a:buNone/>
              <a:tabLst/>
              <a:defRPr/>
            </a:pPr>
            <a:r>
              <a:rPr kumimoji="0" lang="en-US" sz="20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Busines</a:t>
            </a:r>
            <a:r>
              <a:rPr kumimoji="0" lang="en-US" sz="2099" b="1"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a:t>
            </a:r>
            <a:r>
              <a:rPr kumimoji="0" lang="en-US" sz="1799" b="1"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t>
            </a:r>
            <a:r>
              <a:rPr kumimoji="0" lang="en-US" sz="20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Municipa</a:t>
            </a:r>
            <a:r>
              <a:rPr kumimoji="0" lang="en-US" sz="2099" b="1"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a:t>
            </a:r>
            <a:r>
              <a:rPr kumimoji="0" lang="en-US" sz="17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t>
            </a:r>
            <a:br>
              <a:rPr kumimoji="0" lang="en-US" sz="20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br>
            <a:r>
              <a:rPr kumimoji="0" lang="en-US" sz="20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University Services</a:t>
            </a:r>
          </a:p>
        </p:txBody>
      </p:sp>
      <p:sp>
        <p:nvSpPr>
          <p:cNvPr id="26" name="TextBox 25"/>
          <p:cNvSpPr txBox="1"/>
          <p:nvPr/>
        </p:nvSpPr>
        <p:spPr>
          <a:xfrm>
            <a:off x="4457731" y="3117207"/>
            <a:ext cx="3199567" cy="733534"/>
          </a:xfrm>
          <a:prstGeom prst="rect">
            <a:avLst/>
          </a:prstGeom>
          <a:noFill/>
        </p:spPr>
        <p:txBody>
          <a:bodyPr>
            <a:spAutoFit/>
          </a:bodyPr>
          <a:lstStyle/>
          <a:p>
            <a:pPr marL="0" marR="0" lvl="0" indent="0" algn="l" defTabSz="342797" rtl="0" eaLnBrk="1" fontAlgn="auto" latinLnBrk="0" hangingPunct="1">
              <a:lnSpc>
                <a:spcPts val="2474"/>
              </a:lnSpc>
              <a:spcBef>
                <a:spcPts val="0"/>
              </a:spcBef>
              <a:spcAft>
                <a:spcPts val="0"/>
              </a:spcAft>
              <a:buClrTx/>
              <a:buSzTx/>
              <a:buFontTx/>
              <a:buNone/>
              <a:tabLst/>
              <a:defRPr/>
            </a:pPr>
            <a:r>
              <a:rPr kumimoji="0" lang="en-US" sz="23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Constructio</a:t>
            </a:r>
            <a:r>
              <a:rPr kumimoji="0" lang="en-US" sz="2399" b="1"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n</a:t>
            </a:r>
            <a:r>
              <a:rPr kumimoji="0" lang="en-US" sz="2099" b="1"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t>
            </a:r>
            <a:r>
              <a:rPr kumimoji="0" lang="en-US" sz="23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Desig</a:t>
            </a:r>
            <a:r>
              <a:rPr kumimoji="0" lang="en-US" sz="2399" b="1" i="0" u="none" strike="noStrike" kern="1200" cap="none" spc="22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n</a:t>
            </a:r>
            <a:r>
              <a:rPr kumimoji="0" lang="en-US" sz="20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t>
            </a:r>
            <a:br>
              <a:rPr kumimoji="0" lang="en-US" sz="23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br>
            <a:r>
              <a:rPr kumimoji="0" lang="en-US" sz="2399" b="1" i="0" u="none" strike="noStrike" kern="1200" cap="none" spc="-75"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Engineering</a:t>
            </a:r>
          </a:p>
        </p:txBody>
      </p:sp>
      <p:sp>
        <p:nvSpPr>
          <p:cNvPr id="27" name="TextBox 26"/>
          <p:cNvSpPr txBox="1"/>
          <p:nvPr/>
        </p:nvSpPr>
        <p:spPr>
          <a:xfrm>
            <a:off x="4487490" y="3867345"/>
            <a:ext cx="1112944" cy="1223412"/>
          </a:xfrm>
          <a:prstGeom prst="rect">
            <a:avLst/>
          </a:prstGeom>
          <a:noFill/>
        </p:spPr>
        <p:txBody>
          <a:bodyPr>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Infrastructure</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Municipal</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Laboratory</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Education</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Hospital</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Corrections</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Financial</a:t>
            </a:r>
          </a:p>
        </p:txBody>
      </p:sp>
      <p:sp>
        <p:nvSpPr>
          <p:cNvPr id="28" name="TextBox 27"/>
          <p:cNvSpPr txBox="1"/>
          <p:nvPr/>
        </p:nvSpPr>
        <p:spPr>
          <a:xfrm>
            <a:off x="5657567" y="3864726"/>
            <a:ext cx="1042716" cy="1223412"/>
          </a:xfrm>
          <a:prstGeom prst="rect">
            <a:avLst/>
          </a:prstGeom>
          <a:noFill/>
        </p:spPr>
        <p:txBody>
          <a:bodyPr>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Renovation</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Repair</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Maintenance</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Roofing</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Specialty</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Demolition</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Development</a:t>
            </a:r>
          </a:p>
        </p:txBody>
      </p:sp>
      <p:sp>
        <p:nvSpPr>
          <p:cNvPr id="29" name="TextBox 28"/>
          <p:cNvSpPr txBox="1"/>
          <p:nvPr/>
        </p:nvSpPr>
        <p:spPr>
          <a:xfrm>
            <a:off x="6814556" y="3864726"/>
            <a:ext cx="1041526" cy="1223412"/>
          </a:xfrm>
          <a:prstGeom prst="rect">
            <a:avLst/>
          </a:prstGeom>
          <a:noFill/>
        </p:spPr>
        <p:txBody>
          <a:bodyPr>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DBB</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CMAR</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DB</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IDIQ</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JOC</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Low Bid</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IPD</a:t>
            </a:r>
          </a:p>
        </p:txBody>
      </p:sp>
      <p:sp>
        <p:nvSpPr>
          <p:cNvPr id="4" name="Content Placeholder 2"/>
          <p:cNvSpPr>
            <a:spLocks noGrp="1"/>
          </p:cNvSpPr>
          <p:nvPr>
            <p:ph idx="1"/>
          </p:nvPr>
        </p:nvSpPr>
        <p:spPr>
          <a:xfrm>
            <a:off x="2382" y="-111227"/>
            <a:ext cx="9141618" cy="813310"/>
          </a:xfrm>
          <a:noFill/>
        </p:spPr>
        <p:txBody>
          <a:bodyPr>
            <a:noAutofit/>
          </a:bodyPr>
          <a:lstStyle/>
          <a:p>
            <a:pPr marL="274238" lvl="1" indent="0" algn="ctr">
              <a:lnSpc>
                <a:spcPct val="110000"/>
              </a:lnSpc>
              <a:buNone/>
              <a:defRPr/>
            </a:pPr>
            <a:r>
              <a:rPr lang="en-US" dirty="0">
                <a:solidFill>
                  <a:srgbClr val="002060"/>
                </a:solidFill>
                <a:effectLst>
                  <a:outerShdw blurRad="38100" dist="38100" dir="2700000" algn="tl">
                    <a:srgbClr val="000000">
                      <a:alpha val="43137"/>
                    </a:srgbClr>
                  </a:outerShdw>
                </a:effectLst>
              </a:rPr>
              <a:t>20+ Years | 150+ Owners </a:t>
            </a:r>
          </a:p>
          <a:p>
            <a:pPr marL="274238" lvl="1" indent="0" algn="ctr">
              <a:lnSpc>
                <a:spcPct val="110000"/>
              </a:lnSpc>
              <a:buNone/>
              <a:defRPr/>
            </a:pPr>
            <a:r>
              <a:rPr lang="en-US" sz="2999" dirty="0">
                <a:solidFill>
                  <a:srgbClr val="C00000"/>
                </a:solidFill>
                <a:effectLst>
                  <a:outerShdw blurRad="38100" dist="38100" dir="2700000" algn="tl">
                    <a:srgbClr val="000000">
                      <a:alpha val="43137"/>
                    </a:srgbClr>
                  </a:outerShdw>
                </a:effectLst>
              </a:rPr>
              <a:t>3,000+ Projects | $15+ Billion Procured</a:t>
            </a:r>
          </a:p>
        </p:txBody>
      </p:sp>
      <p:sp>
        <p:nvSpPr>
          <p:cNvPr id="30" name="TextBox 29"/>
          <p:cNvSpPr txBox="1"/>
          <p:nvPr/>
        </p:nvSpPr>
        <p:spPr>
          <a:xfrm>
            <a:off x="1309610" y="3659913"/>
            <a:ext cx="2084747" cy="1477328"/>
          </a:xfrm>
          <a:prstGeom prst="rect">
            <a:avLst/>
          </a:prstGeom>
          <a:noFill/>
        </p:spPr>
        <p:txBody>
          <a:bodyPr wrap="square" rtlCol="0">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dining</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multi-media rights</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fitness equipment</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online education</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document management</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property management</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audiovisual</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communications systems</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emergency response systems</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laundry</a:t>
            </a:r>
          </a:p>
        </p:txBody>
      </p:sp>
      <p:sp>
        <p:nvSpPr>
          <p:cNvPr id="31" name="TextBox 30"/>
          <p:cNvSpPr txBox="1"/>
          <p:nvPr/>
        </p:nvSpPr>
        <p:spPr>
          <a:xfrm>
            <a:off x="2786199" y="3667812"/>
            <a:ext cx="1342175" cy="646331"/>
          </a:xfrm>
          <a:prstGeom prst="rect">
            <a:avLst/>
          </a:prstGeom>
          <a:noFill/>
        </p:spPr>
        <p:txBody>
          <a:bodyPr wrap="square" rtlCol="0">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retirement fund material recycling</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bookstores</a:t>
            </a: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furniture</a:t>
            </a:r>
          </a:p>
        </p:txBody>
      </p:sp>
    </p:spTree>
    <p:extLst>
      <p:ext uri="{BB962C8B-B14F-4D97-AF65-F5344CB8AC3E}">
        <p14:creationId xmlns:p14="http://schemas.microsoft.com/office/powerpoint/2010/main" val="2202420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02CF-5EAF-8D50-FD4E-B89E22EFCF54}"/>
              </a:ext>
            </a:extLst>
          </p:cNvPr>
          <p:cNvSpPr>
            <a:spLocks noGrp="1"/>
          </p:cNvSpPr>
          <p:nvPr>
            <p:ph type="title"/>
          </p:nvPr>
        </p:nvSpPr>
        <p:spPr>
          <a:xfrm>
            <a:off x="457200" y="260287"/>
            <a:ext cx="8229600" cy="857250"/>
          </a:xfrm>
        </p:spPr>
        <p:txBody>
          <a:bodyPr/>
          <a:lstStyle/>
          <a:p>
            <a:r>
              <a:rPr lang="en-US" dirty="0"/>
              <a:t>Supply Chain Issues</a:t>
            </a:r>
          </a:p>
        </p:txBody>
      </p:sp>
      <p:sp>
        <p:nvSpPr>
          <p:cNvPr id="3" name="Content Placeholder 2">
            <a:extLst>
              <a:ext uri="{FF2B5EF4-FFF2-40B4-BE49-F238E27FC236}">
                <a16:creationId xmlns:a16="http://schemas.microsoft.com/office/drawing/2014/main" id="{D54C31A7-8E7F-D4BD-6F38-8F0D7AE0F073}"/>
              </a:ext>
            </a:extLst>
          </p:cNvPr>
          <p:cNvSpPr>
            <a:spLocks noGrp="1"/>
          </p:cNvSpPr>
          <p:nvPr>
            <p:ph idx="1"/>
          </p:nvPr>
        </p:nvSpPr>
        <p:spPr>
          <a:xfrm>
            <a:off x="457200" y="1117537"/>
            <a:ext cx="8229600" cy="3882683"/>
          </a:xfrm>
        </p:spPr>
        <p:txBody>
          <a:bodyPr>
            <a:normAutofit fontScale="70000" lnSpcReduction="20000"/>
          </a:bodyPr>
          <a:lstStyle/>
          <a:p>
            <a:r>
              <a:rPr lang="en-US" dirty="0"/>
              <a:t>90% of projects have had supply chain impacts</a:t>
            </a:r>
          </a:p>
          <a:p>
            <a:r>
              <a:rPr lang="en-US" dirty="0"/>
              <a:t>84% of projects have had higher cost</a:t>
            </a:r>
          </a:p>
          <a:p>
            <a:r>
              <a:rPr lang="en-US" dirty="0"/>
              <a:t>72% of projects have taken longer</a:t>
            </a:r>
          </a:p>
          <a:p>
            <a:endParaRPr lang="en-US" dirty="0"/>
          </a:p>
          <a:p>
            <a:r>
              <a:rPr lang="en-US" dirty="0">
                <a:solidFill>
                  <a:srgbClr val="C00000"/>
                </a:solidFill>
              </a:rPr>
              <a:t>Actions People are Taking:</a:t>
            </a:r>
          </a:p>
          <a:p>
            <a:pPr lvl="1"/>
            <a:r>
              <a:rPr lang="en-US" dirty="0"/>
              <a:t>Accelerated purchasing after contract award (cash flow)</a:t>
            </a:r>
          </a:p>
          <a:p>
            <a:pPr lvl="1"/>
            <a:r>
              <a:rPr lang="en-US" dirty="0"/>
              <a:t>Alternative suppliers</a:t>
            </a:r>
          </a:p>
          <a:p>
            <a:pPr lvl="1"/>
            <a:r>
              <a:rPr lang="en-US" dirty="0"/>
              <a:t>Alternative materials/products (change the spec)</a:t>
            </a:r>
          </a:p>
          <a:p>
            <a:pPr lvl="1"/>
            <a:r>
              <a:rPr lang="en-US" dirty="0"/>
              <a:t>Stocking inventory </a:t>
            </a:r>
          </a:p>
          <a:p>
            <a:pPr lvl="1"/>
            <a:r>
              <a:rPr lang="en-US" dirty="0"/>
              <a:t>Increasing Bids/Budgets</a:t>
            </a:r>
          </a:p>
          <a:p>
            <a:pPr lvl="1"/>
            <a:r>
              <a:rPr lang="en-US" dirty="0"/>
              <a:t>Longer Completion Times</a:t>
            </a:r>
          </a:p>
          <a:p>
            <a:pPr lvl="1"/>
            <a:r>
              <a:rPr lang="en-US" dirty="0"/>
              <a:t>Some GC’s advising Owners to push Risk to Subs</a:t>
            </a:r>
          </a:p>
        </p:txBody>
      </p:sp>
    </p:spTree>
    <p:extLst>
      <p:ext uri="{BB962C8B-B14F-4D97-AF65-F5344CB8AC3E}">
        <p14:creationId xmlns:p14="http://schemas.microsoft.com/office/powerpoint/2010/main" val="4139026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1D41-9BC6-4B0F-AFB0-F940201BCD7E}"/>
              </a:ext>
            </a:extLst>
          </p:cNvPr>
          <p:cNvSpPr>
            <a:spLocks noGrp="1"/>
          </p:cNvSpPr>
          <p:nvPr>
            <p:ph type="title"/>
          </p:nvPr>
        </p:nvSpPr>
        <p:spPr>
          <a:xfrm>
            <a:off x="457200" y="24411"/>
            <a:ext cx="8229600" cy="857250"/>
          </a:xfrm>
        </p:spPr>
        <p:txBody>
          <a:bodyPr>
            <a:normAutofit fontScale="90000"/>
          </a:bodyPr>
          <a:lstStyle/>
          <a:p>
            <a:r>
              <a:rPr lang="en-US" dirty="0"/>
              <a:t>Materials Uncertainty + AGC (July 2022)</a:t>
            </a:r>
          </a:p>
        </p:txBody>
      </p:sp>
      <p:sp>
        <p:nvSpPr>
          <p:cNvPr id="3" name="Content Placeholder 2">
            <a:extLst>
              <a:ext uri="{FF2B5EF4-FFF2-40B4-BE49-F238E27FC236}">
                <a16:creationId xmlns:a16="http://schemas.microsoft.com/office/drawing/2014/main" id="{24192C8D-2FB3-42E9-9D57-0E224BD604C2}"/>
              </a:ext>
            </a:extLst>
          </p:cNvPr>
          <p:cNvSpPr>
            <a:spLocks noGrp="1"/>
          </p:cNvSpPr>
          <p:nvPr>
            <p:ph idx="1"/>
          </p:nvPr>
        </p:nvSpPr>
        <p:spPr>
          <a:xfrm>
            <a:off x="249099" y="864929"/>
            <a:ext cx="8536675" cy="2860909"/>
          </a:xfrm>
        </p:spPr>
        <p:txBody>
          <a:bodyPr>
            <a:normAutofit/>
          </a:bodyPr>
          <a:lstStyle/>
          <a:p>
            <a:r>
              <a:rPr lang="en-US" sz="1400" dirty="0">
                <a:ea typeface="Calibri" panose="020F0502020204030204" pitchFamily="34" charset="0"/>
              </a:rPr>
              <a:t>Delays may be lessening in some sectors but worsening in others.</a:t>
            </a:r>
          </a:p>
          <a:p>
            <a:endParaRPr lang="en-US" sz="1400" dirty="0">
              <a:ea typeface="Calibri" panose="020F0502020204030204" pitchFamily="34" charset="0"/>
            </a:endParaRPr>
          </a:p>
          <a:p>
            <a:r>
              <a:rPr lang="en-US" sz="1400" dirty="0">
                <a:ea typeface="Calibri" panose="020F0502020204030204" pitchFamily="34" charset="0"/>
              </a:rPr>
              <a:t>Ohio-based aluminum extruding mill that its lead time was now 66-68 weeks, whereas the “lead time up until about a year ago was more like six weeks.” </a:t>
            </a:r>
          </a:p>
          <a:p>
            <a:endParaRPr lang="en-US" sz="1400" dirty="0">
              <a:ea typeface="Calibri" panose="020F0502020204030204" pitchFamily="34" charset="0"/>
            </a:endParaRPr>
          </a:p>
          <a:p>
            <a:r>
              <a:rPr lang="en-US" sz="1400" dirty="0">
                <a:ea typeface="Calibri" panose="020F0502020204030204" pitchFamily="34" charset="0"/>
              </a:rPr>
              <a:t>Construction Equipment – Lead times are 12 to 24 months (July 2022 – Thompson Research Group)</a:t>
            </a:r>
          </a:p>
          <a:p>
            <a:endParaRPr lang="en-US" sz="1400" dirty="0">
              <a:ea typeface="Calibri" panose="020F0502020204030204" pitchFamily="34" charset="0"/>
            </a:endParaRPr>
          </a:p>
          <a:p>
            <a:r>
              <a:rPr lang="en-US" sz="1400" dirty="0"/>
              <a:t>Projects in Mid-west:</a:t>
            </a:r>
          </a:p>
          <a:p>
            <a:pPr lvl="1"/>
            <a:r>
              <a:rPr lang="en-US" sz="1100" dirty="0"/>
              <a:t>Transformers, before 6-8 weeks lead time, now 12-14 months</a:t>
            </a:r>
          </a:p>
          <a:p>
            <a:pPr lvl="2"/>
            <a:r>
              <a:rPr lang="en-US" sz="800" dirty="0"/>
              <a:t>In West – Transformers not being sold by 3 of 5 main suppliers, other 2 have 20-24 month lead times</a:t>
            </a:r>
          </a:p>
          <a:p>
            <a:pPr lvl="1"/>
            <a:r>
              <a:rPr lang="en-US" sz="1100" dirty="0"/>
              <a:t>Lighting, before 6 weeks max, now 10 months</a:t>
            </a:r>
          </a:p>
          <a:p>
            <a:pPr lvl="1"/>
            <a:r>
              <a:rPr lang="en-US" sz="1100" dirty="0"/>
              <a:t>Can’t find some door hardware, etc. </a:t>
            </a:r>
          </a:p>
          <a:p>
            <a:endParaRPr lang="en-US" sz="1800" dirty="0"/>
          </a:p>
        </p:txBody>
      </p:sp>
      <p:pic>
        <p:nvPicPr>
          <p:cNvPr id="5" name="Picture 4">
            <a:extLst>
              <a:ext uri="{FF2B5EF4-FFF2-40B4-BE49-F238E27FC236}">
                <a16:creationId xmlns:a16="http://schemas.microsoft.com/office/drawing/2014/main" id="{DBD5C558-C5BC-8C81-5492-4E33BF53DC2F}"/>
              </a:ext>
            </a:extLst>
          </p:cNvPr>
          <p:cNvPicPr>
            <a:picLocks noChangeAspect="1"/>
          </p:cNvPicPr>
          <p:nvPr/>
        </p:nvPicPr>
        <p:blipFill rotWithShape="1">
          <a:blip r:embed="rId2"/>
          <a:srcRect t="41372"/>
          <a:stretch/>
        </p:blipFill>
        <p:spPr>
          <a:xfrm>
            <a:off x="1362515" y="3791087"/>
            <a:ext cx="6418969" cy="117105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3573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5ED9-3D27-4102-86F1-BDD9A0565970}"/>
              </a:ext>
            </a:extLst>
          </p:cNvPr>
          <p:cNvSpPr>
            <a:spLocks noGrp="1"/>
          </p:cNvSpPr>
          <p:nvPr>
            <p:ph type="title"/>
          </p:nvPr>
        </p:nvSpPr>
        <p:spPr>
          <a:xfrm>
            <a:off x="457200" y="80068"/>
            <a:ext cx="8229600" cy="857250"/>
          </a:xfrm>
        </p:spPr>
        <p:txBody>
          <a:bodyPr/>
          <a:lstStyle/>
          <a:p>
            <a:r>
              <a:rPr lang="en-US" dirty="0"/>
              <a:t>Shortages – AGC + Others</a:t>
            </a:r>
          </a:p>
        </p:txBody>
      </p:sp>
      <p:sp>
        <p:nvSpPr>
          <p:cNvPr id="3" name="Content Placeholder 2">
            <a:extLst>
              <a:ext uri="{FF2B5EF4-FFF2-40B4-BE49-F238E27FC236}">
                <a16:creationId xmlns:a16="http://schemas.microsoft.com/office/drawing/2014/main" id="{2A984E7E-6C98-4CC4-8185-1B6F026FE6D7}"/>
              </a:ext>
            </a:extLst>
          </p:cNvPr>
          <p:cNvSpPr>
            <a:spLocks noGrp="1"/>
          </p:cNvSpPr>
          <p:nvPr>
            <p:ph idx="1"/>
          </p:nvPr>
        </p:nvSpPr>
        <p:spPr>
          <a:xfrm>
            <a:off x="134025" y="743803"/>
            <a:ext cx="8933101" cy="4399697"/>
          </a:xfrm>
        </p:spPr>
        <p:txBody>
          <a:bodyPr>
            <a:normAutofit fontScale="70000" lnSpcReduction="20000"/>
          </a:bodyPr>
          <a:lstStyle/>
          <a:p>
            <a:r>
              <a:rPr lang="en-US" sz="1700" dirty="0">
                <a:solidFill>
                  <a:srgbClr val="C00000"/>
                </a:solidFill>
              </a:rPr>
              <a:t>May 2022</a:t>
            </a:r>
          </a:p>
          <a:p>
            <a:r>
              <a:rPr lang="en-US" sz="1600" dirty="0"/>
              <a:t>The Alabama Concrete Industries Association sent a letter in stating, “Ready mix producers in Alabama are experiencing unprecedented shortages of raw materials including cement,…aggregate, and sand. Of extreme importance is the cement shortage across Alabama and the southeast.” </a:t>
            </a:r>
          </a:p>
          <a:p>
            <a:endParaRPr lang="en-US" sz="1100" dirty="0"/>
          </a:p>
          <a:p>
            <a:r>
              <a:rPr lang="en-US" sz="1600" dirty="0"/>
              <a:t>Census Bureau April 2022 Survey</a:t>
            </a:r>
          </a:p>
          <a:p>
            <a:pPr lvl="1"/>
            <a:r>
              <a:rPr lang="en-US" sz="1400" dirty="0"/>
              <a:t>66% of Construction Trades reported supplier delays (44% average for all industries)</a:t>
            </a:r>
          </a:p>
          <a:p>
            <a:pPr lvl="1"/>
            <a:r>
              <a:rPr lang="en-US" sz="1400" dirty="0"/>
              <a:t>22% seeing production delays (vs 14% for all industries)</a:t>
            </a:r>
          </a:p>
          <a:p>
            <a:pPr lvl="1"/>
            <a:r>
              <a:rPr lang="en-US" sz="1400" dirty="0"/>
              <a:t>37% seeing delivery delays (vs 24% for all industries)</a:t>
            </a:r>
          </a:p>
          <a:p>
            <a:pPr lvl="1"/>
            <a:r>
              <a:rPr lang="en-US" sz="1400" dirty="0"/>
              <a:t>49% not able to provide the contracted goods and services due to shortages/delays</a:t>
            </a:r>
          </a:p>
          <a:p>
            <a:endParaRPr lang="en-US" sz="1600" dirty="0"/>
          </a:p>
          <a:p>
            <a:r>
              <a:rPr lang="en-US" sz="1600" dirty="0">
                <a:solidFill>
                  <a:srgbClr val="C00000"/>
                </a:solidFill>
              </a:rPr>
              <a:t>July 2022</a:t>
            </a:r>
          </a:p>
          <a:p>
            <a:r>
              <a:rPr lang="en-US" sz="1600" i="1" dirty="0"/>
              <a:t>Institute for Supply Management</a:t>
            </a:r>
          </a:p>
          <a:p>
            <a:pPr lvl="1"/>
            <a:r>
              <a:rPr lang="en-US" sz="1400" dirty="0"/>
              <a:t>Construction: most affected sector for price increases, delayed/longer supplier time, increased demand</a:t>
            </a:r>
          </a:p>
          <a:p>
            <a:pPr lvl="1"/>
            <a:r>
              <a:rPr lang="en-US" sz="1400" dirty="0"/>
              <a:t>Most impacted items in supply chain: trades (workers), diesel, plastic pipe, resin-based products, steel products, appliances</a:t>
            </a:r>
          </a:p>
          <a:p>
            <a:pPr lvl="1"/>
            <a:r>
              <a:rPr lang="en-US" sz="1400" dirty="0"/>
              <a:t>Still worse than 2021 – but supply issues and delays seem to be lessening since Jan 2022</a:t>
            </a:r>
          </a:p>
          <a:p>
            <a:pPr lvl="1"/>
            <a:endParaRPr lang="en-US" sz="1400" dirty="0"/>
          </a:p>
          <a:p>
            <a:r>
              <a:rPr lang="en-US" sz="1800" dirty="0">
                <a:solidFill>
                  <a:srgbClr val="C00000"/>
                </a:solidFill>
              </a:rPr>
              <a:t>Sept 6, 2022 </a:t>
            </a:r>
            <a:r>
              <a:rPr lang="en-US" sz="1800" dirty="0"/>
              <a:t>– more than 70 Cities in China in COVID Lockdown, 60-90 Million people in lockdown (largest, 21M, just released Monday 9/19)</a:t>
            </a:r>
          </a:p>
          <a:p>
            <a:endParaRPr lang="en-US" sz="1800" dirty="0"/>
          </a:p>
          <a:p>
            <a:r>
              <a:rPr lang="en-US" sz="1600" dirty="0">
                <a:solidFill>
                  <a:srgbClr val="C00000"/>
                </a:solidFill>
              </a:rPr>
              <a:t>Next + 2023</a:t>
            </a:r>
          </a:p>
          <a:p>
            <a:pPr lvl="1"/>
            <a:r>
              <a:rPr lang="en-US" sz="1600" dirty="0"/>
              <a:t>Expiration of West Cost Longshore Workers labor contract (July 1 expired – negotiating, all parties do not expect strike, but added website)</a:t>
            </a:r>
          </a:p>
          <a:p>
            <a:pPr lvl="1"/>
            <a:r>
              <a:rPr lang="en-US" sz="1600" dirty="0"/>
              <a:t>Expiration of Rail Workers Nationwide labor contract (Fed block to strike ends 9/16 – an all or nothing, noted 9/13 all are ready to walk Sat.)</a:t>
            </a:r>
          </a:p>
          <a:p>
            <a:pPr lvl="2"/>
            <a:r>
              <a:rPr lang="en-US" sz="1100" dirty="0">
                <a:hlinkClick r:id="rId2"/>
              </a:rPr>
              <a:t>https://news.bloomberglaw.com/daily-labor-report/railways-face-total-shutdown-without-union-deal-by-deadline</a:t>
            </a:r>
            <a:r>
              <a:rPr lang="en-US" sz="1100" dirty="0"/>
              <a:t> - </a:t>
            </a:r>
            <a:r>
              <a:rPr lang="en-US" sz="1100" b="1" dirty="0">
                <a:solidFill>
                  <a:srgbClr val="FF0000"/>
                </a:solidFill>
              </a:rPr>
              <a:t>RESOLVED LAST WEEK</a:t>
            </a:r>
          </a:p>
          <a:p>
            <a:pPr lvl="2"/>
            <a:r>
              <a:rPr lang="en-US" sz="1600" dirty="0"/>
              <a:t>9/15 - “Members of the 12 unions involved will vote on the deal “over the next several weeks. And if Wednesday’s rejection of the agreement by one of the smaller unions and complaints online by numerous union members are any guide, this won’t be an easy sell.” </a:t>
            </a:r>
          </a:p>
          <a:p>
            <a:pPr marL="0" indent="0">
              <a:buNone/>
            </a:pPr>
            <a:endParaRPr lang="en-US" sz="1600" dirty="0"/>
          </a:p>
        </p:txBody>
      </p:sp>
    </p:spTree>
    <p:extLst>
      <p:ext uri="{BB962C8B-B14F-4D97-AF65-F5344CB8AC3E}">
        <p14:creationId xmlns:p14="http://schemas.microsoft.com/office/powerpoint/2010/main" val="1005559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45C2-0802-336D-9AA7-1B54D868CB3D}"/>
              </a:ext>
            </a:extLst>
          </p:cNvPr>
          <p:cNvSpPr>
            <a:spLocks noGrp="1"/>
          </p:cNvSpPr>
          <p:nvPr>
            <p:ph type="title"/>
          </p:nvPr>
        </p:nvSpPr>
        <p:spPr>
          <a:xfrm>
            <a:off x="457200" y="264422"/>
            <a:ext cx="3659712" cy="857250"/>
          </a:xfrm>
        </p:spPr>
        <p:txBody>
          <a:bodyPr/>
          <a:lstStyle/>
          <a:p>
            <a:pPr algn="l"/>
            <a:r>
              <a:rPr lang="en-US" dirty="0"/>
              <a:t>Diesel Shortages</a:t>
            </a:r>
          </a:p>
        </p:txBody>
      </p:sp>
      <p:sp>
        <p:nvSpPr>
          <p:cNvPr id="3" name="Content Placeholder 2">
            <a:extLst>
              <a:ext uri="{FF2B5EF4-FFF2-40B4-BE49-F238E27FC236}">
                <a16:creationId xmlns:a16="http://schemas.microsoft.com/office/drawing/2014/main" id="{65036828-9636-183A-B12B-87042DC2BD58}"/>
              </a:ext>
            </a:extLst>
          </p:cNvPr>
          <p:cNvSpPr>
            <a:spLocks noGrp="1"/>
          </p:cNvSpPr>
          <p:nvPr>
            <p:ph idx="1"/>
          </p:nvPr>
        </p:nvSpPr>
        <p:spPr>
          <a:xfrm>
            <a:off x="239151" y="984998"/>
            <a:ext cx="8706956" cy="4079441"/>
          </a:xfrm>
        </p:spPr>
        <p:txBody>
          <a:bodyPr>
            <a:normAutofit/>
          </a:bodyPr>
          <a:lstStyle/>
          <a:p>
            <a:r>
              <a:rPr lang="en-US" sz="1800" dirty="0">
                <a:solidFill>
                  <a:srgbClr val="C00000"/>
                </a:solidFill>
              </a:rPr>
              <a:t>June-Sept 2022</a:t>
            </a:r>
          </a:p>
          <a:p>
            <a:r>
              <a:rPr lang="en-US" sz="1800" dirty="0"/>
              <a:t>East Coast lowest diesel inventory every recorded </a:t>
            </a:r>
          </a:p>
          <a:p>
            <a:pPr lvl="1"/>
            <a:r>
              <a:rPr lang="en-US" sz="1400" dirty="0"/>
              <a:t>Avg 62 million barrels, 52 million now</a:t>
            </a:r>
          </a:p>
          <a:p>
            <a:r>
              <a:rPr lang="en-US" sz="1800" dirty="0"/>
              <a:t>Retail truck stops are hauling fuel from Midwest/Great Lakes to Northeast</a:t>
            </a:r>
          </a:p>
          <a:p>
            <a:r>
              <a:rPr lang="en-US" sz="1800" dirty="0"/>
              <a:t>Company Memos from freight haulers</a:t>
            </a:r>
          </a:p>
          <a:p>
            <a:r>
              <a:rPr lang="en-US" sz="1800" dirty="0"/>
              <a:t>Why?</a:t>
            </a:r>
          </a:p>
          <a:p>
            <a:pPr lvl="1"/>
            <a:r>
              <a:rPr lang="en-US" sz="1400" dirty="0"/>
              <a:t>East Coast 2007 = 14 Refineries (process 1.64M/day)</a:t>
            </a:r>
          </a:p>
          <a:p>
            <a:pPr lvl="1"/>
            <a:r>
              <a:rPr lang="en-US" sz="1400" dirty="0"/>
              <a:t>East Coast 2022 = 7 Refineries (process 818K/day)</a:t>
            </a:r>
          </a:p>
          <a:p>
            <a:pPr lvl="1"/>
            <a:r>
              <a:rPr lang="en-US" sz="1400" dirty="0"/>
              <a:t>Demand is Up</a:t>
            </a:r>
          </a:p>
          <a:p>
            <a:pPr lvl="1"/>
            <a:r>
              <a:rPr lang="en-US" sz="1400" dirty="0"/>
              <a:t>Colonial Pipeline ransomware attack (2021) – risky for investors</a:t>
            </a:r>
          </a:p>
          <a:p>
            <a:pPr lvl="1"/>
            <a:r>
              <a:rPr lang="en-US" sz="1400" dirty="0"/>
              <a:t>Ukraine – diesel at “insane” prices in EU – Gulf Coast shipping more there</a:t>
            </a:r>
          </a:p>
          <a:p>
            <a:pPr lvl="1"/>
            <a:r>
              <a:rPr lang="en-US" sz="1400" dirty="0"/>
              <a:t>Gov mandates to move to electric cars – limited desire to invest in refining capacity</a:t>
            </a:r>
          </a:p>
          <a:p>
            <a:r>
              <a:rPr lang="en-US" sz="1800" dirty="0"/>
              <a:t>Bloomberg – “we are on a razor’s edge” + “See diesel rationing / Economist – shortages in Africa already, could see global</a:t>
            </a:r>
            <a:endParaRPr lang="en-US" sz="2000" dirty="0"/>
          </a:p>
          <a:p>
            <a:endParaRPr lang="en-US" sz="2800" dirty="0"/>
          </a:p>
        </p:txBody>
      </p:sp>
      <p:pic>
        <p:nvPicPr>
          <p:cNvPr id="1026" name="Picture 2" descr="Image">
            <a:extLst>
              <a:ext uri="{FF2B5EF4-FFF2-40B4-BE49-F238E27FC236}">
                <a16:creationId xmlns:a16="http://schemas.microsoft.com/office/drawing/2014/main" id="{34BA48A0-BD2C-3A54-7FCE-127092BF09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78"/>
          <a:stretch/>
        </p:blipFill>
        <p:spPr bwMode="auto">
          <a:xfrm>
            <a:off x="4961312" y="2348911"/>
            <a:ext cx="893419" cy="11263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AC3776-88A6-5E65-5680-55226FDA5476}"/>
              </a:ext>
            </a:extLst>
          </p:cNvPr>
          <p:cNvPicPr>
            <a:picLocks noChangeAspect="1"/>
          </p:cNvPicPr>
          <p:nvPr/>
        </p:nvPicPr>
        <p:blipFill>
          <a:blip r:embed="rId3"/>
          <a:stretch>
            <a:fillRect/>
          </a:stretch>
        </p:blipFill>
        <p:spPr>
          <a:xfrm>
            <a:off x="5697474" y="104844"/>
            <a:ext cx="3207375" cy="178132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1A14A5D-66EB-F780-F511-B77AA28043D3}"/>
              </a:ext>
            </a:extLst>
          </p:cNvPr>
          <p:cNvPicPr>
            <a:picLocks noChangeAspect="1"/>
          </p:cNvPicPr>
          <p:nvPr/>
        </p:nvPicPr>
        <p:blipFill>
          <a:blip r:embed="rId4"/>
          <a:stretch>
            <a:fillRect/>
          </a:stretch>
        </p:blipFill>
        <p:spPr>
          <a:xfrm>
            <a:off x="6595540" y="2283762"/>
            <a:ext cx="2415157" cy="1903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8B391338-B58A-49D7-992B-4BDBC967197D}"/>
              </a:ext>
            </a:extLst>
          </p:cNvPr>
          <p:cNvSpPr txBox="1"/>
          <p:nvPr/>
        </p:nvSpPr>
        <p:spPr>
          <a:xfrm rot="19505767">
            <a:off x="6464025" y="2476274"/>
            <a:ext cx="1478995" cy="369332"/>
          </a:xfrm>
          <a:prstGeom prst="rect">
            <a:avLst/>
          </a:prstGeom>
          <a:solidFill>
            <a:schemeClr val="bg1"/>
          </a:solidFill>
          <a:ln w="38100">
            <a:solidFill>
              <a:srgbClr val="C00000"/>
            </a:solidFill>
          </a:ln>
        </p:spPr>
        <p:txBody>
          <a:bodyPr wrap="none" rtlCol="0">
            <a:spAutoFit/>
          </a:bodyPr>
          <a:lstStyle/>
          <a:p>
            <a:r>
              <a:rPr lang="en-US" b="1" dirty="0">
                <a:solidFill>
                  <a:srgbClr val="C00000"/>
                </a:solidFill>
              </a:rPr>
              <a:t>Sept 11, 2022</a:t>
            </a:r>
          </a:p>
        </p:txBody>
      </p:sp>
    </p:spTree>
    <p:extLst>
      <p:ext uri="{BB962C8B-B14F-4D97-AF65-F5344CB8AC3E}">
        <p14:creationId xmlns:p14="http://schemas.microsoft.com/office/powerpoint/2010/main" val="4051372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0FFB-1C5C-337C-F40B-E2F534E14B76}"/>
              </a:ext>
            </a:extLst>
          </p:cNvPr>
          <p:cNvSpPr>
            <a:spLocks noGrp="1"/>
          </p:cNvSpPr>
          <p:nvPr>
            <p:ph type="title"/>
          </p:nvPr>
        </p:nvSpPr>
        <p:spPr>
          <a:xfrm>
            <a:off x="457200" y="193729"/>
            <a:ext cx="8229600" cy="857250"/>
          </a:xfrm>
        </p:spPr>
        <p:txBody>
          <a:bodyPr>
            <a:normAutofit fontScale="90000"/>
          </a:bodyPr>
          <a:lstStyle/>
          <a:p>
            <a:r>
              <a:rPr lang="en-US" dirty="0"/>
              <a:t>Recent Data Sample – Before vs Now </a:t>
            </a:r>
            <a:br>
              <a:rPr lang="en-US" dirty="0"/>
            </a:br>
            <a:r>
              <a:rPr lang="en-US" dirty="0"/>
              <a:t>(August 2022)</a:t>
            </a:r>
          </a:p>
        </p:txBody>
      </p:sp>
      <p:graphicFrame>
        <p:nvGraphicFramePr>
          <p:cNvPr id="4" name="Table 4">
            <a:extLst>
              <a:ext uri="{FF2B5EF4-FFF2-40B4-BE49-F238E27FC236}">
                <a16:creationId xmlns:a16="http://schemas.microsoft.com/office/drawing/2014/main" id="{2EBEBB28-9484-3554-5DE3-B76D587C4B93}"/>
              </a:ext>
            </a:extLst>
          </p:cNvPr>
          <p:cNvGraphicFramePr>
            <a:graphicFrameLocks noGrp="1"/>
          </p:cNvGraphicFramePr>
          <p:nvPr>
            <p:extLst>
              <p:ext uri="{D42A27DB-BD31-4B8C-83A1-F6EECF244321}">
                <p14:modId xmlns:p14="http://schemas.microsoft.com/office/powerpoint/2010/main" val="2442847471"/>
              </p:ext>
            </p:extLst>
          </p:nvPr>
        </p:nvGraphicFramePr>
        <p:xfrm>
          <a:off x="1897127" y="1313939"/>
          <a:ext cx="5349745" cy="3553410"/>
        </p:xfrm>
        <a:graphic>
          <a:graphicData uri="http://schemas.openxmlformats.org/drawingml/2006/table">
            <a:tbl>
              <a:tblPr firstRow="1" bandRow="1">
                <a:tableStyleId>{21E4AEA4-8DFA-4A89-87EB-49C32662AFE0}</a:tableStyleId>
              </a:tblPr>
              <a:tblGrid>
                <a:gridCol w="2237894">
                  <a:extLst>
                    <a:ext uri="{9D8B030D-6E8A-4147-A177-3AD203B41FA5}">
                      <a16:colId xmlns:a16="http://schemas.microsoft.com/office/drawing/2014/main" val="2049105636"/>
                    </a:ext>
                  </a:extLst>
                </a:gridCol>
                <a:gridCol w="1384663">
                  <a:extLst>
                    <a:ext uri="{9D8B030D-6E8A-4147-A177-3AD203B41FA5}">
                      <a16:colId xmlns:a16="http://schemas.microsoft.com/office/drawing/2014/main" val="40672605"/>
                    </a:ext>
                  </a:extLst>
                </a:gridCol>
                <a:gridCol w="1727188">
                  <a:extLst>
                    <a:ext uri="{9D8B030D-6E8A-4147-A177-3AD203B41FA5}">
                      <a16:colId xmlns:a16="http://schemas.microsoft.com/office/drawing/2014/main" val="3821011024"/>
                    </a:ext>
                  </a:extLst>
                </a:gridCol>
              </a:tblGrid>
              <a:tr h="592235">
                <a:tc>
                  <a:txBody>
                    <a:bodyPr/>
                    <a:lstStyle/>
                    <a:p>
                      <a:pPr algn="ctr"/>
                      <a:r>
                        <a:rPr lang="en-US" dirty="0"/>
                        <a:t>Observed Items</a:t>
                      </a:r>
                    </a:p>
                  </a:txBody>
                  <a:tcPr anchor="ctr"/>
                </a:tc>
                <a:tc>
                  <a:txBody>
                    <a:bodyPr/>
                    <a:lstStyle/>
                    <a:p>
                      <a:pPr algn="ctr"/>
                      <a:r>
                        <a:rPr lang="en-US" dirty="0"/>
                        <a:t>Past</a:t>
                      </a:r>
                    </a:p>
                  </a:txBody>
                  <a:tcPr anchor="ctr"/>
                </a:tc>
                <a:tc>
                  <a:txBody>
                    <a:bodyPr/>
                    <a:lstStyle/>
                    <a:p>
                      <a:pPr algn="ctr"/>
                      <a:r>
                        <a:rPr lang="en-US" dirty="0"/>
                        <a:t>Now</a:t>
                      </a:r>
                    </a:p>
                  </a:txBody>
                  <a:tcPr anchor="ctr"/>
                </a:tc>
                <a:extLst>
                  <a:ext uri="{0D108BD9-81ED-4DB2-BD59-A6C34878D82A}">
                    <a16:rowId xmlns:a16="http://schemas.microsoft.com/office/drawing/2014/main" val="1114695702"/>
                  </a:ext>
                </a:extLst>
              </a:tr>
              <a:tr h="592235">
                <a:tc>
                  <a:txBody>
                    <a:bodyPr/>
                    <a:lstStyle/>
                    <a:p>
                      <a:pPr algn="ctr"/>
                      <a:r>
                        <a:rPr lang="en-US" dirty="0"/>
                        <a:t>HVAC</a:t>
                      </a:r>
                    </a:p>
                  </a:txBody>
                  <a:tcPr anchor="ctr"/>
                </a:tc>
                <a:tc>
                  <a:txBody>
                    <a:bodyPr/>
                    <a:lstStyle/>
                    <a:p>
                      <a:pPr algn="ctr"/>
                      <a:r>
                        <a:rPr lang="en-US" dirty="0"/>
                        <a:t>6 Weeks</a:t>
                      </a:r>
                    </a:p>
                  </a:txBody>
                  <a:tcPr anchor="ctr"/>
                </a:tc>
                <a:tc>
                  <a:txBody>
                    <a:bodyPr/>
                    <a:lstStyle/>
                    <a:p>
                      <a:pPr algn="ctr"/>
                      <a:r>
                        <a:rPr lang="en-US" dirty="0"/>
                        <a:t>~ 14 - 18 Weeks</a:t>
                      </a:r>
                    </a:p>
                  </a:txBody>
                  <a:tcPr anchor="ctr"/>
                </a:tc>
                <a:extLst>
                  <a:ext uri="{0D108BD9-81ED-4DB2-BD59-A6C34878D82A}">
                    <a16:rowId xmlns:a16="http://schemas.microsoft.com/office/drawing/2014/main" val="2820908998"/>
                  </a:ext>
                </a:extLst>
              </a:tr>
              <a:tr h="592235">
                <a:tc>
                  <a:txBody>
                    <a:bodyPr/>
                    <a:lstStyle/>
                    <a:p>
                      <a:pPr algn="ctr"/>
                      <a:r>
                        <a:rPr lang="en-US" dirty="0"/>
                        <a:t>Steel Joists</a:t>
                      </a:r>
                    </a:p>
                  </a:txBody>
                  <a:tcPr anchor="ctr"/>
                </a:tc>
                <a:tc>
                  <a:txBody>
                    <a:bodyPr/>
                    <a:lstStyle/>
                    <a:p>
                      <a:pPr algn="ctr"/>
                      <a:r>
                        <a:rPr lang="en-US" dirty="0"/>
                        <a:t>18 Weeks</a:t>
                      </a:r>
                    </a:p>
                  </a:txBody>
                  <a:tcPr anchor="ctr"/>
                </a:tc>
                <a:tc>
                  <a:txBody>
                    <a:bodyPr/>
                    <a:lstStyle/>
                    <a:p>
                      <a:pPr algn="ctr"/>
                      <a:r>
                        <a:rPr lang="en-US" dirty="0"/>
                        <a:t>~ 54 Weeks</a:t>
                      </a:r>
                    </a:p>
                  </a:txBody>
                  <a:tcPr anchor="ctr"/>
                </a:tc>
                <a:extLst>
                  <a:ext uri="{0D108BD9-81ED-4DB2-BD59-A6C34878D82A}">
                    <a16:rowId xmlns:a16="http://schemas.microsoft.com/office/drawing/2014/main" val="1624918300"/>
                  </a:ext>
                </a:extLst>
              </a:tr>
              <a:tr h="592235">
                <a:tc>
                  <a:txBody>
                    <a:bodyPr/>
                    <a:lstStyle/>
                    <a:p>
                      <a:pPr algn="ctr"/>
                      <a:r>
                        <a:rPr lang="en-US" dirty="0"/>
                        <a:t>Electrical SES</a:t>
                      </a:r>
                    </a:p>
                  </a:txBody>
                  <a:tcPr anchor="ctr"/>
                </a:tc>
                <a:tc>
                  <a:txBody>
                    <a:bodyPr/>
                    <a:lstStyle/>
                    <a:p>
                      <a:pPr algn="ctr"/>
                      <a:r>
                        <a:rPr lang="en-US" dirty="0"/>
                        <a:t>20 Weeks</a:t>
                      </a:r>
                    </a:p>
                  </a:txBody>
                  <a:tcPr anchor="ctr"/>
                </a:tc>
                <a:tc>
                  <a:txBody>
                    <a:bodyPr/>
                    <a:lstStyle/>
                    <a:p>
                      <a:pPr algn="ctr"/>
                      <a:r>
                        <a:rPr lang="en-US" dirty="0"/>
                        <a:t>~ 55 Weeks</a:t>
                      </a:r>
                    </a:p>
                  </a:txBody>
                  <a:tcPr anchor="ctr"/>
                </a:tc>
                <a:extLst>
                  <a:ext uri="{0D108BD9-81ED-4DB2-BD59-A6C34878D82A}">
                    <a16:rowId xmlns:a16="http://schemas.microsoft.com/office/drawing/2014/main" val="2013162069"/>
                  </a:ext>
                </a:extLst>
              </a:tr>
              <a:tr h="592235">
                <a:tc>
                  <a:txBody>
                    <a:bodyPr/>
                    <a:lstStyle/>
                    <a:p>
                      <a:pPr algn="ctr"/>
                      <a:r>
                        <a:rPr lang="en-US" dirty="0"/>
                        <a:t>TPO Roofing</a:t>
                      </a:r>
                    </a:p>
                  </a:txBody>
                  <a:tcPr anchor="ctr"/>
                </a:tc>
                <a:tc>
                  <a:txBody>
                    <a:bodyPr/>
                    <a:lstStyle/>
                    <a:p>
                      <a:pPr algn="ctr"/>
                      <a:r>
                        <a:rPr lang="en-US" dirty="0"/>
                        <a:t>13 Weeks</a:t>
                      </a:r>
                    </a:p>
                  </a:txBody>
                  <a:tcPr anchor="ctr"/>
                </a:tc>
                <a:tc>
                  <a:txBody>
                    <a:bodyPr/>
                    <a:lstStyle/>
                    <a:p>
                      <a:pPr algn="ctr"/>
                      <a:r>
                        <a:rPr lang="en-US" dirty="0"/>
                        <a:t>~ 36 Weeks</a:t>
                      </a:r>
                    </a:p>
                  </a:txBody>
                  <a:tcPr anchor="ctr"/>
                </a:tc>
                <a:extLst>
                  <a:ext uri="{0D108BD9-81ED-4DB2-BD59-A6C34878D82A}">
                    <a16:rowId xmlns:a16="http://schemas.microsoft.com/office/drawing/2014/main" val="3648639449"/>
                  </a:ext>
                </a:extLst>
              </a:tr>
              <a:tr h="592235">
                <a:tc>
                  <a:txBody>
                    <a:bodyPr/>
                    <a:lstStyle/>
                    <a:p>
                      <a:pPr algn="ctr"/>
                      <a:r>
                        <a:rPr lang="en-US" dirty="0"/>
                        <a:t>Utility Pipe Materials</a:t>
                      </a:r>
                    </a:p>
                  </a:txBody>
                  <a:tcPr anchor="ctr"/>
                </a:tc>
                <a:tc>
                  <a:txBody>
                    <a:bodyPr/>
                    <a:lstStyle/>
                    <a:p>
                      <a:pPr algn="ctr"/>
                      <a:r>
                        <a:rPr lang="en-US" dirty="0"/>
                        <a:t>6 Weeks</a:t>
                      </a:r>
                    </a:p>
                  </a:txBody>
                  <a:tcPr anchor="ctr"/>
                </a:tc>
                <a:tc>
                  <a:txBody>
                    <a:bodyPr/>
                    <a:lstStyle/>
                    <a:p>
                      <a:pPr algn="ctr"/>
                      <a:r>
                        <a:rPr lang="en-US" dirty="0"/>
                        <a:t>~ 27 Weeks</a:t>
                      </a:r>
                    </a:p>
                  </a:txBody>
                  <a:tcPr anchor="ctr"/>
                </a:tc>
                <a:extLst>
                  <a:ext uri="{0D108BD9-81ED-4DB2-BD59-A6C34878D82A}">
                    <a16:rowId xmlns:a16="http://schemas.microsoft.com/office/drawing/2014/main" val="469087786"/>
                  </a:ext>
                </a:extLst>
              </a:tr>
            </a:tbl>
          </a:graphicData>
        </a:graphic>
      </p:graphicFrame>
    </p:spTree>
    <p:extLst>
      <p:ext uri="{BB962C8B-B14F-4D97-AF65-F5344CB8AC3E}">
        <p14:creationId xmlns:p14="http://schemas.microsoft.com/office/powerpoint/2010/main" val="3974692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51BA3-6DD5-53F1-F2BA-31F0087A7AB2}"/>
              </a:ext>
            </a:extLst>
          </p:cNvPr>
          <p:cNvSpPr>
            <a:spLocks noGrp="1"/>
          </p:cNvSpPr>
          <p:nvPr>
            <p:ph type="title"/>
          </p:nvPr>
        </p:nvSpPr>
        <p:spPr>
          <a:xfrm>
            <a:off x="457200" y="72611"/>
            <a:ext cx="8229600" cy="857250"/>
          </a:xfrm>
        </p:spPr>
        <p:txBody>
          <a:bodyPr/>
          <a:lstStyle/>
          <a:p>
            <a:r>
              <a:rPr lang="en-US" dirty="0"/>
              <a:t>Multi-Site Study (August 2022)</a:t>
            </a:r>
          </a:p>
        </p:txBody>
      </p:sp>
      <p:sp>
        <p:nvSpPr>
          <p:cNvPr id="3" name="Content Placeholder 2">
            <a:extLst>
              <a:ext uri="{FF2B5EF4-FFF2-40B4-BE49-F238E27FC236}">
                <a16:creationId xmlns:a16="http://schemas.microsoft.com/office/drawing/2014/main" id="{1BC60A24-B952-8CC3-8FFC-498BCB23F8DD}"/>
              </a:ext>
            </a:extLst>
          </p:cNvPr>
          <p:cNvSpPr>
            <a:spLocks noGrp="1"/>
          </p:cNvSpPr>
          <p:nvPr>
            <p:ph idx="1"/>
          </p:nvPr>
        </p:nvSpPr>
        <p:spPr>
          <a:xfrm>
            <a:off x="457200" y="936791"/>
            <a:ext cx="8475260" cy="4208521"/>
          </a:xfrm>
        </p:spPr>
        <p:txBody>
          <a:bodyPr>
            <a:normAutofit fontScale="70000" lnSpcReduction="20000"/>
          </a:bodyPr>
          <a:lstStyle/>
          <a:p>
            <a:r>
              <a:rPr lang="en-US" sz="2400" dirty="0"/>
              <a:t>Large Retail/Fast Food Chain Data Analysis</a:t>
            </a:r>
          </a:p>
          <a:p>
            <a:endParaRPr lang="en-US" sz="2400" dirty="0"/>
          </a:p>
          <a:p>
            <a:r>
              <a:rPr lang="en-US" sz="2400" dirty="0"/>
              <a:t>Cost efficiency of Just-In-Time throughout supply chain has led to severe current challenges</a:t>
            </a:r>
          </a:p>
          <a:p>
            <a:pPr lvl="1"/>
            <a:r>
              <a:rPr lang="en-US" sz="2000" dirty="0"/>
              <a:t>Raw materials and specialized supply inventory most vulnerable </a:t>
            </a:r>
          </a:p>
          <a:p>
            <a:pPr lvl="1"/>
            <a:r>
              <a:rPr lang="en-US" sz="2000" dirty="0"/>
              <a:t>Significant cost impacts</a:t>
            </a:r>
          </a:p>
          <a:p>
            <a:endParaRPr lang="en-US" sz="2400" dirty="0"/>
          </a:p>
          <a:p>
            <a:r>
              <a:rPr lang="en-US" sz="2400" dirty="0"/>
              <a:t>Delays = 2022 vs Historical Avg = 30%+ Increase in duration (start to open)</a:t>
            </a:r>
          </a:p>
          <a:p>
            <a:endParaRPr lang="en-US" sz="2400" dirty="0"/>
          </a:p>
          <a:p>
            <a:r>
              <a:rPr lang="en-US" sz="2400" dirty="0"/>
              <a:t>Other Data</a:t>
            </a:r>
          </a:p>
          <a:p>
            <a:pPr lvl="1"/>
            <a:r>
              <a:rPr lang="en-US" sz="2000" dirty="0"/>
              <a:t>Earlier ordering has not helped with delays – suppliers do not have product</a:t>
            </a:r>
          </a:p>
          <a:p>
            <a:pPr lvl="1"/>
            <a:r>
              <a:rPr lang="en-US" sz="2000" dirty="0"/>
              <a:t>Stockpiling specific items under vendor warehouse – order and inventory (HVAC, switchgear, etc.)</a:t>
            </a:r>
          </a:p>
          <a:p>
            <a:pPr lvl="1"/>
            <a:r>
              <a:rPr lang="en-US" sz="2000" dirty="0"/>
              <a:t># of approved vendors/suppliers/manufactures for building items</a:t>
            </a:r>
          </a:p>
          <a:p>
            <a:pPr lvl="1"/>
            <a:r>
              <a:rPr lang="en-US" sz="2000" dirty="0"/>
              <a:t>Switchgear – 9 to 12 months from time of order</a:t>
            </a:r>
          </a:p>
          <a:p>
            <a:pPr lvl="1"/>
            <a:r>
              <a:rPr lang="en-US" sz="2000" dirty="0"/>
              <a:t>HVAC delays varies by unit size – average 10 to 12 month delays</a:t>
            </a:r>
          </a:p>
          <a:p>
            <a:pPr lvl="1"/>
            <a:r>
              <a:rPr lang="en-US" sz="2000" dirty="0"/>
              <a:t>Concreate delays of one to a few weeks</a:t>
            </a:r>
          </a:p>
          <a:p>
            <a:pPr lvl="1"/>
            <a:r>
              <a:rPr lang="en-US" sz="2000" dirty="0"/>
              <a:t>Other items: tile, glass, roof trusses</a:t>
            </a:r>
          </a:p>
        </p:txBody>
      </p:sp>
    </p:spTree>
    <p:extLst>
      <p:ext uri="{BB962C8B-B14F-4D97-AF65-F5344CB8AC3E}">
        <p14:creationId xmlns:p14="http://schemas.microsoft.com/office/powerpoint/2010/main" val="2921506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1DE9-68E1-4FC6-A5F8-0083AE9DF1D1}"/>
              </a:ext>
            </a:extLst>
          </p:cNvPr>
          <p:cNvSpPr>
            <a:spLocks noGrp="1"/>
          </p:cNvSpPr>
          <p:nvPr>
            <p:ph type="title"/>
          </p:nvPr>
        </p:nvSpPr>
        <p:spPr>
          <a:xfrm>
            <a:off x="457200" y="283841"/>
            <a:ext cx="8229600" cy="857250"/>
          </a:xfrm>
        </p:spPr>
        <p:txBody>
          <a:bodyPr/>
          <a:lstStyle/>
          <a:p>
            <a:r>
              <a:rPr lang="en-US" dirty="0"/>
              <a:t>Current “Solutions”</a:t>
            </a:r>
          </a:p>
        </p:txBody>
      </p:sp>
      <p:sp>
        <p:nvSpPr>
          <p:cNvPr id="3" name="Content Placeholder 2">
            <a:extLst>
              <a:ext uri="{FF2B5EF4-FFF2-40B4-BE49-F238E27FC236}">
                <a16:creationId xmlns:a16="http://schemas.microsoft.com/office/drawing/2014/main" id="{54F67D6A-5397-49F6-84E1-5A6D64B55796}"/>
              </a:ext>
            </a:extLst>
          </p:cNvPr>
          <p:cNvSpPr>
            <a:spLocks noGrp="1"/>
          </p:cNvSpPr>
          <p:nvPr>
            <p:ph idx="1"/>
          </p:nvPr>
        </p:nvSpPr>
        <p:spPr>
          <a:xfrm>
            <a:off x="106288" y="1105613"/>
            <a:ext cx="4937867" cy="3848523"/>
          </a:xfrm>
        </p:spPr>
        <p:txBody>
          <a:bodyPr>
            <a:normAutofit fontScale="92500" lnSpcReduction="10000"/>
          </a:bodyPr>
          <a:lstStyle/>
          <a:p>
            <a:r>
              <a:rPr lang="en-US" sz="1800" dirty="0"/>
              <a:t>“Better” contracts  </a:t>
            </a:r>
          </a:p>
          <a:p>
            <a:r>
              <a:rPr lang="en-US" sz="1800" dirty="0"/>
              <a:t>“Alternative” Delivery</a:t>
            </a:r>
          </a:p>
          <a:p>
            <a:pPr lvl="1"/>
            <a:r>
              <a:rPr lang="en-US" sz="1500" dirty="0"/>
              <a:t>DB to CM to CMAR to IPD to ….</a:t>
            </a:r>
          </a:p>
          <a:p>
            <a:pPr lvl="1"/>
            <a:r>
              <a:rPr lang="en-US" sz="1500" dirty="0"/>
              <a:t>Technology </a:t>
            </a:r>
          </a:p>
          <a:p>
            <a:pPr lvl="1"/>
            <a:r>
              <a:rPr lang="en-US" sz="1500" dirty="0"/>
              <a:t>Financial adjustments</a:t>
            </a:r>
          </a:p>
          <a:p>
            <a:r>
              <a:rPr lang="en-US" sz="1800" dirty="0">
                <a:solidFill>
                  <a:srgbClr val="C00000"/>
                </a:solidFill>
              </a:rPr>
              <a:t>None have proven to not be enough to drive consistently high performance </a:t>
            </a:r>
            <a:r>
              <a:rPr lang="en-US" sz="1800" dirty="0"/>
              <a:t>outcomes on projects (even in past times)</a:t>
            </a:r>
          </a:p>
          <a:p>
            <a:r>
              <a:rPr lang="en-US" sz="1800" dirty="0">
                <a:solidFill>
                  <a:srgbClr val="C00000"/>
                </a:solidFill>
              </a:rPr>
              <a:t>Procurement often overemphasizes the power of a contract </a:t>
            </a:r>
            <a:r>
              <a:rPr lang="en-US" sz="1800" dirty="0"/>
              <a:t>to drive performance and protect the organization from non-performance</a:t>
            </a:r>
          </a:p>
          <a:p>
            <a:r>
              <a:rPr lang="en-US" sz="1800" dirty="0"/>
              <a:t>Many organizations </a:t>
            </a:r>
            <a:r>
              <a:rPr lang="en-US" sz="1800" dirty="0">
                <a:solidFill>
                  <a:srgbClr val="C00000"/>
                </a:solidFill>
              </a:rPr>
              <a:t>struggle to show value in the work and performance that is received </a:t>
            </a:r>
            <a:r>
              <a:rPr lang="en-US" sz="1800" dirty="0"/>
              <a:t>– getting “finished” is not enough of a performance metric to use to make economic and org decisions</a:t>
            </a:r>
          </a:p>
        </p:txBody>
      </p:sp>
      <p:sp>
        <p:nvSpPr>
          <p:cNvPr id="4" name="TextBox 3">
            <a:extLst>
              <a:ext uri="{FF2B5EF4-FFF2-40B4-BE49-F238E27FC236}">
                <a16:creationId xmlns:a16="http://schemas.microsoft.com/office/drawing/2014/main" id="{B5D62A7A-8EED-4512-8A03-10887A195CF5}"/>
              </a:ext>
            </a:extLst>
          </p:cNvPr>
          <p:cNvSpPr txBox="1"/>
          <p:nvPr/>
        </p:nvSpPr>
        <p:spPr>
          <a:xfrm>
            <a:off x="4510280" y="4640368"/>
            <a:ext cx="4695516" cy="219291"/>
          </a:xfrm>
          <a:prstGeom prst="rect">
            <a:avLst/>
          </a:prstGeom>
          <a:noFill/>
        </p:spPr>
        <p:txBody>
          <a:bodyPr wrap="none" rtlCol="0">
            <a:spAutoFit/>
          </a:bodyPr>
          <a:lstStyle/>
          <a:p>
            <a:r>
              <a:rPr lang="en-US" sz="825" dirty="0">
                <a:solidFill>
                  <a:schemeClr val="bg1"/>
                </a:solidFill>
              </a:rPr>
              <a:t>https://www.enr.com/articles/52612-study-cost-benefit-analyses-for-projects-are-worse-than-worthless</a:t>
            </a:r>
          </a:p>
        </p:txBody>
      </p:sp>
      <p:pic>
        <p:nvPicPr>
          <p:cNvPr id="6" name="Picture 5">
            <a:extLst>
              <a:ext uri="{FF2B5EF4-FFF2-40B4-BE49-F238E27FC236}">
                <a16:creationId xmlns:a16="http://schemas.microsoft.com/office/drawing/2014/main" id="{7C2E7B8A-EF72-4EB0-A9ED-9F94BF468831}"/>
              </a:ext>
            </a:extLst>
          </p:cNvPr>
          <p:cNvPicPr>
            <a:picLocks noChangeAspect="1"/>
          </p:cNvPicPr>
          <p:nvPr/>
        </p:nvPicPr>
        <p:blipFill>
          <a:blip r:embed="rId2"/>
          <a:stretch>
            <a:fillRect/>
          </a:stretch>
        </p:blipFill>
        <p:spPr>
          <a:xfrm>
            <a:off x="5044155" y="1105613"/>
            <a:ext cx="4007396" cy="3534755"/>
          </a:xfrm>
          <a:prstGeom prst="rect">
            <a:avLst/>
          </a:prstGeom>
        </p:spPr>
      </p:pic>
    </p:spTree>
    <p:extLst>
      <p:ext uri="{BB962C8B-B14F-4D97-AF65-F5344CB8AC3E}">
        <p14:creationId xmlns:p14="http://schemas.microsoft.com/office/powerpoint/2010/main" val="261825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988"/>
            <a:ext cx="8229600" cy="857250"/>
          </a:xfrm>
        </p:spPr>
        <p:txBody>
          <a:bodyPr/>
          <a:lstStyle/>
          <a:p>
            <a:r>
              <a:rPr lang="en-US" dirty="0"/>
              <a:t>Performance Problems</a:t>
            </a:r>
          </a:p>
        </p:txBody>
      </p:sp>
      <p:pic>
        <p:nvPicPr>
          <p:cNvPr id="1026" name="Picture 2" descr="http://i.imgur.com/fhp38v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233761"/>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10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A935-BD50-4DA1-B40C-3A08639EC3B9}"/>
              </a:ext>
            </a:extLst>
          </p:cNvPr>
          <p:cNvSpPr>
            <a:spLocks noGrp="1"/>
          </p:cNvSpPr>
          <p:nvPr>
            <p:ph type="title"/>
          </p:nvPr>
        </p:nvSpPr>
        <p:spPr>
          <a:xfrm>
            <a:off x="0" y="1924842"/>
            <a:ext cx="9144000" cy="994172"/>
          </a:xfrm>
        </p:spPr>
        <p:txBody>
          <a:bodyPr/>
          <a:lstStyle/>
          <a:p>
            <a:r>
              <a:rPr lang="en-US" dirty="0"/>
              <a:t>Reality</a:t>
            </a:r>
          </a:p>
        </p:txBody>
      </p:sp>
    </p:spTree>
    <p:extLst>
      <p:ext uri="{BB962C8B-B14F-4D97-AF65-F5344CB8AC3E}">
        <p14:creationId xmlns:p14="http://schemas.microsoft.com/office/powerpoint/2010/main" val="83741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033" y="384021"/>
            <a:ext cx="7811934" cy="4375458"/>
          </a:xfrm>
          <a:prstGeom prst="rect">
            <a:avLst/>
          </a:prstGeom>
        </p:spPr>
      </p:pic>
    </p:spTree>
    <p:extLst>
      <p:ext uri="{BB962C8B-B14F-4D97-AF65-F5344CB8AC3E}">
        <p14:creationId xmlns:p14="http://schemas.microsoft.com/office/powerpoint/2010/main" val="78100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www.psdgraphics.com/file/world-map-backgroun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223" y="866268"/>
            <a:ext cx="2388606" cy="155928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217" y="2318447"/>
            <a:ext cx="1566455" cy="173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4729" y="1892620"/>
            <a:ext cx="1132750" cy="117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p:cNvPicPr>
            <a:picLocks noChangeAspect="1" noChangeArrowheads="1"/>
          </p:cNvPicPr>
          <p:nvPr/>
        </p:nvPicPr>
        <p:blipFill>
          <a:blip r:embed="rId6" cstate="email">
            <a:lum bright="-20000" contrast="40000"/>
            <a:extLst>
              <a:ext uri="{28A0092B-C50C-407E-A947-70E740481C1C}">
                <a14:useLocalDpi xmlns:a14="http://schemas.microsoft.com/office/drawing/2010/main"/>
              </a:ext>
            </a:extLst>
          </a:blip>
          <a:srcRect/>
          <a:stretch>
            <a:fillRect/>
          </a:stretch>
        </p:blipFill>
        <p:spPr bwMode="auto">
          <a:xfrm>
            <a:off x="1800353" y="2164289"/>
            <a:ext cx="703476" cy="107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96837" y="3185590"/>
            <a:ext cx="1106993" cy="98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F2FCB2C-B6D4-48E3-95CE-2FD70FA9B73E}"/>
              </a:ext>
            </a:extLst>
          </p:cNvPr>
          <p:cNvPicPr>
            <a:picLocks noChangeAspect="1"/>
          </p:cNvPicPr>
          <p:nvPr/>
        </p:nvPicPr>
        <p:blipFill>
          <a:blip r:embed="rId8"/>
          <a:stretch>
            <a:fillRect/>
          </a:stretch>
        </p:blipFill>
        <p:spPr>
          <a:xfrm>
            <a:off x="2598285" y="127906"/>
            <a:ext cx="6382531" cy="4524467"/>
          </a:xfrm>
          <a:prstGeom prst="rect">
            <a:avLst/>
          </a:prstGeom>
        </p:spPr>
      </p:pic>
    </p:spTree>
    <p:extLst>
      <p:ext uri="{BB962C8B-B14F-4D97-AF65-F5344CB8AC3E}">
        <p14:creationId xmlns:p14="http://schemas.microsoft.com/office/powerpoint/2010/main" val="904829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A04A-1B34-4C45-ADE3-2D979B5FFFDF}"/>
              </a:ext>
            </a:extLst>
          </p:cNvPr>
          <p:cNvSpPr>
            <a:spLocks noGrp="1"/>
          </p:cNvSpPr>
          <p:nvPr>
            <p:ph type="title"/>
          </p:nvPr>
        </p:nvSpPr>
        <p:spPr>
          <a:xfrm>
            <a:off x="457200" y="522554"/>
            <a:ext cx="8229600" cy="857250"/>
          </a:xfrm>
        </p:spPr>
        <p:txBody>
          <a:bodyPr/>
          <a:lstStyle/>
          <a:p>
            <a:r>
              <a:rPr lang="en-US" dirty="0"/>
              <a:t>Reality of the Situation </a:t>
            </a:r>
          </a:p>
        </p:txBody>
      </p:sp>
      <p:sp>
        <p:nvSpPr>
          <p:cNvPr id="3" name="Content Placeholder 2">
            <a:extLst>
              <a:ext uri="{FF2B5EF4-FFF2-40B4-BE49-F238E27FC236}">
                <a16:creationId xmlns:a16="http://schemas.microsoft.com/office/drawing/2014/main" id="{5F3273A0-F526-4B93-B6BB-35097C2E9CC8}"/>
              </a:ext>
            </a:extLst>
          </p:cNvPr>
          <p:cNvSpPr>
            <a:spLocks noGrp="1"/>
          </p:cNvSpPr>
          <p:nvPr>
            <p:ph idx="1"/>
          </p:nvPr>
        </p:nvSpPr>
        <p:spPr>
          <a:xfrm>
            <a:off x="457200" y="1480783"/>
            <a:ext cx="8229600" cy="3469938"/>
          </a:xfrm>
        </p:spPr>
        <p:txBody>
          <a:bodyPr>
            <a:normAutofit fontScale="77500" lnSpcReduction="20000"/>
          </a:bodyPr>
          <a:lstStyle/>
          <a:p>
            <a:r>
              <a:rPr lang="en-US" dirty="0"/>
              <a:t>Performance in built environment (construction, design, FM work) </a:t>
            </a:r>
            <a:r>
              <a:rPr lang="en-US" dirty="0">
                <a:solidFill>
                  <a:srgbClr val="C00000"/>
                </a:solidFill>
              </a:rPr>
              <a:t>has been proven to NOT correlate </a:t>
            </a:r>
            <a:r>
              <a:rPr lang="en-US" dirty="0"/>
              <a:t>to contract types, delivery methods, software, design quality, etc.</a:t>
            </a:r>
          </a:p>
          <a:p>
            <a:endParaRPr lang="en-US" dirty="0"/>
          </a:p>
          <a:p>
            <a:r>
              <a:rPr lang="en-US" dirty="0"/>
              <a:t>Performance on built environment work </a:t>
            </a:r>
            <a:r>
              <a:rPr lang="en-US" dirty="0">
                <a:solidFill>
                  <a:srgbClr val="C00000"/>
                </a:solidFill>
              </a:rPr>
              <a:t>HAS BEEN PROVEN to highly correlate</a:t>
            </a:r>
            <a:r>
              <a:rPr lang="en-US" dirty="0">
                <a:solidFill>
                  <a:srgbClr val="FFC000"/>
                </a:solidFill>
              </a:rPr>
              <a:t> </a:t>
            </a:r>
            <a:r>
              <a:rPr lang="en-US" dirty="0"/>
              <a:t>to the capability, skill, and experience of the people doing the work – the critical personnel on a project – PM, SS, Client Lead, Design Arch, Key </a:t>
            </a:r>
            <a:r>
              <a:rPr lang="en-US" dirty="0" err="1"/>
              <a:t>Engrs</a:t>
            </a:r>
            <a:r>
              <a:rPr lang="en-US" dirty="0"/>
              <a:t>, Critical Sub SS, FM, technicians, etc.</a:t>
            </a:r>
          </a:p>
        </p:txBody>
      </p:sp>
    </p:spTree>
    <p:extLst>
      <p:ext uri="{BB962C8B-B14F-4D97-AF65-F5344CB8AC3E}">
        <p14:creationId xmlns:p14="http://schemas.microsoft.com/office/powerpoint/2010/main" val="3872814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325" y="1228399"/>
            <a:ext cx="7410734" cy="3700505"/>
          </a:xfrm>
        </p:spPr>
        <p:txBody>
          <a:bodyPr>
            <a:normAutofit/>
          </a:bodyPr>
          <a:lstStyle/>
          <a:p>
            <a:pPr marL="0" indent="0">
              <a:buNone/>
            </a:pPr>
            <a:r>
              <a:rPr lang="en-US" sz="2700" dirty="0"/>
              <a:t>The ability to realize</a:t>
            </a:r>
          </a:p>
          <a:p>
            <a:pPr marL="0" indent="0">
              <a:buNone/>
            </a:pPr>
            <a:r>
              <a:rPr lang="en-US" sz="2700" dirty="0">
                <a:solidFill>
                  <a:srgbClr val="0000FF"/>
                </a:solidFill>
              </a:rPr>
              <a:t>	</a:t>
            </a:r>
            <a:r>
              <a:rPr lang="en-US" sz="2700" b="1" dirty="0">
                <a:solidFill>
                  <a:srgbClr val="7030A0"/>
                </a:solidFill>
              </a:rPr>
              <a:t>innovation</a:t>
            </a:r>
            <a:r>
              <a:rPr lang="en-US" sz="2700" b="1" dirty="0"/>
              <a:t>, </a:t>
            </a:r>
          </a:p>
          <a:p>
            <a:pPr marL="0" indent="0">
              <a:buNone/>
            </a:pPr>
            <a:r>
              <a:rPr lang="en-US" sz="2700" b="1" dirty="0">
                <a:solidFill>
                  <a:srgbClr val="FF0000"/>
                </a:solidFill>
              </a:rPr>
              <a:t>		risk minimization</a:t>
            </a:r>
            <a:r>
              <a:rPr lang="en-US" sz="2700" b="1" dirty="0"/>
              <a:t>, </a:t>
            </a:r>
          </a:p>
          <a:p>
            <a:pPr marL="0" indent="0">
              <a:buNone/>
            </a:pPr>
            <a:r>
              <a:rPr lang="en-US" sz="2700" b="1" dirty="0">
                <a:solidFill>
                  <a:schemeClr val="accent2">
                    <a:lumMod val="75000"/>
                  </a:schemeClr>
                </a:solidFill>
              </a:rPr>
              <a:t>			</a:t>
            </a:r>
            <a:r>
              <a:rPr lang="en-US" sz="2700" b="1" dirty="0">
                <a:solidFill>
                  <a:srgbClr val="FF9900"/>
                </a:solidFill>
              </a:rPr>
              <a:t>value creation</a:t>
            </a:r>
            <a:r>
              <a:rPr lang="en-US" sz="2700" dirty="0"/>
              <a:t>, &amp; </a:t>
            </a:r>
          </a:p>
          <a:p>
            <a:pPr marL="0" indent="0">
              <a:buNone/>
            </a:pPr>
            <a:r>
              <a:rPr lang="en-US" sz="2700" dirty="0">
                <a:solidFill>
                  <a:srgbClr val="00B050"/>
                </a:solidFill>
              </a:rPr>
              <a:t>				</a:t>
            </a:r>
            <a:r>
              <a:rPr lang="en-US" sz="2700" b="1" dirty="0">
                <a:solidFill>
                  <a:srgbClr val="00B050"/>
                </a:solidFill>
              </a:rPr>
              <a:t>cost reduction</a:t>
            </a:r>
            <a:r>
              <a:rPr lang="en-US" sz="2700" b="1" dirty="0"/>
              <a:t> </a:t>
            </a:r>
          </a:p>
          <a:p>
            <a:pPr marL="0" indent="0">
              <a:buNone/>
            </a:pPr>
            <a:r>
              <a:rPr lang="en-US" sz="2700" dirty="0"/>
              <a:t>						will not exceed the capability 						of the people doing the work </a:t>
            </a:r>
          </a:p>
        </p:txBody>
      </p:sp>
      <p:sp>
        <p:nvSpPr>
          <p:cNvPr id="3" name="Title 2"/>
          <p:cNvSpPr>
            <a:spLocks noGrp="1"/>
          </p:cNvSpPr>
          <p:nvPr>
            <p:ph type="title"/>
          </p:nvPr>
        </p:nvSpPr>
        <p:spPr>
          <a:xfrm>
            <a:off x="457200" y="371149"/>
            <a:ext cx="8229600" cy="857250"/>
          </a:xfrm>
        </p:spPr>
        <p:txBody>
          <a:bodyPr/>
          <a:lstStyle/>
          <a:p>
            <a:r>
              <a:rPr lang="en-US" dirty="0"/>
              <a:t>Importance of the People</a:t>
            </a:r>
          </a:p>
        </p:txBody>
      </p:sp>
    </p:spTree>
    <p:extLst>
      <p:ext uri="{BB962C8B-B14F-4D97-AF65-F5344CB8AC3E}">
        <p14:creationId xmlns:p14="http://schemas.microsoft.com/office/powerpoint/2010/main" val="793564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1B3A-9021-4E5E-9426-D4727BC99091}"/>
              </a:ext>
            </a:extLst>
          </p:cNvPr>
          <p:cNvSpPr>
            <a:spLocks noGrp="1"/>
          </p:cNvSpPr>
          <p:nvPr>
            <p:ph type="title"/>
          </p:nvPr>
        </p:nvSpPr>
        <p:spPr>
          <a:xfrm>
            <a:off x="457200" y="358144"/>
            <a:ext cx="8229600" cy="857250"/>
          </a:xfrm>
        </p:spPr>
        <p:txBody>
          <a:bodyPr/>
          <a:lstStyle/>
          <a:p>
            <a:r>
              <a:rPr lang="en-US" dirty="0"/>
              <a:t>Limited Pool of Expertise</a:t>
            </a:r>
          </a:p>
        </p:txBody>
      </p:sp>
      <p:sp>
        <p:nvSpPr>
          <p:cNvPr id="3" name="Content Placeholder 2">
            <a:extLst>
              <a:ext uri="{FF2B5EF4-FFF2-40B4-BE49-F238E27FC236}">
                <a16:creationId xmlns:a16="http://schemas.microsoft.com/office/drawing/2014/main" id="{C7B75F2A-551E-466C-B803-CF37D2DF8AF0}"/>
              </a:ext>
            </a:extLst>
          </p:cNvPr>
          <p:cNvSpPr>
            <a:spLocks noGrp="1"/>
          </p:cNvSpPr>
          <p:nvPr>
            <p:ph idx="1"/>
          </p:nvPr>
        </p:nvSpPr>
        <p:spPr>
          <a:xfrm>
            <a:off x="244806" y="1269986"/>
            <a:ext cx="8719887" cy="3263504"/>
          </a:xfrm>
        </p:spPr>
        <p:txBody>
          <a:bodyPr>
            <a:normAutofit lnSpcReduction="10000"/>
          </a:bodyPr>
          <a:lstStyle/>
          <a:p>
            <a:r>
              <a:rPr lang="en-US" sz="2100" dirty="0">
                <a:solidFill>
                  <a:srgbClr val="C00000"/>
                </a:solidFill>
              </a:rPr>
              <a:t>There is a limited pool of high performing experts and experienced personnel </a:t>
            </a:r>
          </a:p>
          <a:p>
            <a:endParaRPr lang="en-US" sz="2100" i="1" dirty="0"/>
          </a:p>
          <a:p>
            <a:r>
              <a:rPr lang="en-US" sz="2100" i="1" dirty="0"/>
              <a:t>Also varies by</a:t>
            </a:r>
          </a:p>
          <a:p>
            <a:pPr lvl="1"/>
            <a:r>
              <a:rPr lang="en-US" sz="1800" dirty="0"/>
              <a:t>Moment in time (when the solicitation/work is needed)</a:t>
            </a:r>
          </a:p>
          <a:p>
            <a:pPr lvl="1"/>
            <a:r>
              <a:rPr lang="en-US" sz="1800" dirty="0"/>
              <a:t>Location (geography)</a:t>
            </a:r>
          </a:p>
          <a:p>
            <a:pPr lvl="1"/>
            <a:r>
              <a:rPr lang="en-US" sz="1800" dirty="0"/>
              <a:t>Market/Sector </a:t>
            </a:r>
          </a:p>
          <a:p>
            <a:pPr lvl="1"/>
            <a:endParaRPr lang="en-US" sz="1800" dirty="0"/>
          </a:p>
          <a:p>
            <a:r>
              <a:rPr lang="en-US" sz="2100" dirty="0"/>
              <a:t>Organizations also commonly </a:t>
            </a:r>
            <a:r>
              <a:rPr lang="en-US" sz="2100" i="1" u="sng" dirty="0"/>
              <a:t>underestimate</a:t>
            </a:r>
            <a:r>
              <a:rPr lang="en-US" sz="2100" dirty="0"/>
              <a:t> the cost of working with average and low performing vendors</a:t>
            </a:r>
          </a:p>
        </p:txBody>
      </p:sp>
    </p:spTree>
    <p:extLst>
      <p:ext uri="{BB962C8B-B14F-4D97-AF65-F5344CB8AC3E}">
        <p14:creationId xmlns:p14="http://schemas.microsoft.com/office/powerpoint/2010/main" val="4035702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794" name="Rectangle 2"/>
          <p:cNvSpPr>
            <a:spLocks noGrp="1" noChangeArrowheads="1"/>
          </p:cNvSpPr>
          <p:nvPr>
            <p:ph type="title"/>
          </p:nvPr>
        </p:nvSpPr>
        <p:spPr>
          <a:xfrm>
            <a:off x="0" y="1614174"/>
            <a:ext cx="9144000" cy="2363822"/>
          </a:xfrm>
          <a:noFill/>
        </p:spPr>
        <p:txBody>
          <a:bodyPr>
            <a:normAutofit fontScale="90000"/>
          </a:bodyPr>
          <a:lstStyle/>
          <a:p>
            <a:pPr algn="ctr" eaLnBrk="1" hangingPunct="1">
              <a:defRPr/>
            </a:pPr>
            <a:r>
              <a:rPr lang="en-US" dirty="0"/>
              <a:t>Clients, Buyers, Contractors, Suppliers… </a:t>
            </a:r>
            <a:br>
              <a:rPr lang="en-US" dirty="0"/>
            </a:br>
            <a:r>
              <a:rPr lang="en-US" b="1" dirty="0">
                <a:solidFill>
                  <a:srgbClr val="C00000"/>
                </a:solidFill>
              </a:rPr>
              <a:t>are in competition with each other </a:t>
            </a:r>
            <a:br>
              <a:rPr lang="en-US" dirty="0"/>
            </a:br>
            <a:r>
              <a:rPr lang="en-US" dirty="0"/>
              <a:t>for the same </a:t>
            </a:r>
            <a:br>
              <a:rPr lang="en-US" dirty="0"/>
            </a:br>
            <a:r>
              <a:rPr lang="en-US" b="1" i="1" dirty="0">
                <a:solidFill>
                  <a:srgbClr val="C00000"/>
                </a:solidFill>
              </a:rPr>
              <a:t>limited pool </a:t>
            </a:r>
            <a:br>
              <a:rPr lang="en-US" dirty="0"/>
            </a:br>
            <a:r>
              <a:rPr lang="en-US" dirty="0"/>
              <a:t>of skilled personnel</a:t>
            </a:r>
          </a:p>
        </p:txBody>
      </p:sp>
      <p:sp>
        <p:nvSpPr>
          <p:cNvPr id="2" name="Rectangle 1">
            <a:extLst>
              <a:ext uri="{FF2B5EF4-FFF2-40B4-BE49-F238E27FC236}">
                <a16:creationId xmlns:a16="http://schemas.microsoft.com/office/drawing/2014/main" id="{CE8CF82A-DE91-4E1E-9C15-49BC73A8A1E6}"/>
              </a:ext>
            </a:extLst>
          </p:cNvPr>
          <p:cNvSpPr/>
          <p:nvPr/>
        </p:nvSpPr>
        <p:spPr>
          <a:xfrm>
            <a:off x="657225" y="524583"/>
            <a:ext cx="7829550" cy="4032251"/>
          </a:xfrm>
          <a:prstGeom prst="rect">
            <a:avLst/>
          </a:prstGeom>
          <a:noFill/>
          <a:ln w="76200">
            <a:solidFill>
              <a:srgbClr val="13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D85A29C6-5FC6-4163-9330-0E06609A8E68}"/>
              </a:ext>
            </a:extLst>
          </p:cNvPr>
          <p:cNvSpPr txBox="1"/>
          <p:nvPr/>
        </p:nvSpPr>
        <p:spPr>
          <a:xfrm>
            <a:off x="2685547" y="618032"/>
            <a:ext cx="3817007" cy="784830"/>
          </a:xfrm>
          <a:prstGeom prst="rect">
            <a:avLst/>
          </a:prstGeom>
          <a:noFill/>
        </p:spPr>
        <p:txBody>
          <a:bodyPr wrap="none" rtlCol="0">
            <a:spAutoFit/>
          </a:bodyPr>
          <a:lstStyle/>
          <a:p>
            <a:r>
              <a:rPr lang="en-US" sz="4500" b="1" dirty="0">
                <a:solidFill>
                  <a:schemeClr val="bg2">
                    <a:lumMod val="50000"/>
                  </a:schemeClr>
                </a:solidFill>
              </a:rPr>
              <a:t>KEY TAKEAWAY</a:t>
            </a:r>
          </a:p>
        </p:txBody>
      </p:sp>
    </p:spTree>
    <p:extLst>
      <p:ext uri="{BB962C8B-B14F-4D97-AF65-F5344CB8AC3E}">
        <p14:creationId xmlns:p14="http://schemas.microsoft.com/office/powerpoint/2010/main" val="40167641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74F3-E2A8-42BA-4CA5-B1848AA22B41}"/>
              </a:ext>
            </a:extLst>
          </p:cNvPr>
          <p:cNvSpPr>
            <a:spLocks noGrp="1"/>
          </p:cNvSpPr>
          <p:nvPr>
            <p:ph type="title"/>
          </p:nvPr>
        </p:nvSpPr>
        <p:spPr>
          <a:xfrm>
            <a:off x="457200" y="466683"/>
            <a:ext cx="8229600" cy="857250"/>
          </a:xfrm>
        </p:spPr>
        <p:txBody>
          <a:bodyPr/>
          <a:lstStyle/>
          <a:p>
            <a:r>
              <a:rPr lang="en-US" dirty="0"/>
              <a:t>Considerations </a:t>
            </a:r>
          </a:p>
        </p:txBody>
      </p:sp>
      <p:sp>
        <p:nvSpPr>
          <p:cNvPr id="3" name="Content Placeholder 2">
            <a:extLst>
              <a:ext uri="{FF2B5EF4-FFF2-40B4-BE49-F238E27FC236}">
                <a16:creationId xmlns:a16="http://schemas.microsoft.com/office/drawing/2014/main" id="{590997FC-E2AC-6A90-3E83-8E8BB05A23A5}"/>
              </a:ext>
            </a:extLst>
          </p:cNvPr>
          <p:cNvSpPr>
            <a:spLocks noGrp="1"/>
          </p:cNvSpPr>
          <p:nvPr>
            <p:ph idx="1"/>
          </p:nvPr>
        </p:nvSpPr>
        <p:spPr>
          <a:xfrm>
            <a:off x="457200" y="1481328"/>
            <a:ext cx="8229600" cy="3005369"/>
          </a:xfrm>
        </p:spPr>
        <p:txBody>
          <a:bodyPr>
            <a:normAutofit/>
          </a:bodyPr>
          <a:lstStyle/>
          <a:p>
            <a:r>
              <a:rPr lang="en-US" sz="2400" b="1" dirty="0"/>
              <a:t>Who/How you Attract and Hire – for internal </a:t>
            </a:r>
          </a:p>
          <a:p>
            <a:pPr lvl="1"/>
            <a:r>
              <a:rPr lang="en-US" sz="2000" dirty="0"/>
              <a:t>How you Develop What you Have</a:t>
            </a:r>
          </a:p>
          <a:p>
            <a:endParaRPr lang="en-US" sz="2400" dirty="0"/>
          </a:p>
          <a:p>
            <a:r>
              <a:rPr lang="en-US" sz="2400" b="1" dirty="0"/>
              <a:t>Who/How you Attract and Hire – for vendors/suppliers</a:t>
            </a:r>
          </a:p>
        </p:txBody>
      </p:sp>
    </p:spTree>
    <p:extLst>
      <p:ext uri="{BB962C8B-B14F-4D97-AF65-F5344CB8AC3E}">
        <p14:creationId xmlns:p14="http://schemas.microsoft.com/office/powerpoint/2010/main" val="2000858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B78B-9AC1-81C6-1579-EBD7AE33204D}"/>
              </a:ext>
            </a:extLst>
          </p:cNvPr>
          <p:cNvSpPr>
            <a:spLocks noGrp="1"/>
          </p:cNvSpPr>
          <p:nvPr>
            <p:ph type="title"/>
          </p:nvPr>
        </p:nvSpPr>
        <p:spPr>
          <a:xfrm>
            <a:off x="457200" y="446211"/>
            <a:ext cx="8229600" cy="857250"/>
          </a:xfrm>
        </p:spPr>
        <p:txBody>
          <a:bodyPr/>
          <a:lstStyle/>
          <a:p>
            <a:r>
              <a:rPr lang="en-US" dirty="0"/>
              <a:t>Realistic &amp; </a:t>
            </a:r>
            <a:r>
              <a:rPr lang="en-US" dirty="0">
                <a:solidFill>
                  <a:schemeClr val="accent2"/>
                </a:solidFill>
              </a:rPr>
              <a:t>Immediate</a:t>
            </a:r>
            <a:r>
              <a:rPr lang="en-US" dirty="0"/>
              <a:t> Solutions</a:t>
            </a:r>
          </a:p>
        </p:txBody>
      </p:sp>
      <p:sp>
        <p:nvSpPr>
          <p:cNvPr id="3" name="Content Placeholder 2">
            <a:extLst>
              <a:ext uri="{FF2B5EF4-FFF2-40B4-BE49-F238E27FC236}">
                <a16:creationId xmlns:a16="http://schemas.microsoft.com/office/drawing/2014/main" id="{8F0841A6-8C01-007D-FCE4-A210A12ECAC3}"/>
              </a:ext>
            </a:extLst>
          </p:cNvPr>
          <p:cNvSpPr>
            <a:spLocks noGrp="1"/>
          </p:cNvSpPr>
          <p:nvPr>
            <p:ph idx="1"/>
          </p:nvPr>
        </p:nvSpPr>
        <p:spPr>
          <a:xfrm>
            <a:off x="457200" y="1508081"/>
            <a:ext cx="8229600" cy="3077568"/>
          </a:xfrm>
        </p:spPr>
        <p:txBody>
          <a:bodyPr>
            <a:normAutofit fontScale="77500" lnSpcReduction="20000"/>
          </a:bodyPr>
          <a:lstStyle/>
          <a:p>
            <a:r>
              <a:rPr lang="en-US" dirty="0"/>
              <a:t>Become a “Client of Choice” </a:t>
            </a:r>
          </a:p>
          <a:p>
            <a:pPr lvl="1"/>
            <a:r>
              <a:rPr lang="en-US" dirty="0"/>
              <a:t>(for External Vendors &amp; Internal Customers)</a:t>
            </a:r>
          </a:p>
          <a:p>
            <a:endParaRPr lang="en-US" dirty="0"/>
          </a:p>
          <a:p>
            <a:r>
              <a:rPr lang="en-US" dirty="0"/>
              <a:t>Increase your HD IQ (Human Dimensions)</a:t>
            </a:r>
          </a:p>
          <a:p>
            <a:endParaRPr lang="en-US" dirty="0"/>
          </a:p>
          <a:p>
            <a:r>
              <a:rPr lang="en-US" dirty="0"/>
              <a:t>Map your Organization – people, SOP, etc. </a:t>
            </a:r>
          </a:p>
          <a:p>
            <a:endParaRPr lang="en-US" dirty="0"/>
          </a:p>
          <a:p>
            <a:r>
              <a:rPr lang="en-US" dirty="0"/>
              <a:t>Train your People the right way – become better sooner</a:t>
            </a:r>
          </a:p>
          <a:p>
            <a:endParaRPr lang="en-US" dirty="0"/>
          </a:p>
          <a:p>
            <a:pPr lvl="1"/>
            <a:endParaRPr lang="en-US" dirty="0"/>
          </a:p>
        </p:txBody>
      </p:sp>
    </p:spTree>
    <p:extLst>
      <p:ext uri="{BB962C8B-B14F-4D97-AF65-F5344CB8AC3E}">
        <p14:creationId xmlns:p14="http://schemas.microsoft.com/office/powerpoint/2010/main" val="3216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B78B-9AC1-81C6-1579-EBD7AE33204D}"/>
              </a:ext>
            </a:extLst>
          </p:cNvPr>
          <p:cNvSpPr>
            <a:spLocks noGrp="1"/>
          </p:cNvSpPr>
          <p:nvPr>
            <p:ph type="title"/>
          </p:nvPr>
        </p:nvSpPr>
        <p:spPr>
          <a:xfrm>
            <a:off x="457200" y="446211"/>
            <a:ext cx="8229600" cy="857250"/>
          </a:xfrm>
        </p:spPr>
        <p:txBody>
          <a:bodyPr/>
          <a:lstStyle/>
          <a:p>
            <a:r>
              <a:rPr lang="en-US" dirty="0"/>
              <a:t>Potential &amp; Realistic Solutions</a:t>
            </a:r>
          </a:p>
        </p:txBody>
      </p:sp>
      <p:sp>
        <p:nvSpPr>
          <p:cNvPr id="3" name="Content Placeholder 2">
            <a:extLst>
              <a:ext uri="{FF2B5EF4-FFF2-40B4-BE49-F238E27FC236}">
                <a16:creationId xmlns:a16="http://schemas.microsoft.com/office/drawing/2014/main" id="{8F0841A6-8C01-007D-FCE4-A210A12ECAC3}"/>
              </a:ext>
            </a:extLst>
          </p:cNvPr>
          <p:cNvSpPr>
            <a:spLocks noGrp="1"/>
          </p:cNvSpPr>
          <p:nvPr>
            <p:ph idx="1"/>
          </p:nvPr>
        </p:nvSpPr>
        <p:spPr>
          <a:xfrm>
            <a:off x="457200" y="1371601"/>
            <a:ext cx="8229600" cy="3579120"/>
          </a:xfrm>
        </p:spPr>
        <p:txBody>
          <a:bodyPr>
            <a:normAutofit fontScale="77500" lnSpcReduction="20000"/>
          </a:bodyPr>
          <a:lstStyle/>
          <a:p>
            <a:r>
              <a:rPr lang="en-US" dirty="0"/>
              <a:t>Become a “Client of Choice” </a:t>
            </a:r>
          </a:p>
          <a:p>
            <a:pPr lvl="1"/>
            <a:r>
              <a:rPr lang="en-US" dirty="0"/>
              <a:t>(for External Vendors &amp; Internal Customers)</a:t>
            </a:r>
          </a:p>
          <a:p>
            <a:endParaRPr lang="en-US" dirty="0"/>
          </a:p>
          <a:p>
            <a:r>
              <a:rPr lang="en-US" dirty="0">
                <a:solidFill>
                  <a:schemeClr val="bg1">
                    <a:lumMod val="95000"/>
                  </a:schemeClr>
                </a:solidFill>
              </a:rPr>
              <a:t>Increase your HD IQ (Human Dimensions)</a:t>
            </a:r>
          </a:p>
          <a:p>
            <a:endParaRPr lang="en-US" dirty="0">
              <a:solidFill>
                <a:schemeClr val="bg1">
                  <a:lumMod val="95000"/>
                </a:schemeClr>
              </a:solidFill>
            </a:endParaRPr>
          </a:p>
          <a:p>
            <a:r>
              <a:rPr lang="en-US" dirty="0">
                <a:solidFill>
                  <a:schemeClr val="bg1">
                    <a:lumMod val="95000"/>
                  </a:schemeClr>
                </a:solidFill>
              </a:rPr>
              <a:t>Map your Organization – people, SOP, etc. </a:t>
            </a:r>
          </a:p>
          <a:p>
            <a:endParaRPr lang="en-US" dirty="0">
              <a:solidFill>
                <a:schemeClr val="bg1">
                  <a:lumMod val="95000"/>
                </a:schemeClr>
              </a:solidFill>
            </a:endParaRPr>
          </a:p>
          <a:p>
            <a:r>
              <a:rPr lang="en-US" dirty="0">
                <a:solidFill>
                  <a:schemeClr val="bg1">
                    <a:lumMod val="95000"/>
                  </a:schemeClr>
                </a:solidFill>
              </a:rPr>
              <a:t>Train your People the right way – become better sooner</a:t>
            </a:r>
          </a:p>
          <a:p>
            <a:endParaRPr lang="en-US" dirty="0">
              <a:solidFill>
                <a:schemeClr val="bg1">
                  <a:lumMod val="95000"/>
                </a:schemeClr>
              </a:solidFill>
            </a:endParaRPr>
          </a:p>
          <a:p>
            <a:pPr lvl="1"/>
            <a:endParaRPr lang="en-US" dirty="0"/>
          </a:p>
        </p:txBody>
      </p:sp>
    </p:spTree>
    <p:extLst>
      <p:ext uri="{BB962C8B-B14F-4D97-AF65-F5344CB8AC3E}">
        <p14:creationId xmlns:p14="http://schemas.microsoft.com/office/powerpoint/2010/main" val="3848161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416140-3BFC-A475-E4BE-AA840C8A68C6}"/>
              </a:ext>
            </a:extLst>
          </p:cNvPr>
          <p:cNvSpPr/>
          <p:nvPr/>
        </p:nvSpPr>
        <p:spPr>
          <a:xfrm>
            <a:off x="4099374" y="1091091"/>
            <a:ext cx="3420233" cy="3170133"/>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2"/>
          <p:cNvSpPr txBox="1">
            <a:spLocks noChangeArrowheads="1"/>
          </p:cNvSpPr>
          <p:nvPr/>
        </p:nvSpPr>
        <p:spPr bwMode="auto">
          <a:xfrm>
            <a:off x="4992722" y="1790333"/>
            <a:ext cx="1600200" cy="300082"/>
          </a:xfrm>
          <a:prstGeom prst="rect">
            <a:avLst/>
          </a:prstGeom>
          <a:noFill/>
          <a:ln w="9525">
            <a:noFill/>
            <a:miter lim="800000"/>
            <a:headEnd/>
            <a:tailEnd/>
          </a:ln>
        </p:spPr>
        <p:txBody>
          <a:bodyPr>
            <a:spAutoFit/>
          </a:bodyPr>
          <a:lstStyle/>
          <a:p>
            <a:pPr algn="ctr" eaLnBrk="1" hangingPunct="1">
              <a:spcBef>
                <a:spcPct val="50000"/>
              </a:spcBef>
            </a:pPr>
            <a:r>
              <a:rPr lang="en-US" altLang="zh-CN" sz="1350" b="1" dirty="0">
                <a:solidFill>
                  <a:schemeClr val="bg1"/>
                </a:solidFill>
                <a:ea typeface="宋体" pitchFamily="2" charset="-122"/>
              </a:rPr>
              <a:t>Team-Vendor 1</a:t>
            </a:r>
          </a:p>
        </p:txBody>
      </p:sp>
      <p:sp>
        <p:nvSpPr>
          <p:cNvPr id="6" name="Text Box 3"/>
          <p:cNvSpPr txBox="1">
            <a:spLocks noChangeArrowheads="1"/>
          </p:cNvSpPr>
          <p:nvPr/>
        </p:nvSpPr>
        <p:spPr bwMode="auto">
          <a:xfrm>
            <a:off x="4992722" y="2247533"/>
            <a:ext cx="1600200" cy="300082"/>
          </a:xfrm>
          <a:prstGeom prst="rect">
            <a:avLst/>
          </a:prstGeom>
          <a:noFill/>
          <a:ln w="9525">
            <a:noFill/>
            <a:miter lim="800000"/>
            <a:headEnd/>
            <a:tailEnd/>
          </a:ln>
        </p:spPr>
        <p:txBody>
          <a:bodyPr>
            <a:spAutoFit/>
          </a:bodyPr>
          <a:lstStyle/>
          <a:p>
            <a:pPr algn="ctr" eaLnBrk="1" hangingPunct="1">
              <a:spcBef>
                <a:spcPct val="50000"/>
              </a:spcBef>
            </a:pPr>
            <a:r>
              <a:rPr lang="en-US" altLang="zh-CN" sz="1350" b="1" dirty="0">
                <a:solidFill>
                  <a:schemeClr val="bg1"/>
                </a:solidFill>
                <a:ea typeface="宋体" pitchFamily="2" charset="-122"/>
              </a:rPr>
              <a:t>Team-Vendor 2</a:t>
            </a:r>
          </a:p>
        </p:txBody>
      </p:sp>
      <p:sp>
        <p:nvSpPr>
          <p:cNvPr id="7" name="Text Box 4"/>
          <p:cNvSpPr txBox="1">
            <a:spLocks noChangeArrowheads="1"/>
          </p:cNvSpPr>
          <p:nvPr/>
        </p:nvSpPr>
        <p:spPr bwMode="auto">
          <a:xfrm>
            <a:off x="4964147" y="2704733"/>
            <a:ext cx="1657350" cy="300082"/>
          </a:xfrm>
          <a:prstGeom prst="rect">
            <a:avLst/>
          </a:prstGeom>
          <a:noFill/>
          <a:ln w="9525">
            <a:noFill/>
            <a:miter lim="800000"/>
            <a:headEnd/>
            <a:tailEnd/>
          </a:ln>
        </p:spPr>
        <p:txBody>
          <a:bodyPr>
            <a:spAutoFit/>
          </a:bodyPr>
          <a:lstStyle/>
          <a:p>
            <a:pPr algn="ctr" eaLnBrk="1" hangingPunct="1">
              <a:spcBef>
                <a:spcPct val="50000"/>
              </a:spcBef>
            </a:pPr>
            <a:r>
              <a:rPr lang="en-US" altLang="zh-CN" sz="1350" b="1" dirty="0">
                <a:solidFill>
                  <a:schemeClr val="bg1"/>
                </a:solidFill>
                <a:ea typeface="宋体" pitchFamily="2" charset="-122"/>
              </a:rPr>
              <a:t>Team-Vendor 3</a:t>
            </a:r>
          </a:p>
        </p:txBody>
      </p:sp>
      <p:sp>
        <p:nvSpPr>
          <p:cNvPr id="8" name="Text Box 5"/>
          <p:cNvSpPr txBox="1">
            <a:spLocks noChangeArrowheads="1"/>
          </p:cNvSpPr>
          <p:nvPr/>
        </p:nvSpPr>
        <p:spPr bwMode="auto">
          <a:xfrm>
            <a:off x="4964147" y="3104783"/>
            <a:ext cx="1657350" cy="300082"/>
          </a:xfrm>
          <a:prstGeom prst="rect">
            <a:avLst/>
          </a:prstGeom>
          <a:noFill/>
          <a:ln w="9525">
            <a:noFill/>
            <a:miter lim="800000"/>
            <a:headEnd/>
            <a:tailEnd/>
          </a:ln>
        </p:spPr>
        <p:txBody>
          <a:bodyPr>
            <a:spAutoFit/>
          </a:bodyPr>
          <a:lstStyle/>
          <a:p>
            <a:pPr algn="ctr" eaLnBrk="1" hangingPunct="1">
              <a:spcBef>
                <a:spcPct val="50000"/>
              </a:spcBef>
            </a:pPr>
            <a:r>
              <a:rPr lang="en-US" altLang="zh-CN" sz="1350" b="1" dirty="0">
                <a:solidFill>
                  <a:schemeClr val="bg1"/>
                </a:solidFill>
                <a:ea typeface="宋体" pitchFamily="2" charset="-122"/>
              </a:rPr>
              <a:t>Team-Vendor 4</a:t>
            </a:r>
          </a:p>
        </p:txBody>
      </p:sp>
      <p:sp>
        <p:nvSpPr>
          <p:cNvPr id="10" name="Line 8"/>
          <p:cNvSpPr>
            <a:spLocks noChangeShapeType="1"/>
          </p:cNvSpPr>
          <p:nvPr/>
        </p:nvSpPr>
        <p:spPr bwMode="auto">
          <a:xfrm>
            <a:off x="4923666" y="1676033"/>
            <a:ext cx="0" cy="2000250"/>
          </a:xfrm>
          <a:prstGeom prst="line">
            <a:avLst/>
          </a:prstGeom>
          <a:noFill/>
          <a:ln w="28575">
            <a:solidFill>
              <a:schemeClr val="bg1"/>
            </a:solidFill>
            <a:round/>
            <a:headEnd/>
            <a:tailEnd/>
          </a:ln>
        </p:spPr>
        <p:txBody>
          <a:bodyPr wrap="none"/>
          <a:lstStyle/>
          <a:p>
            <a:endParaRPr lang="en-US" sz="1350"/>
          </a:p>
        </p:txBody>
      </p:sp>
      <p:sp>
        <p:nvSpPr>
          <p:cNvPr id="11" name="Line 9"/>
          <p:cNvSpPr>
            <a:spLocks noChangeShapeType="1"/>
          </p:cNvSpPr>
          <p:nvPr/>
        </p:nvSpPr>
        <p:spPr bwMode="auto">
          <a:xfrm>
            <a:off x="4923666" y="3676283"/>
            <a:ext cx="1714500" cy="0"/>
          </a:xfrm>
          <a:prstGeom prst="line">
            <a:avLst/>
          </a:prstGeom>
          <a:noFill/>
          <a:ln w="28575">
            <a:solidFill>
              <a:schemeClr val="bg1"/>
            </a:solidFill>
            <a:round/>
            <a:headEnd/>
            <a:tailEnd/>
          </a:ln>
        </p:spPr>
        <p:txBody>
          <a:bodyPr wrap="none"/>
          <a:lstStyle/>
          <a:p>
            <a:endParaRPr lang="en-US" sz="1350"/>
          </a:p>
        </p:txBody>
      </p:sp>
      <p:sp>
        <p:nvSpPr>
          <p:cNvPr id="12" name="Text Box 10"/>
          <p:cNvSpPr txBox="1">
            <a:spLocks noChangeArrowheads="1"/>
          </p:cNvSpPr>
          <p:nvPr/>
        </p:nvSpPr>
        <p:spPr bwMode="auto">
          <a:xfrm rot="-5427507">
            <a:off x="3816384" y="2541231"/>
            <a:ext cx="1785938" cy="276999"/>
          </a:xfrm>
          <a:prstGeom prst="rect">
            <a:avLst/>
          </a:prstGeom>
          <a:noFill/>
          <a:ln w="9525">
            <a:noFill/>
            <a:miter lim="800000"/>
            <a:headEnd/>
            <a:tailEnd/>
          </a:ln>
        </p:spPr>
        <p:txBody>
          <a:bodyPr>
            <a:spAutoFit/>
          </a:bodyPr>
          <a:lstStyle/>
          <a:p>
            <a:pPr algn="ctr" eaLnBrk="1" hangingPunct="1">
              <a:spcBef>
                <a:spcPct val="50000"/>
              </a:spcBef>
            </a:pPr>
            <a:r>
              <a:rPr lang="en-US" altLang="zh-CN" sz="1200" b="1">
                <a:solidFill>
                  <a:schemeClr val="bg1"/>
                </a:solidFill>
                <a:ea typeface="宋体" pitchFamily="2" charset="-122"/>
              </a:rPr>
              <a:t>Performance</a:t>
            </a:r>
          </a:p>
        </p:txBody>
      </p:sp>
      <p:sp>
        <p:nvSpPr>
          <p:cNvPr id="13" name="Text Box 11"/>
          <p:cNvSpPr txBox="1">
            <a:spLocks noChangeArrowheads="1"/>
          </p:cNvSpPr>
          <p:nvPr/>
        </p:nvSpPr>
        <p:spPr bwMode="auto">
          <a:xfrm>
            <a:off x="4523616" y="1527209"/>
            <a:ext cx="571500" cy="230832"/>
          </a:xfrm>
          <a:prstGeom prst="rect">
            <a:avLst/>
          </a:prstGeom>
          <a:noFill/>
          <a:ln w="9525">
            <a:noFill/>
            <a:miter lim="800000"/>
            <a:headEnd/>
            <a:tailEnd/>
          </a:ln>
        </p:spPr>
        <p:txBody>
          <a:bodyPr>
            <a:spAutoFit/>
          </a:bodyPr>
          <a:lstStyle/>
          <a:p>
            <a:pPr eaLnBrk="1" hangingPunct="1">
              <a:spcBef>
                <a:spcPct val="50000"/>
              </a:spcBef>
            </a:pPr>
            <a:r>
              <a:rPr lang="en-US" altLang="zh-CN" sz="900" b="1" dirty="0">
                <a:solidFill>
                  <a:schemeClr val="bg1"/>
                </a:solidFill>
                <a:ea typeface="宋体" pitchFamily="2" charset="-122"/>
              </a:rPr>
              <a:t>High</a:t>
            </a:r>
          </a:p>
        </p:txBody>
      </p:sp>
      <p:sp>
        <p:nvSpPr>
          <p:cNvPr id="14" name="Text Box 12"/>
          <p:cNvSpPr txBox="1">
            <a:spLocks noChangeArrowheads="1"/>
          </p:cNvSpPr>
          <p:nvPr/>
        </p:nvSpPr>
        <p:spPr bwMode="auto">
          <a:xfrm>
            <a:off x="4523616" y="3561983"/>
            <a:ext cx="571500" cy="230832"/>
          </a:xfrm>
          <a:prstGeom prst="rect">
            <a:avLst/>
          </a:prstGeom>
          <a:noFill/>
          <a:ln w="9525">
            <a:noFill/>
            <a:miter lim="800000"/>
            <a:headEnd/>
            <a:tailEnd/>
          </a:ln>
        </p:spPr>
        <p:txBody>
          <a:bodyPr>
            <a:spAutoFit/>
          </a:bodyPr>
          <a:lstStyle/>
          <a:p>
            <a:pPr eaLnBrk="1" hangingPunct="1">
              <a:spcBef>
                <a:spcPct val="50000"/>
              </a:spcBef>
            </a:pPr>
            <a:r>
              <a:rPr lang="en-US" altLang="zh-CN" sz="900" b="1">
                <a:solidFill>
                  <a:schemeClr val="bg1"/>
                </a:solidFill>
                <a:ea typeface="宋体" pitchFamily="2" charset="-122"/>
              </a:rPr>
              <a:t>Low</a:t>
            </a:r>
          </a:p>
        </p:txBody>
      </p:sp>
      <p:sp>
        <p:nvSpPr>
          <p:cNvPr id="15" name="Line 13"/>
          <p:cNvSpPr>
            <a:spLocks noChangeShapeType="1"/>
          </p:cNvSpPr>
          <p:nvPr/>
        </p:nvSpPr>
        <p:spPr bwMode="auto">
          <a:xfrm>
            <a:off x="6638166" y="1676033"/>
            <a:ext cx="0" cy="2000250"/>
          </a:xfrm>
          <a:prstGeom prst="line">
            <a:avLst/>
          </a:prstGeom>
          <a:noFill/>
          <a:ln w="28575">
            <a:solidFill>
              <a:schemeClr val="bg1"/>
            </a:solidFill>
            <a:round/>
            <a:headEnd/>
            <a:tailEnd/>
          </a:ln>
        </p:spPr>
        <p:txBody>
          <a:bodyPr wrap="none"/>
          <a:lstStyle/>
          <a:p>
            <a:endParaRPr lang="en-US" sz="1350"/>
          </a:p>
        </p:txBody>
      </p:sp>
      <p:sp>
        <p:nvSpPr>
          <p:cNvPr id="16" name="Text Box 14"/>
          <p:cNvSpPr txBox="1">
            <a:spLocks noChangeArrowheads="1"/>
          </p:cNvSpPr>
          <p:nvPr/>
        </p:nvSpPr>
        <p:spPr bwMode="auto">
          <a:xfrm rot="-5427507">
            <a:off x="6042853" y="2486462"/>
            <a:ext cx="1785938" cy="276999"/>
          </a:xfrm>
          <a:prstGeom prst="rect">
            <a:avLst/>
          </a:prstGeom>
          <a:noFill/>
          <a:ln w="9525">
            <a:noFill/>
            <a:miter lim="800000"/>
            <a:headEnd/>
            <a:tailEnd/>
          </a:ln>
        </p:spPr>
        <p:txBody>
          <a:bodyPr>
            <a:spAutoFit/>
          </a:bodyPr>
          <a:lstStyle/>
          <a:p>
            <a:pPr algn="ctr" eaLnBrk="1" hangingPunct="1">
              <a:spcBef>
                <a:spcPct val="50000"/>
              </a:spcBef>
            </a:pPr>
            <a:r>
              <a:rPr lang="en-US" altLang="zh-CN" sz="1200" b="1">
                <a:solidFill>
                  <a:schemeClr val="bg1"/>
                </a:solidFill>
                <a:ea typeface="宋体" pitchFamily="2" charset="-122"/>
              </a:rPr>
              <a:t>Risk</a:t>
            </a:r>
          </a:p>
        </p:txBody>
      </p:sp>
      <p:sp>
        <p:nvSpPr>
          <p:cNvPr id="17" name="Text Box 15"/>
          <p:cNvSpPr txBox="1">
            <a:spLocks noChangeArrowheads="1"/>
          </p:cNvSpPr>
          <p:nvPr/>
        </p:nvSpPr>
        <p:spPr bwMode="auto">
          <a:xfrm>
            <a:off x="6638166" y="3561983"/>
            <a:ext cx="571500" cy="230832"/>
          </a:xfrm>
          <a:prstGeom prst="rect">
            <a:avLst/>
          </a:prstGeom>
          <a:noFill/>
          <a:ln w="9525">
            <a:noFill/>
            <a:miter lim="800000"/>
            <a:headEnd/>
            <a:tailEnd/>
          </a:ln>
        </p:spPr>
        <p:txBody>
          <a:bodyPr>
            <a:spAutoFit/>
          </a:bodyPr>
          <a:lstStyle/>
          <a:p>
            <a:pPr eaLnBrk="1" hangingPunct="1">
              <a:spcBef>
                <a:spcPct val="50000"/>
              </a:spcBef>
            </a:pPr>
            <a:r>
              <a:rPr lang="en-US" altLang="zh-CN" sz="900" b="1">
                <a:solidFill>
                  <a:schemeClr val="bg1"/>
                </a:solidFill>
                <a:ea typeface="宋体" pitchFamily="2" charset="-122"/>
              </a:rPr>
              <a:t>High</a:t>
            </a:r>
          </a:p>
        </p:txBody>
      </p:sp>
      <p:sp>
        <p:nvSpPr>
          <p:cNvPr id="18" name="Text Box 16"/>
          <p:cNvSpPr txBox="1">
            <a:spLocks noChangeArrowheads="1"/>
          </p:cNvSpPr>
          <p:nvPr/>
        </p:nvSpPr>
        <p:spPr bwMode="auto">
          <a:xfrm>
            <a:off x="6638166" y="1527209"/>
            <a:ext cx="571500" cy="230832"/>
          </a:xfrm>
          <a:prstGeom prst="rect">
            <a:avLst/>
          </a:prstGeom>
          <a:noFill/>
          <a:ln w="9525">
            <a:noFill/>
            <a:miter lim="800000"/>
            <a:headEnd/>
            <a:tailEnd/>
          </a:ln>
        </p:spPr>
        <p:txBody>
          <a:bodyPr>
            <a:spAutoFit/>
          </a:bodyPr>
          <a:lstStyle/>
          <a:p>
            <a:pPr eaLnBrk="1" hangingPunct="1">
              <a:spcBef>
                <a:spcPct val="50000"/>
              </a:spcBef>
            </a:pPr>
            <a:r>
              <a:rPr lang="en-US" altLang="zh-CN" sz="900" b="1">
                <a:solidFill>
                  <a:schemeClr val="bg1"/>
                </a:solidFill>
                <a:ea typeface="宋体" pitchFamily="2" charset="-122"/>
              </a:rPr>
              <a:t>Low</a:t>
            </a:r>
          </a:p>
        </p:txBody>
      </p:sp>
      <p:sp>
        <p:nvSpPr>
          <p:cNvPr id="19" name="Rectangle 17"/>
          <p:cNvSpPr>
            <a:spLocks noChangeArrowheads="1"/>
          </p:cNvSpPr>
          <p:nvPr/>
        </p:nvSpPr>
        <p:spPr bwMode="auto">
          <a:xfrm>
            <a:off x="4352166" y="1218833"/>
            <a:ext cx="2914650" cy="2857500"/>
          </a:xfrm>
          <a:prstGeom prst="rect">
            <a:avLst/>
          </a:prstGeom>
          <a:noFill/>
          <a:ln w="38100">
            <a:solidFill>
              <a:schemeClr val="bg1"/>
            </a:solidFill>
            <a:miter lim="800000"/>
            <a:headEnd/>
            <a:tailEnd/>
          </a:ln>
        </p:spPr>
        <p:txBody>
          <a:bodyPr wrap="none" anchor="ctr"/>
          <a:lstStyle/>
          <a:p>
            <a:endParaRPr lang="en-US" sz="1350"/>
          </a:p>
        </p:txBody>
      </p:sp>
      <p:sp>
        <p:nvSpPr>
          <p:cNvPr id="20" name="Title 1"/>
          <p:cNvSpPr txBox="1">
            <a:spLocks/>
          </p:cNvSpPr>
          <p:nvPr/>
        </p:nvSpPr>
        <p:spPr bwMode="auto">
          <a:xfrm>
            <a:off x="1181239" y="2342187"/>
            <a:ext cx="2946356" cy="56554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Tahoma" pitchFamily="34" charset="0"/>
                <a:ea typeface="+mj-ea"/>
                <a:cs typeface="Tahoma" pitchFamily="34" charset="0"/>
              </a:defRPr>
            </a:lvl1pPr>
            <a:lvl2pPr algn="l" rtl="0" eaLnBrk="1" fontAlgn="base" hangingPunct="1">
              <a:spcBef>
                <a:spcPct val="0"/>
              </a:spcBef>
              <a:spcAft>
                <a:spcPct val="0"/>
              </a:spcAft>
              <a:defRPr sz="4400">
                <a:solidFill>
                  <a:schemeClr val="tx1"/>
                </a:solidFill>
                <a:latin typeface="Tahoma" pitchFamily="34" charset="0"/>
                <a:cs typeface="Tahoma" pitchFamily="34" charset="0"/>
              </a:defRPr>
            </a:lvl2pPr>
            <a:lvl3pPr algn="l" rtl="0" eaLnBrk="1" fontAlgn="base" hangingPunct="1">
              <a:spcBef>
                <a:spcPct val="0"/>
              </a:spcBef>
              <a:spcAft>
                <a:spcPct val="0"/>
              </a:spcAft>
              <a:defRPr sz="4400">
                <a:solidFill>
                  <a:schemeClr val="tx1"/>
                </a:solidFill>
                <a:latin typeface="Tahoma" pitchFamily="34" charset="0"/>
                <a:cs typeface="Tahoma" pitchFamily="34" charset="0"/>
              </a:defRPr>
            </a:lvl3pPr>
            <a:lvl4pPr algn="l" rtl="0" eaLnBrk="1" fontAlgn="base" hangingPunct="1">
              <a:spcBef>
                <a:spcPct val="0"/>
              </a:spcBef>
              <a:spcAft>
                <a:spcPct val="0"/>
              </a:spcAft>
              <a:defRPr sz="4400">
                <a:solidFill>
                  <a:schemeClr val="tx1"/>
                </a:solidFill>
                <a:latin typeface="Tahoma" pitchFamily="34" charset="0"/>
                <a:cs typeface="Tahoma" pitchFamily="34" charset="0"/>
              </a:defRPr>
            </a:lvl4pPr>
            <a:lvl5pPr algn="l" rtl="0" eaLnBrk="1" fontAlgn="base" hangingPunct="1">
              <a:spcBef>
                <a:spcPct val="0"/>
              </a:spcBef>
              <a:spcAft>
                <a:spcPct val="0"/>
              </a:spcAft>
              <a:defRPr sz="4400">
                <a:solidFill>
                  <a:schemeClr val="tx1"/>
                </a:solidFill>
                <a:latin typeface="Tahoma" pitchFamily="34" charset="0"/>
                <a:cs typeface="Tahoma"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3600" b="1" dirty="0">
                <a:effectLst>
                  <a:outerShdw blurRad="38100" dist="38100" dir="2700000" algn="tl">
                    <a:srgbClr val="000000">
                      <a:alpha val="43137"/>
                    </a:srgbClr>
                  </a:outerShdw>
                </a:effectLst>
                <a:latin typeface="Calibri" panose="020F0502020204030204" pitchFamily="34" charset="0"/>
                <a:cs typeface="+mj-cs"/>
              </a:rPr>
              <a:t>Which of these teams brings your project the most risk?</a:t>
            </a:r>
          </a:p>
        </p:txBody>
      </p:sp>
    </p:spTree>
    <p:extLst>
      <p:ext uri="{BB962C8B-B14F-4D97-AF65-F5344CB8AC3E}">
        <p14:creationId xmlns:p14="http://schemas.microsoft.com/office/powerpoint/2010/main" val="2458574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31B56BE-219B-8F58-D3EA-3BC2BB00DF09}"/>
              </a:ext>
            </a:extLst>
          </p:cNvPr>
          <p:cNvSpPr/>
          <p:nvPr/>
        </p:nvSpPr>
        <p:spPr>
          <a:xfrm>
            <a:off x="4263148" y="844263"/>
            <a:ext cx="3420233" cy="3170133"/>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2"/>
          <p:cNvSpPr txBox="1">
            <a:spLocks noChangeArrowheads="1"/>
          </p:cNvSpPr>
          <p:nvPr/>
        </p:nvSpPr>
        <p:spPr bwMode="auto">
          <a:xfrm>
            <a:off x="5156496" y="2591265"/>
            <a:ext cx="1600200" cy="300082"/>
          </a:xfrm>
          <a:prstGeom prst="rect">
            <a:avLst/>
          </a:prstGeom>
          <a:noFill/>
          <a:ln w="9525">
            <a:noFill/>
            <a:miter lim="800000"/>
            <a:headEnd/>
            <a:tailEnd/>
          </a:ln>
        </p:spPr>
        <p:txBody>
          <a:bodyPr>
            <a:spAutoFit/>
          </a:bodyPr>
          <a:lstStyle/>
          <a:p>
            <a:pPr algn="ctr" defTabSz="342900">
              <a:spcBef>
                <a:spcPct val="50000"/>
              </a:spcBef>
              <a:defRPr/>
            </a:pPr>
            <a:r>
              <a:rPr lang="en-US" altLang="zh-CN" sz="1350" b="1" dirty="0">
                <a:solidFill>
                  <a:prstClr val="white"/>
                </a:solidFill>
                <a:latin typeface="Calibri" panose="020F0502020204030204"/>
                <a:ea typeface="宋体" pitchFamily="2" charset="-122"/>
              </a:rPr>
              <a:t>Team-Vendor 1</a:t>
            </a:r>
          </a:p>
        </p:txBody>
      </p:sp>
      <p:sp>
        <p:nvSpPr>
          <p:cNvPr id="6" name="Text Box 3"/>
          <p:cNvSpPr txBox="1">
            <a:spLocks noChangeArrowheads="1"/>
          </p:cNvSpPr>
          <p:nvPr/>
        </p:nvSpPr>
        <p:spPr bwMode="auto">
          <a:xfrm>
            <a:off x="5156496" y="2737310"/>
            <a:ext cx="1600200" cy="300082"/>
          </a:xfrm>
          <a:prstGeom prst="rect">
            <a:avLst/>
          </a:prstGeom>
          <a:noFill/>
          <a:ln w="9525">
            <a:noFill/>
            <a:miter lim="800000"/>
            <a:headEnd/>
            <a:tailEnd/>
          </a:ln>
        </p:spPr>
        <p:txBody>
          <a:bodyPr>
            <a:spAutoFit/>
          </a:bodyPr>
          <a:lstStyle/>
          <a:p>
            <a:pPr algn="ctr" defTabSz="342900">
              <a:spcBef>
                <a:spcPct val="50000"/>
              </a:spcBef>
              <a:defRPr/>
            </a:pPr>
            <a:r>
              <a:rPr lang="en-US" altLang="zh-CN" sz="1350" b="1" dirty="0">
                <a:solidFill>
                  <a:prstClr val="white"/>
                </a:solidFill>
                <a:latin typeface="Calibri" panose="020F0502020204030204"/>
                <a:ea typeface="宋体" pitchFamily="2" charset="-122"/>
              </a:rPr>
              <a:t>Team-Vendor 2</a:t>
            </a:r>
          </a:p>
        </p:txBody>
      </p:sp>
      <p:sp>
        <p:nvSpPr>
          <p:cNvPr id="7" name="Text Box 4"/>
          <p:cNvSpPr txBox="1">
            <a:spLocks noChangeArrowheads="1"/>
          </p:cNvSpPr>
          <p:nvPr/>
        </p:nvSpPr>
        <p:spPr bwMode="auto">
          <a:xfrm>
            <a:off x="5127921" y="2902412"/>
            <a:ext cx="1657350" cy="300082"/>
          </a:xfrm>
          <a:prstGeom prst="rect">
            <a:avLst/>
          </a:prstGeom>
          <a:noFill/>
          <a:ln w="9525">
            <a:noFill/>
            <a:miter lim="800000"/>
            <a:headEnd/>
            <a:tailEnd/>
          </a:ln>
        </p:spPr>
        <p:txBody>
          <a:bodyPr>
            <a:spAutoFit/>
          </a:bodyPr>
          <a:lstStyle/>
          <a:p>
            <a:pPr algn="ctr" defTabSz="342900">
              <a:spcBef>
                <a:spcPct val="50000"/>
              </a:spcBef>
              <a:defRPr/>
            </a:pPr>
            <a:r>
              <a:rPr lang="en-US" altLang="zh-CN" sz="1350" b="1" dirty="0">
                <a:solidFill>
                  <a:prstClr val="white"/>
                </a:solidFill>
                <a:latin typeface="Calibri" panose="020F0502020204030204"/>
                <a:ea typeface="宋体" pitchFamily="2" charset="-122"/>
              </a:rPr>
              <a:t>Team-Vendor 3</a:t>
            </a:r>
          </a:p>
        </p:txBody>
      </p:sp>
      <p:sp>
        <p:nvSpPr>
          <p:cNvPr id="8" name="Text Box 5"/>
          <p:cNvSpPr txBox="1">
            <a:spLocks noChangeArrowheads="1"/>
          </p:cNvSpPr>
          <p:nvPr/>
        </p:nvSpPr>
        <p:spPr bwMode="auto">
          <a:xfrm>
            <a:off x="5127921" y="3080208"/>
            <a:ext cx="1657350" cy="300082"/>
          </a:xfrm>
          <a:prstGeom prst="rect">
            <a:avLst/>
          </a:prstGeom>
          <a:noFill/>
          <a:ln w="9525">
            <a:noFill/>
            <a:miter lim="800000"/>
            <a:headEnd/>
            <a:tailEnd/>
          </a:ln>
        </p:spPr>
        <p:txBody>
          <a:bodyPr>
            <a:spAutoFit/>
          </a:bodyPr>
          <a:lstStyle/>
          <a:p>
            <a:pPr algn="ctr" defTabSz="342900">
              <a:spcBef>
                <a:spcPct val="50000"/>
              </a:spcBef>
              <a:defRPr/>
            </a:pPr>
            <a:r>
              <a:rPr lang="en-US" altLang="zh-CN" sz="1350" b="1" dirty="0">
                <a:solidFill>
                  <a:prstClr val="white"/>
                </a:solidFill>
                <a:latin typeface="Calibri" panose="020F0502020204030204"/>
                <a:ea typeface="宋体" pitchFamily="2" charset="-122"/>
              </a:rPr>
              <a:t>Team-Vendor 4</a:t>
            </a:r>
          </a:p>
        </p:txBody>
      </p:sp>
      <p:sp>
        <p:nvSpPr>
          <p:cNvPr id="10" name="Line 8"/>
          <p:cNvSpPr>
            <a:spLocks noChangeShapeType="1"/>
          </p:cNvSpPr>
          <p:nvPr/>
        </p:nvSpPr>
        <p:spPr bwMode="auto">
          <a:xfrm>
            <a:off x="5087440" y="1429205"/>
            <a:ext cx="0" cy="2000250"/>
          </a:xfrm>
          <a:prstGeom prst="line">
            <a:avLst/>
          </a:prstGeom>
          <a:noFill/>
          <a:ln w="28575">
            <a:solidFill>
              <a:schemeClr val="bg1"/>
            </a:solidFill>
            <a:round/>
            <a:headEnd/>
            <a:tailEnd/>
          </a:ln>
        </p:spPr>
        <p:txBody>
          <a:bodyPr wrap="none"/>
          <a:lstStyle/>
          <a:p>
            <a:pPr defTabSz="342900">
              <a:defRPr/>
            </a:pPr>
            <a:endParaRPr lang="en-US" sz="1350">
              <a:solidFill>
                <a:prstClr val="white"/>
              </a:solidFill>
              <a:latin typeface="Calibri" panose="020F0502020204030204"/>
            </a:endParaRPr>
          </a:p>
        </p:txBody>
      </p:sp>
      <p:sp>
        <p:nvSpPr>
          <p:cNvPr id="11" name="Line 9"/>
          <p:cNvSpPr>
            <a:spLocks noChangeShapeType="1"/>
          </p:cNvSpPr>
          <p:nvPr/>
        </p:nvSpPr>
        <p:spPr bwMode="auto">
          <a:xfrm>
            <a:off x="5087440" y="3429455"/>
            <a:ext cx="1714500" cy="0"/>
          </a:xfrm>
          <a:prstGeom prst="line">
            <a:avLst/>
          </a:prstGeom>
          <a:noFill/>
          <a:ln w="28575">
            <a:solidFill>
              <a:schemeClr val="bg1"/>
            </a:solidFill>
            <a:round/>
            <a:headEnd/>
            <a:tailEnd/>
          </a:ln>
        </p:spPr>
        <p:txBody>
          <a:bodyPr wrap="none"/>
          <a:lstStyle/>
          <a:p>
            <a:pPr defTabSz="342900">
              <a:defRPr/>
            </a:pPr>
            <a:endParaRPr lang="en-US" sz="1350">
              <a:solidFill>
                <a:prstClr val="white"/>
              </a:solidFill>
              <a:latin typeface="Calibri" panose="020F0502020204030204"/>
            </a:endParaRPr>
          </a:p>
        </p:txBody>
      </p:sp>
      <p:sp>
        <p:nvSpPr>
          <p:cNvPr id="12" name="Text Box 10"/>
          <p:cNvSpPr txBox="1">
            <a:spLocks noChangeArrowheads="1"/>
          </p:cNvSpPr>
          <p:nvPr/>
        </p:nvSpPr>
        <p:spPr bwMode="auto">
          <a:xfrm rot="-5427507">
            <a:off x="3980158" y="2294403"/>
            <a:ext cx="1785938" cy="276999"/>
          </a:xfrm>
          <a:prstGeom prst="rect">
            <a:avLst/>
          </a:prstGeom>
          <a:noFill/>
          <a:ln w="9525">
            <a:noFill/>
            <a:miter lim="800000"/>
            <a:headEnd/>
            <a:tailEnd/>
          </a:ln>
        </p:spPr>
        <p:txBody>
          <a:bodyPr>
            <a:spAutoFit/>
          </a:bodyPr>
          <a:lstStyle/>
          <a:p>
            <a:pPr algn="ctr" defTabSz="342900">
              <a:spcBef>
                <a:spcPct val="50000"/>
              </a:spcBef>
              <a:defRPr/>
            </a:pPr>
            <a:r>
              <a:rPr lang="en-US" altLang="zh-CN" sz="1200" b="1">
                <a:solidFill>
                  <a:prstClr val="white"/>
                </a:solidFill>
                <a:latin typeface="Calibri" panose="020F0502020204030204"/>
                <a:ea typeface="宋体" pitchFamily="2" charset="-122"/>
              </a:rPr>
              <a:t>Performance</a:t>
            </a:r>
          </a:p>
        </p:txBody>
      </p:sp>
      <p:sp>
        <p:nvSpPr>
          <p:cNvPr id="13" name="Text Box 11"/>
          <p:cNvSpPr txBox="1">
            <a:spLocks noChangeArrowheads="1"/>
          </p:cNvSpPr>
          <p:nvPr/>
        </p:nvSpPr>
        <p:spPr bwMode="auto">
          <a:xfrm>
            <a:off x="4687390" y="1280381"/>
            <a:ext cx="571500" cy="230832"/>
          </a:xfrm>
          <a:prstGeom prst="rect">
            <a:avLst/>
          </a:prstGeom>
          <a:noFill/>
          <a:ln w="9525">
            <a:noFill/>
            <a:miter lim="800000"/>
            <a:headEnd/>
            <a:tailEnd/>
          </a:ln>
        </p:spPr>
        <p:txBody>
          <a:bodyPr>
            <a:spAutoFit/>
          </a:bodyPr>
          <a:lstStyle/>
          <a:p>
            <a:pPr defTabSz="342900">
              <a:spcBef>
                <a:spcPct val="50000"/>
              </a:spcBef>
              <a:defRPr/>
            </a:pPr>
            <a:r>
              <a:rPr lang="en-US" altLang="zh-CN" sz="900" b="1">
                <a:solidFill>
                  <a:prstClr val="white"/>
                </a:solidFill>
                <a:latin typeface="Calibri" panose="020F0502020204030204"/>
                <a:ea typeface="宋体" pitchFamily="2" charset="-122"/>
              </a:rPr>
              <a:t>High</a:t>
            </a:r>
          </a:p>
        </p:txBody>
      </p:sp>
      <p:sp>
        <p:nvSpPr>
          <p:cNvPr id="14" name="Text Box 12"/>
          <p:cNvSpPr txBox="1">
            <a:spLocks noChangeArrowheads="1"/>
          </p:cNvSpPr>
          <p:nvPr/>
        </p:nvSpPr>
        <p:spPr bwMode="auto">
          <a:xfrm>
            <a:off x="4687390" y="3315155"/>
            <a:ext cx="571500" cy="230832"/>
          </a:xfrm>
          <a:prstGeom prst="rect">
            <a:avLst/>
          </a:prstGeom>
          <a:noFill/>
          <a:ln w="9525">
            <a:noFill/>
            <a:miter lim="800000"/>
            <a:headEnd/>
            <a:tailEnd/>
          </a:ln>
        </p:spPr>
        <p:txBody>
          <a:bodyPr>
            <a:spAutoFit/>
          </a:bodyPr>
          <a:lstStyle/>
          <a:p>
            <a:pPr defTabSz="342900">
              <a:spcBef>
                <a:spcPct val="50000"/>
              </a:spcBef>
              <a:defRPr/>
            </a:pPr>
            <a:r>
              <a:rPr lang="en-US" altLang="zh-CN" sz="900" b="1">
                <a:solidFill>
                  <a:prstClr val="white"/>
                </a:solidFill>
                <a:latin typeface="Calibri" panose="020F0502020204030204"/>
                <a:ea typeface="宋体" pitchFamily="2" charset="-122"/>
              </a:rPr>
              <a:t>Low</a:t>
            </a:r>
          </a:p>
        </p:txBody>
      </p:sp>
      <p:sp>
        <p:nvSpPr>
          <p:cNvPr id="15" name="Line 13"/>
          <p:cNvSpPr>
            <a:spLocks noChangeShapeType="1"/>
          </p:cNvSpPr>
          <p:nvPr/>
        </p:nvSpPr>
        <p:spPr bwMode="auto">
          <a:xfrm>
            <a:off x="6801940" y="1429205"/>
            <a:ext cx="0" cy="2000250"/>
          </a:xfrm>
          <a:prstGeom prst="line">
            <a:avLst/>
          </a:prstGeom>
          <a:noFill/>
          <a:ln w="28575">
            <a:solidFill>
              <a:schemeClr val="bg1"/>
            </a:solidFill>
            <a:round/>
            <a:headEnd/>
            <a:tailEnd/>
          </a:ln>
        </p:spPr>
        <p:txBody>
          <a:bodyPr wrap="none"/>
          <a:lstStyle/>
          <a:p>
            <a:pPr defTabSz="342900">
              <a:defRPr/>
            </a:pPr>
            <a:endParaRPr lang="en-US" sz="1350">
              <a:solidFill>
                <a:prstClr val="white"/>
              </a:solidFill>
              <a:latin typeface="Calibri" panose="020F0502020204030204"/>
            </a:endParaRPr>
          </a:p>
        </p:txBody>
      </p:sp>
      <p:sp>
        <p:nvSpPr>
          <p:cNvPr id="16" name="Text Box 14"/>
          <p:cNvSpPr txBox="1">
            <a:spLocks noChangeArrowheads="1"/>
          </p:cNvSpPr>
          <p:nvPr/>
        </p:nvSpPr>
        <p:spPr bwMode="auto">
          <a:xfrm rot="-5427507">
            <a:off x="6206627" y="2239634"/>
            <a:ext cx="1785938" cy="276999"/>
          </a:xfrm>
          <a:prstGeom prst="rect">
            <a:avLst/>
          </a:prstGeom>
          <a:noFill/>
          <a:ln w="9525">
            <a:noFill/>
            <a:miter lim="800000"/>
            <a:headEnd/>
            <a:tailEnd/>
          </a:ln>
        </p:spPr>
        <p:txBody>
          <a:bodyPr>
            <a:spAutoFit/>
          </a:bodyPr>
          <a:lstStyle/>
          <a:p>
            <a:pPr algn="ctr" defTabSz="342900">
              <a:spcBef>
                <a:spcPct val="50000"/>
              </a:spcBef>
              <a:defRPr/>
            </a:pPr>
            <a:r>
              <a:rPr lang="en-US" altLang="zh-CN" sz="1200" b="1">
                <a:solidFill>
                  <a:prstClr val="white"/>
                </a:solidFill>
                <a:latin typeface="Calibri" panose="020F0502020204030204"/>
                <a:ea typeface="宋体" pitchFamily="2" charset="-122"/>
              </a:rPr>
              <a:t>Risk</a:t>
            </a:r>
          </a:p>
        </p:txBody>
      </p:sp>
      <p:sp>
        <p:nvSpPr>
          <p:cNvPr id="17" name="Text Box 15"/>
          <p:cNvSpPr txBox="1">
            <a:spLocks noChangeArrowheads="1"/>
          </p:cNvSpPr>
          <p:nvPr/>
        </p:nvSpPr>
        <p:spPr bwMode="auto">
          <a:xfrm>
            <a:off x="6801940" y="3315155"/>
            <a:ext cx="571500" cy="230832"/>
          </a:xfrm>
          <a:prstGeom prst="rect">
            <a:avLst/>
          </a:prstGeom>
          <a:noFill/>
          <a:ln w="9525">
            <a:noFill/>
            <a:miter lim="800000"/>
            <a:headEnd/>
            <a:tailEnd/>
          </a:ln>
        </p:spPr>
        <p:txBody>
          <a:bodyPr>
            <a:spAutoFit/>
          </a:bodyPr>
          <a:lstStyle/>
          <a:p>
            <a:pPr defTabSz="342900">
              <a:spcBef>
                <a:spcPct val="50000"/>
              </a:spcBef>
              <a:defRPr/>
            </a:pPr>
            <a:r>
              <a:rPr lang="en-US" altLang="zh-CN" sz="900" b="1">
                <a:solidFill>
                  <a:prstClr val="white"/>
                </a:solidFill>
                <a:latin typeface="Calibri" panose="020F0502020204030204"/>
                <a:ea typeface="宋体" pitchFamily="2" charset="-122"/>
              </a:rPr>
              <a:t>High</a:t>
            </a:r>
          </a:p>
        </p:txBody>
      </p:sp>
      <p:sp>
        <p:nvSpPr>
          <p:cNvPr id="18" name="Text Box 16"/>
          <p:cNvSpPr txBox="1">
            <a:spLocks noChangeArrowheads="1"/>
          </p:cNvSpPr>
          <p:nvPr/>
        </p:nvSpPr>
        <p:spPr bwMode="auto">
          <a:xfrm>
            <a:off x="6801940" y="1280381"/>
            <a:ext cx="571500" cy="230832"/>
          </a:xfrm>
          <a:prstGeom prst="rect">
            <a:avLst/>
          </a:prstGeom>
          <a:noFill/>
          <a:ln w="9525">
            <a:noFill/>
            <a:miter lim="800000"/>
            <a:headEnd/>
            <a:tailEnd/>
          </a:ln>
        </p:spPr>
        <p:txBody>
          <a:bodyPr>
            <a:spAutoFit/>
          </a:bodyPr>
          <a:lstStyle/>
          <a:p>
            <a:pPr defTabSz="342900">
              <a:spcBef>
                <a:spcPct val="50000"/>
              </a:spcBef>
              <a:defRPr/>
            </a:pPr>
            <a:r>
              <a:rPr lang="en-US" altLang="zh-CN" sz="900" b="1">
                <a:solidFill>
                  <a:prstClr val="white"/>
                </a:solidFill>
                <a:latin typeface="Calibri" panose="020F0502020204030204"/>
                <a:ea typeface="宋体" pitchFamily="2" charset="-122"/>
              </a:rPr>
              <a:t>Low</a:t>
            </a:r>
          </a:p>
        </p:txBody>
      </p:sp>
      <p:sp>
        <p:nvSpPr>
          <p:cNvPr id="19" name="Rectangle 17"/>
          <p:cNvSpPr>
            <a:spLocks noChangeArrowheads="1"/>
          </p:cNvSpPr>
          <p:nvPr/>
        </p:nvSpPr>
        <p:spPr bwMode="auto">
          <a:xfrm>
            <a:off x="4515940" y="972005"/>
            <a:ext cx="2914650" cy="2857500"/>
          </a:xfrm>
          <a:prstGeom prst="rect">
            <a:avLst/>
          </a:prstGeom>
          <a:noFill/>
          <a:ln w="38100">
            <a:solidFill>
              <a:schemeClr val="bg1"/>
            </a:solidFill>
            <a:miter lim="800000"/>
            <a:headEnd/>
            <a:tailEnd/>
          </a:ln>
        </p:spPr>
        <p:txBody>
          <a:bodyPr wrap="none" anchor="ctr"/>
          <a:lstStyle/>
          <a:p>
            <a:pPr defTabSz="342900">
              <a:defRPr/>
            </a:pPr>
            <a:endParaRPr lang="en-US" sz="1350">
              <a:solidFill>
                <a:prstClr val="white"/>
              </a:solidFill>
              <a:latin typeface="Calibri" panose="020F0502020204030204"/>
            </a:endParaRPr>
          </a:p>
        </p:txBody>
      </p:sp>
      <p:sp>
        <p:nvSpPr>
          <p:cNvPr id="20" name="Title 1"/>
          <p:cNvSpPr txBox="1">
            <a:spLocks/>
          </p:cNvSpPr>
          <p:nvPr/>
        </p:nvSpPr>
        <p:spPr bwMode="auto">
          <a:xfrm>
            <a:off x="1595777" y="2119316"/>
            <a:ext cx="2946356" cy="56554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Tahoma" pitchFamily="34" charset="0"/>
                <a:ea typeface="+mj-ea"/>
                <a:cs typeface="Tahoma" pitchFamily="34" charset="0"/>
              </a:defRPr>
            </a:lvl1pPr>
            <a:lvl2pPr algn="l" rtl="0" eaLnBrk="1" fontAlgn="base" hangingPunct="1">
              <a:spcBef>
                <a:spcPct val="0"/>
              </a:spcBef>
              <a:spcAft>
                <a:spcPct val="0"/>
              </a:spcAft>
              <a:defRPr sz="4400">
                <a:solidFill>
                  <a:schemeClr val="tx1"/>
                </a:solidFill>
                <a:latin typeface="Tahoma" pitchFamily="34" charset="0"/>
                <a:cs typeface="Tahoma" pitchFamily="34" charset="0"/>
              </a:defRPr>
            </a:lvl2pPr>
            <a:lvl3pPr algn="l" rtl="0" eaLnBrk="1" fontAlgn="base" hangingPunct="1">
              <a:spcBef>
                <a:spcPct val="0"/>
              </a:spcBef>
              <a:spcAft>
                <a:spcPct val="0"/>
              </a:spcAft>
              <a:defRPr sz="4400">
                <a:solidFill>
                  <a:schemeClr val="tx1"/>
                </a:solidFill>
                <a:latin typeface="Tahoma" pitchFamily="34" charset="0"/>
                <a:cs typeface="Tahoma" pitchFamily="34" charset="0"/>
              </a:defRPr>
            </a:lvl3pPr>
            <a:lvl4pPr algn="l" rtl="0" eaLnBrk="1" fontAlgn="base" hangingPunct="1">
              <a:spcBef>
                <a:spcPct val="0"/>
              </a:spcBef>
              <a:spcAft>
                <a:spcPct val="0"/>
              </a:spcAft>
              <a:defRPr sz="4400">
                <a:solidFill>
                  <a:schemeClr val="tx1"/>
                </a:solidFill>
                <a:latin typeface="Tahoma" pitchFamily="34" charset="0"/>
                <a:cs typeface="Tahoma" pitchFamily="34" charset="0"/>
              </a:defRPr>
            </a:lvl4pPr>
            <a:lvl5pPr algn="l" rtl="0" eaLnBrk="1" fontAlgn="base" hangingPunct="1">
              <a:spcBef>
                <a:spcPct val="0"/>
              </a:spcBef>
              <a:spcAft>
                <a:spcPct val="0"/>
              </a:spcAft>
              <a:defRPr sz="4400">
                <a:solidFill>
                  <a:schemeClr val="tx1"/>
                </a:solidFill>
                <a:latin typeface="Tahoma" pitchFamily="34" charset="0"/>
                <a:cs typeface="Tahoma"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3600" b="1" dirty="0">
                <a:solidFill>
                  <a:srgbClr val="0D2E74"/>
                </a:solidFill>
                <a:effectLst>
                  <a:outerShdw blurRad="38100" dist="38100" dir="2700000" algn="tl">
                    <a:srgbClr val="000000">
                      <a:alpha val="43137"/>
                    </a:srgbClr>
                  </a:outerShdw>
                </a:effectLst>
                <a:latin typeface="Calibri" panose="020F0502020204030204" pitchFamily="34" charset="0"/>
              </a:rPr>
              <a:t>Is this your market?</a:t>
            </a:r>
          </a:p>
        </p:txBody>
      </p:sp>
    </p:spTree>
    <p:extLst>
      <p:ext uri="{BB962C8B-B14F-4D97-AF65-F5344CB8AC3E}">
        <p14:creationId xmlns:p14="http://schemas.microsoft.com/office/powerpoint/2010/main" val="351629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D05FAD6-0A2D-307A-C348-E41A23710904}"/>
              </a:ext>
            </a:extLst>
          </p:cNvPr>
          <p:cNvSpPr/>
          <p:nvPr/>
        </p:nvSpPr>
        <p:spPr>
          <a:xfrm>
            <a:off x="4291843" y="1061746"/>
            <a:ext cx="3420233" cy="3170133"/>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2"/>
          <p:cNvSpPr txBox="1">
            <a:spLocks noChangeArrowheads="1"/>
          </p:cNvSpPr>
          <p:nvPr/>
        </p:nvSpPr>
        <p:spPr bwMode="auto">
          <a:xfrm>
            <a:off x="5116952" y="1716944"/>
            <a:ext cx="1600200" cy="300082"/>
          </a:xfrm>
          <a:prstGeom prst="rect">
            <a:avLst/>
          </a:prstGeom>
          <a:noFill/>
          <a:ln w="9525">
            <a:noFill/>
            <a:miter lim="800000"/>
            <a:headEnd/>
            <a:tailEnd/>
          </a:ln>
        </p:spPr>
        <p:txBody>
          <a:bodyPr>
            <a:spAutoFit/>
          </a:bodyPr>
          <a:lstStyle/>
          <a:p>
            <a:pPr algn="ctr" defTabSz="342900">
              <a:spcBef>
                <a:spcPct val="50000"/>
              </a:spcBef>
              <a:defRPr/>
            </a:pPr>
            <a:r>
              <a:rPr lang="en-US" altLang="zh-CN" sz="1350" b="1" dirty="0">
                <a:solidFill>
                  <a:prstClr val="white"/>
                </a:solidFill>
                <a:latin typeface="Calibri" panose="020F0502020204030204"/>
                <a:ea typeface="宋体" pitchFamily="2" charset="-122"/>
              </a:rPr>
              <a:t>Team-Vendor 1</a:t>
            </a:r>
          </a:p>
        </p:txBody>
      </p:sp>
      <p:sp>
        <p:nvSpPr>
          <p:cNvPr id="6" name="Text Box 3"/>
          <p:cNvSpPr txBox="1">
            <a:spLocks noChangeArrowheads="1"/>
          </p:cNvSpPr>
          <p:nvPr/>
        </p:nvSpPr>
        <p:spPr bwMode="auto">
          <a:xfrm>
            <a:off x="5116952" y="1862989"/>
            <a:ext cx="1600200" cy="300082"/>
          </a:xfrm>
          <a:prstGeom prst="rect">
            <a:avLst/>
          </a:prstGeom>
          <a:noFill/>
          <a:ln w="9525">
            <a:noFill/>
            <a:miter lim="800000"/>
            <a:headEnd/>
            <a:tailEnd/>
          </a:ln>
        </p:spPr>
        <p:txBody>
          <a:bodyPr>
            <a:spAutoFit/>
          </a:bodyPr>
          <a:lstStyle/>
          <a:p>
            <a:pPr algn="ctr" defTabSz="342900">
              <a:spcBef>
                <a:spcPct val="50000"/>
              </a:spcBef>
              <a:defRPr/>
            </a:pPr>
            <a:r>
              <a:rPr lang="en-US" altLang="zh-CN" sz="1350" b="1" dirty="0">
                <a:solidFill>
                  <a:prstClr val="white"/>
                </a:solidFill>
                <a:latin typeface="Calibri" panose="020F0502020204030204"/>
                <a:ea typeface="宋体" pitchFamily="2" charset="-122"/>
              </a:rPr>
              <a:t>Team-Vendor 2</a:t>
            </a:r>
          </a:p>
        </p:txBody>
      </p:sp>
      <p:sp>
        <p:nvSpPr>
          <p:cNvPr id="7" name="Text Box 4"/>
          <p:cNvSpPr txBox="1">
            <a:spLocks noChangeArrowheads="1"/>
          </p:cNvSpPr>
          <p:nvPr/>
        </p:nvSpPr>
        <p:spPr bwMode="auto">
          <a:xfrm>
            <a:off x="5088377" y="2028091"/>
            <a:ext cx="1657350" cy="300082"/>
          </a:xfrm>
          <a:prstGeom prst="rect">
            <a:avLst/>
          </a:prstGeom>
          <a:noFill/>
          <a:ln w="9525">
            <a:noFill/>
            <a:miter lim="800000"/>
            <a:headEnd/>
            <a:tailEnd/>
          </a:ln>
        </p:spPr>
        <p:txBody>
          <a:bodyPr>
            <a:spAutoFit/>
          </a:bodyPr>
          <a:lstStyle/>
          <a:p>
            <a:pPr algn="ctr" defTabSz="342900">
              <a:spcBef>
                <a:spcPct val="50000"/>
              </a:spcBef>
              <a:defRPr/>
            </a:pPr>
            <a:r>
              <a:rPr lang="en-US" altLang="zh-CN" sz="1350" b="1" dirty="0">
                <a:solidFill>
                  <a:prstClr val="white"/>
                </a:solidFill>
                <a:latin typeface="Calibri" panose="020F0502020204030204"/>
                <a:ea typeface="宋体" pitchFamily="2" charset="-122"/>
              </a:rPr>
              <a:t>Team-Vendor 3</a:t>
            </a:r>
          </a:p>
        </p:txBody>
      </p:sp>
      <p:sp>
        <p:nvSpPr>
          <p:cNvPr id="8" name="Text Box 5"/>
          <p:cNvSpPr txBox="1">
            <a:spLocks noChangeArrowheads="1"/>
          </p:cNvSpPr>
          <p:nvPr/>
        </p:nvSpPr>
        <p:spPr bwMode="auto">
          <a:xfrm>
            <a:off x="5088377" y="2205887"/>
            <a:ext cx="1657350" cy="300082"/>
          </a:xfrm>
          <a:prstGeom prst="rect">
            <a:avLst/>
          </a:prstGeom>
          <a:noFill/>
          <a:ln w="9525">
            <a:noFill/>
            <a:miter lim="800000"/>
            <a:headEnd/>
            <a:tailEnd/>
          </a:ln>
        </p:spPr>
        <p:txBody>
          <a:bodyPr>
            <a:spAutoFit/>
          </a:bodyPr>
          <a:lstStyle/>
          <a:p>
            <a:pPr algn="ctr" defTabSz="342900">
              <a:spcBef>
                <a:spcPct val="50000"/>
              </a:spcBef>
              <a:defRPr/>
            </a:pPr>
            <a:r>
              <a:rPr lang="en-US" altLang="zh-CN" sz="1350" b="1" dirty="0">
                <a:solidFill>
                  <a:prstClr val="white"/>
                </a:solidFill>
                <a:latin typeface="Calibri" panose="020F0502020204030204"/>
                <a:ea typeface="宋体" pitchFamily="2" charset="-122"/>
              </a:rPr>
              <a:t>Team-Vendor 4</a:t>
            </a:r>
          </a:p>
        </p:txBody>
      </p:sp>
      <p:sp>
        <p:nvSpPr>
          <p:cNvPr id="10" name="Line 8"/>
          <p:cNvSpPr>
            <a:spLocks noChangeShapeType="1"/>
          </p:cNvSpPr>
          <p:nvPr/>
        </p:nvSpPr>
        <p:spPr bwMode="auto">
          <a:xfrm>
            <a:off x="5047896" y="1697886"/>
            <a:ext cx="0" cy="2000250"/>
          </a:xfrm>
          <a:prstGeom prst="line">
            <a:avLst/>
          </a:prstGeom>
          <a:noFill/>
          <a:ln w="9525">
            <a:solidFill>
              <a:schemeClr val="bg1"/>
            </a:solidFill>
            <a:round/>
            <a:headEnd/>
            <a:tailEnd/>
          </a:ln>
        </p:spPr>
        <p:txBody>
          <a:bodyPr wrap="none"/>
          <a:lstStyle/>
          <a:p>
            <a:pPr defTabSz="342900">
              <a:defRPr/>
            </a:pPr>
            <a:endParaRPr lang="en-US" sz="1350">
              <a:solidFill>
                <a:prstClr val="white"/>
              </a:solidFill>
              <a:latin typeface="Calibri" panose="020F0502020204030204"/>
            </a:endParaRPr>
          </a:p>
        </p:txBody>
      </p:sp>
      <p:sp>
        <p:nvSpPr>
          <p:cNvPr id="11" name="Line 9"/>
          <p:cNvSpPr>
            <a:spLocks noChangeShapeType="1"/>
          </p:cNvSpPr>
          <p:nvPr/>
        </p:nvSpPr>
        <p:spPr bwMode="auto">
          <a:xfrm>
            <a:off x="5047896" y="3698136"/>
            <a:ext cx="1714500" cy="0"/>
          </a:xfrm>
          <a:prstGeom prst="line">
            <a:avLst/>
          </a:prstGeom>
          <a:noFill/>
          <a:ln w="9525">
            <a:solidFill>
              <a:schemeClr val="bg1"/>
            </a:solidFill>
            <a:round/>
            <a:headEnd/>
            <a:tailEnd/>
          </a:ln>
        </p:spPr>
        <p:txBody>
          <a:bodyPr wrap="none"/>
          <a:lstStyle/>
          <a:p>
            <a:pPr defTabSz="342900">
              <a:defRPr/>
            </a:pPr>
            <a:endParaRPr lang="en-US" sz="1350">
              <a:solidFill>
                <a:prstClr val="white"/>
              </a:solidFill>
              <a:latin typeface="Calibri" panose="020F0502020204030204"/>
            </a:endParaRPr>
          </a:p>
        </p:txBody>
      </p:sp>
      <p:sp>
        <p:nvSpPr>
          <p:cNvPr id="12" name="Text Box 10"/>
          <p:cNvSpPr txBox="1">
            <a:spLocks noChangeArrowheads="1"/>
          </p:cNvSpPr>
          <p:nvPr/>
        </p:nvSpPr>
        <p:spPr bwMode="auto">
          <a:xfrm rot="-5427507">
            <a:off x="3940614" y="2563084"/>
            <a:ext cx="1785938" cy="276999"/>
          </a:xfrm>
          <a:prstGeom prst="rect">
            <a:avLst/>
          </a:prstGeom>
          <a:noFill/>
          <a:ln w="9525">
            <a:noFill/>
            <a:miter lim="800000"/>
            <a:headEnd/>
            <a:tailEnd/>
          </a:ln>
        </p:spPr>
        <p:txBody>
          <a:bodyPr>
            <a:spAutoFit/>
          </a:bodyPr>
          <a:lstStyle/>
          <a:p>
            <a:pPr algn="ctr" defTabSz="342900">
              <a:spcBef>
                <a:spcPct val="50000"/>
              </a:spcBef>
              <a:defRPr/>
            </a:pPr>
            <a:r>
              <a:rPr lang="en-US" altLang="zh-CN" sz="1200" b="1">
                <a:solidFill>
                  <a:prstClr val="white"/>
                </a:solidFill>
                <a:latin typeface="Calibri" panose="020F0502020204030204"/>
                <a:ea typeface="宋体" pitchFamily="2" charset="-122"/>
              </a:rPr>
              <a:t>Performance</a:t>
            </a:r>
          </a:p>
        </p:txBody>
      </p:sp>
      <p:sp>
        <p:nvSpPr>
          <p:cNvPr id="13" name="Text Box 11"/>
          <p:cNvSpPr txBox="1">
            <a:spLocks noChangeArrowheads="1"/>
          </p:cNvSpPr>
          <p:nvPr/>
        </p:nvSpPr>
        <p:spPr bwMode="auto">
          <a:xfrm>
            <a:off x="4647846" y="1549062"/>
            <a:ext cx="571500" cy="230832"/>
          </a:xfrm>
          <a:prstGeom prst="rect">
            <a:avLst/>
          </a:prstGeom>
          <a:noFill/>
          <a:ln w="9525">
            <a:noFill/>
            <a:miter lim="800000"/>
            <a:headEnd/>
            <a:tailEnd/>
          </a:ln>
        </p:spPr>
        <p:txBody>
          <a:bodyPr>
            <a:spAutoFit/>
          </a:bodyPr>
          <a:lstStyle/>
          <a:p>
            <a:pPr defTabSz="342900">
              <a:spcBef>
                <a:spcPct val="50000"/>
              </a:spcBef>
              <a:defRPr/>
            </a:pPr>
            <a:r>
              <a:rPr lang="en-US" altLang="zh-CN" sz="900" b="1">
                <a:solidFill>
                  <a:prstClr val="white"/>
                </a:solidFill>
                <a:latin typeface="Calibri" panose="020F0502020204030204"/>
                <a:ea typeface="宋体" pitchFamily="2" charset="-122"/>
              </a:rPr>
              <a:t>High</a:t>
            </a:r>
          </a:p>
        </p:txBody>
      </p:sp>
      <p:sp>
        <p:nvSpPr>
          <p:cNvPr id="14" name="Text Box 12"/>
          <p:cNvSpPr txBox="1">
            <a:spLocks noChangeArrowheads="1"/>
          </p:cNvSpPr>
          <p:nvPr/>
        </p:nvSpPr>
        <p:spPr bwMode="auto">
          <a:xfrm>
            <a:off x="4647846" y="3583836"/>
            <a:ext cx="571500" cy="230832"/>
          </a:xfrm>
          <a:prstGeom prst="rect">
            <a:avLst/>
          </a:prstGeom>
          <a:noFill/>
          <a:ln w="9525">
            <a:noFill/>
            <a:miter lim="800000"/>
            <a:headEnd/>
            <a:tailEnd/>
          </a:ln>
        </p:spPr>
        <p:txBody>
          <a:bodyPr>
            <a:spAutoFit/>
          </a:bodyPr>
          <a:lstStyle/>
          <a:p>
            <a:pPr defTabSz="342900">
              <a:spcBef>
                <a:spcPct val="50000"/>
              </a:spcBef>
              <a:defRPr/>
            </a:pPr>
            <a:r>
              <a:rPr lang="en-US" altLang="zh-CN" sz="900" b="1">
                <a:solidFill>
                  <a:prstClr val="white"/>
                </a:solidFill>
                <a:latin typeface="Calibri" panose="020F0502020204030204"/>
                <a:ea typeface="宋体" pitchFamily="2" charset="-122"/>
              </a:rPr>
              <a:t>Low</a:t>
            </a:r>
          </a:p>
        </p:txBody>
      </p:sp>
      <p:sp>
        <p:nvSpPr>
          <p:cNvPr id="15" name="Line 13"/>
          <p:cNvSpPr>
            <a:spLocks noChangeShapeType="1"/>
          </p:cNvSpPr>
          <p:nvPr/>
        </p:nvSpPr>
        <p:spPr bwMode="auto">
          <a:xfrm>
            <a:off x="6762396" y="1697886"/>
            <a:ext cx="0" cy="2000250"/>
          </a:xfrm>
          <a:prstGeom prst="line">
            <a:avLst/>
          </a:prstGeom>
          <a:noFill/>
          <a:ln w="9525">
            <a:solidFill>
              <a:schemeClr val="bg1"/>
            </a:solidFill>
            <a:round/>
            <a:headEnd/>
            <a:tailEnd/>
          </a:ln>
        </p:spPr>
        <p:txBody>
          <a:bodyPr wrap="none"/>
          <a:lstStyle/>
          <a:p>
            <a:pPr defTabSz="342900">
              <a:defRPr/>
            </a:pPr>
            <a:endParaRPr lang="en-US" sz="1350">
              <a:solidFill>
                <a:prstClr val="white"/>
              </a:solidFill>
              <a:latin typeface="Calibri" panose="020F0502020204030204"/>
            </a:endParaRPr>
          </a:p>
        </p:txBody>
      </p:sp>
      <p:sp>
        <p:nvSpPr>
          <p:cNvPr id="16" name="Text Box 14"/>
          <p:cNvSpPr txBox="1">
            <a:spLocks noChangeArrowheads="1"/>
          </p:cNvSpPr>
          <p:nvPr/>
        </p:nvSpPr>
        <p:spPr bwMode="auto">
          <a:xfrm rot="-5427507">
            <a:off x="6167083" y="2508315"/>
            <a:ext cx="1785938" cy="276999"/>
          </a:xfrm>
          <a:prstGeom prst="rect">
            <a:avLst/>
          </a:prstGeom>
          <a:noFill/>
          <a:ln w="9525">
            <a:noFill/>
            <a:miter lim="800000"/>
            <a:headEnd/>
            <a:tailEnd/>
          </a:ln>
        </p:spPr>
        <p:txBody>
          <a:bodyPr>
            <a:spAutoFit/>
          </a:bodyPr>
          <a:lstStyle/>
          <a:p>
            <a:pPr algn="ctr" defTabSz="342900">
              <a:spcBef>
                <a:spcPct val="50000"/>
              </a:spcBef>
              <a:defRPr/>
            </a:pPr>
            <a:r>
              <a:rPr lang="en-US" altLang="zh-CN" sz="1200" b="1">
                <a:solidFill>
                  <a:prstClr val="white"/>
                </a:solidFill>
                <a:latin typeface="Calibri" panose="020F0502020204030204"/>
                <a:ea typeface="宋体" pitchFamily="2" charset="-122"/>
              </a:rPr>
              <a:t>Risk</a:t>
            </a:r>
          </a:p>
        </p:txBody>
      </p:sp>
      <p:sp>
        <p:nvSpPr>
          <p:cNvPr id="17" name="Text Box 15"/>
          <p:cNvSpPr txBox="1">
            <a:spLocks noChangeArrowheads="1"/>
          </p:cNvSpPr>
          <p:nvPr/>
        </p:nvSpPr>
        <p:spPr bwMode="auto">
          <a:xfrm>
            <a:off x="6762396" y="3583836"/>
            <a:ext cx="571500" cy="230832"/>
          </a:xfrm>
          <a:prstGeom prst="rect">
            <a:avLst/>
          </a:prstGeom>
          <a:noFill/>
          <a:ln w="9525">
            <a:noFill/>
            <a:miter lim="800000"/>
            <a:headEnd/>
            <a:tailEnd/>
          </a:ln>
        </p:spPr>
        <p:txBody>
          <a:bodyPr>
            <a:spAutoFit/>
          </a:bodyPr>
          <a:lstStyle/>
          <a:p>
            <a:pPr defTabSz="342900">
              <a:spcBef>
                <a:spcPct val="50000"/>
              </a:spcBef>
              <a:defRPr/>
            </a:pPr>
            <a:r>
              <a:rPr lang="en-US" altLang="zh-CN" sz="900" b="1">
                <a:solidFill>
                  <a:prstClr val="white"/>
                </a:solidFill>
                <a:latin typeface="Calibri" panose="020F0502020204030204"/>
                <a:ea typeface="宋体" pitchFamily="2" charset="-122"/>
              </a:rPr>
              <a:t>High</a:t>
            </a:r>
          </a:p>
        </p:txBody>
      </p:sp>
      <p:sp>
        <p:nvSpPr>
          <p:cNvPr id="18" name="Text Box 16"/>
          <p:cNvSpPr txBox="1">
            <a:spLocks noChangeArrowheads="1"/>
          </p:cNvSpPr>
          <p:nvPr/>
        </p:nvSpPr>
        <p:spPr bwMode="auto">
          <a:xfrm>
            <a:off x="6762396" y="1549062"/>
            <a:ext cx="571500" cy="230832"/>
          </a:xfrm>
          <a:prstGeom prst="rect">
            <a:avLst/>
          </a:prstGeom>
          <a:noFill/>
          <a:ln w="9525">
            <a:noFill/>
            <a:miter lim="800000"/>
            <a:headEnd/>
            <a:tailEnd/>
          </a:ln>
        </p:spPr>
        <p:txBody>
          <a:bodyPr>
            <a:spAutoFit/>
          </a:bodyPr>
          <a:lstStyle/>
          <a:p>
            <a:pPr defTabSz="342900">
              <a:spcBef>
                <a:spcPct val="50000"/>
              </a:spcBef>
              <a:defRPr/>
            </a:pPr>
            <a:r>
              <a:rPr lang="en-US" altLang="zh-CN" sz="900" b="1">
                <a:solidFill>
                  <a:prstClr val="white"/>
                </a:solidFill>
                <a:latin typeface="Calibri" panose="020F0502020204030204"/>
                <a:ea typeface="宋体" pitchFamily="2" charset="-122"/>
              </a:rPr>
              <a:t>Low</a:t>
            </a:r>
          </a:p>
        </p:txBody>
      </p:sp>
      <p:sp>
        <p:nvSpPr>
          <p:cNvPr id="19" name="Rectangle 17"/>
          <p:cNvSpPr>
            <a:spLocks noChangeArrowheads="1"/>
          </p:cNvSpPr>
          <p:nvPr/>
        </p:nvSpPr>
        <p:spPr bwMode="auto">
          <a:xfrm>
            <a:off x="4476396" y="1240686"/>
            <a:ext cx="2914650" cy="2857500"/>
          </a:xfrm>
          <a:prstGeom prst="rect">
            <a:avLst/>
          </a:prstGeom>
          <a:noFill/>
          <a:ln w="38100">
            <a:solidFill>
              <a:schemeClr val="bg1"/>
            </a:solidFill>
            <a:miter lim="800000"/>
            <a:headEnd/>
            <a:tailEnd/>
          </a:ln>
        </p:spPr>
        <p:txBody>
          <a:bodyPr wrap="none" anchor="ctr"/>
          <a:lstStyle/>
          <a:p>
            <a:pPr defTabSz="342900">
              <a:defRPr/>
            </a:pPr>
            <a:endParaRPr lang="en-US" sz="1350">
              <a:solidFill>
                <a:prstClr val="white"/>
              </a:solidFill>
              <a:latin typeface="Calibri" panose="020F0502020204030204"/>
            </a:endParaRPr>
          </a:p>
        </p:txBody>
      </p:sp>
      <p:sp>
        <p:nvSpPr>
          <p:cNvPr id="20" name="Title 1"/>
          <p:cNvSpPr txBox="1">
            <a:spLocks/>
          </p:cNvSpPr>
          <p:nvPr/>
        </p:nvSpPr>
        <p:spPr bwMode="auto">
          <a:xfrm>
            <a:off x="1284772" y="2364040"/>
            <a:ext cx="2946356" cy="56554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Tahoma" pitchFamily="34" charset="0"/>
                <a:ea typeface="+mj-ea"/>
                <a:cs typeface="Tahoma" pitchFamily="34" charset="0"/>
              </a:defRPr>
            </a:lvl1pPr>
            <a:lvl2pPr algn="l" rtl="0" eaLnBrk="1" fontAlgn="base" hangingPunct="1">
              <a:spcBef>
                <a:spcPct val="0"/>
              </a:spcBef>
              <a:spcAft>
                <a:spcPct val="0"/>
              </a:spcAft>
              <a:defRPr sz="4400">
                <a:solidFill>
                  <a:schemeClr val="tx1"/>
                </a:solidFill>
                <a:latin typeface="Tahoma" pitchFamily="34" charset="0"/>
                <a:cs typeface="Tahoma" pitchFamily="34" charset="0"/>
              </a:defRPr>
            </a:lvl2pPr>
            <a:lvl3pPr algn="l" rtl="0" eaLnBrk="1" fontAlgn="base" hangingPunct="1">
              <a:spcBef>
                <a:spcPct val="0"/>
              </a:spcBef>
              <a:spcAft>
                <a:spcPct val="0"/>
              </a:spcAft>
              <a:defRPr sz="4400">
                <a:solidFill>
                  <a:schemeClr val="tx1"/>
                </a:solidFill>
                <a:latin typeface="Tahoma" pitchFamily="34" charset="0"/>
                <a:cs typeface="Tahoma" pitchFamily="34" charset="0"/>
              </a:defRPr>
            </a:lvl3pPr>
            <a:lvl4pPr algn="l" rtl="0" eaLnBrk="1" fontAlgn="base" hangingPunct="1">
              <a:spcBef>
                <a:spcPct val="0"/>
              </a:spcBef>
              <a:spcAft>
                <a:spcPct val="0"/>
              </a:spcAft>
              <a:defRPr sz="4400">
                <a:solidFill>
                  <a:schemeClr val="tx1"/>
                </a:solidFill>
                <a:latin typeface="Tahoma" pitchFamily="34" charset="0"/>
                <a:cs typeface="Tahoma" pitchFamily="34" charset="0"/>
              </a:defRPr>
            </a:lvl4pPr>
            <a:lvl5pPr algn="l" rtl="0" eaLnBrk="1" fontAlgn="base" hangingPunct="1">
              <a:spcBef>
                <a:spcPct val="0"/>
              </a:spcBef>
              <a:spcAft>
                <a:spcPct val="0"/>
              </a:spcAft>
              <a:defRPr sz="4400">
                <a:solidFill>
                  <a:schemeClr val="tx1"/>
                </a:solidFill>
                <a:latin typeface="Tahoma" pitchFamily="34" charset="0"/>
                <a:cs typeface="Tahoma"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3600" b="1" dirty="0">
                <a:solidFill>
                  <a:srgbClr val="0D2E74"/>
                </a:solidFill>
                <a:effectLst>
                  <a:outerShdw blurRad="38100" dist="38100" dir="2700000" algn="tl">
                    <a:srgbClr val="000000">
                      <a:alpha val="43137"/>
                    </a:srgbClr>
                  </a:outerShdw>
                </a:effectLst>
                <a:latin typeface="Calibri" panose="020F0502020204030204" pitchFamily="34" charset="0"/>
              </a:rPr>
              <a:t>Or is </a:t>
            </a:r>
            <a:r>
              <a:rPr lang="en-US" sz="3600" b="1" dirty="0">
                <a:solidFill>
                  <a:srgbClr val="C00000"/>
                </a:solidFill>
                <a:effectLst>
                  <a:outerShdw blurRad="38100" dist="38100" dir="2700000" algn="tl">
                    <a:srgbClr val="000000">
                      <a:alpha val="43137"/>
                    </a:srgbClr>
                  </a:outerShdw>
                </a:effectLst>
                <a:latin typeface="Calibri" panose="020F0502020204030204" pitchFamily="34" charset="0"/>
              </a:rPr>
              <a:t>this</a:t>
            </a:r>
            <a:r>
              <a:rPr lang="en-US" sz="3600" b="1" dirty="0">
                <a:solidFill>
                  <a:srgbClr val="0D2E74"/>
                </a:solidFill>
                <a:effectLst>
                  <a:outerShdw blurRad="38100" dist="38100" dir="2700000" algn="tl">
                    <a:srgbClr val="000000">
                      <a:alpha val="43137"/>
                    </a:srgbClr>
                  </a:outerShdw>
                </a:effectLst>
                <a:latin typeface="Calibri" panose="020F0502020204030204" pitchFamily="34" charset="0"/>
              </a:rPr>
              <a:t> your market?</a:t>
            </a:r>
          </a:p>
        </p:txBody>
      </p:sp>
    </p:spTree>
    <p:extLst>
      <p:ext uri="{BB962C8B-B14F-4D97-AF65-F5344CB8AC3E}">
        <p14:creationId xmlns:p14="http://schemas.microsoft.com/office/powerpoint/2010/main" val="413389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91" y="4432492"/>
            <a:ext cx="9141620" cy="710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9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40" name="Picture 8" descr="Image result for general electric"/>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3113" y="4104135"/>
            <a:ext cx="877595" cy="877595"/>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Image result for la dw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51" y="1105097"/>
            <a:ext cx="1275524" cy="1485850"/>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Image result for seattle city light"/>
          <p:cNvPicPr>
            <a:picLocks noChangeAspect="1" noChangeArrowheads="1"/>
          </p:cNvPicPr>
          <p:nvPr/>
        </p:nvPicPr>
        <p:blipFill>
          <a:blip r:embed="rId4"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17290" y="2785729"/>
            <a:ext cx="2276535" cy="397463"/>
          </a:xfrm>
          <a:prstGeom prst="rect">
            <a:avLst/>
          </a:prstGeom>
          <a:noFill/>
          <a:extLst>
            <a:ext uri="{909E8E84-426E-40DD-AFC4-6F175D3DCCD1}">
              <a14:hiddenFill xmlns:a14="http://schemas.microsoft.com/office/drawing/2010/main">
                <a:solidFill>
                  <a:srgbClr val="FFFFFF"/>
                </a:solidFill>
              </a14:hiddenFill>
            </a:ext>
          </a:extLst>
        </p:spPr>
      </p:pic>
      <p:pic>
        <p:nvPicPr>
          <p:cNvPr id="18450" name="Picture 18" descr="Image result for compass grou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7017" y="4564949"/>
            <a:ext cx="1248143" cy="474294"/>
          </a:xfrm>
          <a:prstGeom prst="rect">
            <a:avLst/>
          </a:prstGeom>
          <a:noFill/>
          <a:extLst>
            <a:ext uri="{909E8E84-426E-40DD-AFC4-6F175D3DCCD1}">
              <a14:hiddenFill xmlns:a14="http://schemas.microsoft.com/office/drawing/2010/main">
                <a:solidFill>
                  <a:srgbClr val="FFFFFF"/>
                </a:solidFill>
              </a14:hiddenFill>
            </a:ext>
          </a:extLst>
        </p:spPr>
      </p:pic>
      <p:pic>
        <p:nvPicPr>
          <p:cNvPr id="18454" name="Picture 22" descr="Image result for uc riversid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102" y="4456283"/>
            <a:ext cx="2265948" cy="484953"/>
          </a:xfrm>
          <a:prstGeom prst="rect">
            <a:avLst/>
          </a:prstGeom>
          <a:noFill/>
          <a:extLst>
            <a:ext uri="{909E8E84-426E-40DD-AFC4-6F175D3DCCD1}">
              <a14:hiddenFill xmlns:a14="http://schemas.microsoft.com/office/drawing/2010/main">
                <a:solidFill>
                  <a:srgbClr val="FFFFFF"/>
                </a:solidFill>
              </a14:hiddenFill>
            </a:ext>
          </a:extLst>
        </p:spPr>
      </p:pic>
      <p:pic>
        <p:nvPicPr>
          <p:cNvPr id="18456" name="Picture 24" descr="Image result for leduc county"/>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2678" b="22481"/>
          <a:stretch/>
        </p:blipFill>
        <p:spPr bwMode="auto">
          <a:xfrm>
            <a:off x="5489709" y="2701327"/>
            <a:ext cx="1193383" cy="654462"/>
          </a:xfrm>
          <a:prstGeom prst="rect">
            <a:avLst/>
          </a:prstGeom>
          <a:noFill/>
          <a:extLst>
            <a:ext uri="{909E8E84-426E-40DD-AFC4-6F175D3DCCD1}">
              <a14:hiddenFill xmlns:a14="http://schemas.microsoft.com/office/drawing/2010/main">
                <a:solidFill>
                  <a:srgbClr val="FFFFFF"/>
                </a:solidFill>
              </a14:hiddenFill>
            </a:ext>
          </a:extLst>
        </p:spPr>
      </p:pic>
      <p:pic>
        <p:nvPicPr>
          <p:cNvPr id="18458" name="Picture 26" descr="Image result for IFMA"/>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2834" y="103360"/>
            <a:ext cx="1753889" cy="602506"/>
          </a:xfrm>
          <a:prstGeom prst="rect">
            <a:avLst/>
          </a:prstGeom>
          <a:noFill/>
          <a:extLst>
            <a:ext uri="{909E8E84-426E-40DD-AFC4-6F175D3DCCD1}">
              <a14:hiddenFill xmlns:a14="http://schemas.microsoft.com/office/drawing/2010/main">
                <a:solidFill>
                  <a:srgbClr val="FFFFFF"/>
                </a:solidFill>
              </a14:hiddenFill>
            </a:ext>
          </a:extLst>
        </p:spPr>
      </p:pic>
      <p:pic>
        <p:nvPicPr>
          <p:cNvPr id="18460" name="Picture 28" descr="Image result for city of spruce grove alberta"/>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3215" y="2838488"/>
            <a:ext cx="1263889" cy="485225"/>
          </a:xfrm>
          <a:prstGeom prst="rect">
            <a:avLst/>
          </a:prstGeom>
          <a:noFill/>
          <a:extLst>
            <a:ext uri="{909E8E84-426E-40DD-AFC4-6F175D3DCCD1}">
              <a14:hiddenFill xmlns:a14="http://schemas.microsoft.com/office/drawing/2010/main">
                <a:solidFill>
                  <a:srgbClr val="FFFFFF"/>
                </a:solidFill>
              </a14:hiddenFill>
            </a:ext>
          </a:extLst>
        </p:spPr>
      </p:pic>
      <p:pic>
        <p:nvPicPr>
          <p:cNvPr id="18464" name="Picture 32" descr="Related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26983"/>
          <a:stretch/>
        </p:blipFill>
        <p:spPr bwMode="auto">
          <a:xfrm>
            <a:off x="7247123" y="2439775"/>
            <a:ext cx="1652630" cy="395763"/>
          </a:xfrm>
          <a:prstGeom prst="rect">
            <a:avLst/>
          </a:prstGeom>
          <a:noFill/>
          <a:extLst>
            <a:ext uri="{909E8E84-426E-40DD-AFC4-6F175D3DCCD1}">
              <a14:hiddenFill xmlns:a14="http://schemas.microsoft.com/office/drawing/2010/main">
                <a:solidFill>
                  <a:srgbClr val="FFFFFF"/>
                </a:solidFill>
              </a14:hiddenFill>
            </a:ext>
          </a:extLst>
        </p:spPr>
      </p:pic>
      <p:pic>
        <p:nvPicPr>
          <p:cNvPr id="18466" name="Picture 34" descr="Image result for tremco"/>
          <p:cNvPicPr>
            <a:picLocks noChangeAspect="1" noChangeArrowheads="1"/>
          </p:cNvPicPr>
          <p:nvPr/>
        </p:nvPicPr>
        <p:blipFill rotWithShape="1">
          <a:blip r:embed="rId11">
            <a:clrChange>
              <a:clrFrom>
                <a:srgbClr val="FFFEFF"/>
              </a:clrFrom>
              <a:clrTo>
                <a:srgbClr val="FFFEFF">
                  <a:alpha val="0"/>
                </a:srgbClr>
              </a:clrTo>
            </a:clrChange>
            <a:extLst>
              <a:ext uri="{28A0092B-C50C-407E-A947-70E740481C1C}">
                <a14:useLocalDpi xmlns:a14="http://schemas.microsoft.com/office/drawing/2010/main" val="0"/>
              </a:ext>
            </a:extLst>
          </a:blip>
          <a:srcRect l="5515" t="31227" r="4569" b="34862"/>
          <a:stretch/>
        </p:blipFill>
        <p:spPr bwMode="auto">
          <a:xfrm>
            <a:off x="4015279" y="163312"/>
            <a:ext cx="2083934" cy="523961"/>
          </a:xfrm>
          <a:prstGeom prst="rect">
            <a:avLst/>
          </a:prstGeom>
          <a:noFill/>
          <a:extLst>
            <a:ext uri="{909E8E84-426E-40DD-AFC4-6F175D3DCCD1}">
              <a14:hiddenFill xmlns:a14="http://schemas.microsoft.com/office/drawing/2010/main">
                <a:solidFill>
                  <a:srgbClr val="FFFFFF"/>
                </a:solidFill>
              </a14:hiddenFill>
            </a:ext>
          </a:extLst>
        </p:spPr>
      </p:pic>
      <p:pic>
        <p:nvPicPr>
          <p:cNvPr id="18468" name="Picture 36" descr="Image result for simon fraser universit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8319" y="3336078"/>
            <a:ext cx="610958" cy="61095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patrickcoombe.com/wp-content/uploads/2015/09/new-google-logo-2015.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824" y="113437"/>
            <a:ext cx="2212426" cy="92184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web.cs.dal.ca/~haddadi/css/logo-dal.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73317" y="3515170"/>
            <a:ext cx="1276756" cy="4467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upload.wikimedia.org/wikipedia/commons/thumb/c/c3/Seal_of_the_North_Carolina_Department_of_Transportation.svg/2000px-Seal_of_the_North_Carolina_Department_of_Transportation.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11082" y="4118090"/>
            <a:ext cx="665615" cy="66561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city of lawrence kansa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67347" y="3743857"/>
            <a:ext cx="2132406" cy="32868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georgia pacific"/>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4131" y="67656"/>
            <a:ext cx="1548200" cy="967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4374" y="2952161"/>
            <a:ext cx="1584011" cy="416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tate of alaska"/>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9243" y="3408320"/>
            <a:ext cx="932349" cy="9388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hallmar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89128" y="1664089"/>
            <a:ext cx="1229846" cy="469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ity of los angeles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12651" y="3852480"/>
            <a:ext cx="991738" cy="10025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22">
            <a:clrChange>
              <a:clrFrom>
                <a:srgbClr val="FCFEFC"/>
              </a:clrFrom>
              <a:clrTo>
                <a:srgbClr val="FCFEFC">
                  <a:alpha val="0"/>
                </a:srgbClr>
              </a:clrTo>
            </a:clrChange>
          </a:blip>
          <a:srcRect t="27547" b="27072"/>
          <a:stretch/>
        </p:blipFill>
        <p:spPr>
          <a:xfrm>
            <a:off x="1684515" y="977962"/>
            <a:ext cx="1428378" cy="648224"/>
          </a:xfrm>
          <a:prstGeom prst="rect">
            <a:avLst/>
          </a:prstGeom>
        </p:spPr>
      </p:pic>
      <p:pic>
        <p:nvPicPr>
          <p:cNvPr id="9" name="Picture 8"/>
          <p:cNvPicPr>
            <a:picLocks noChangeAspect="1"/>
          </p:cNvPicPr>
          <p:nvPr/>
        </p:nvPicPr>
        <p:blipFill>
          <a:blip r:embed="rId23">
            <a:clrChange>
              <a:clrFrom>
                <a:srgbClr val="FFFFFF"/>
              </a:clrFrom>
              <a:clrTo>
                <a:srgbClr val="FFFFFF">
                  <a:alpha val="0"/>
                </a:srgbClr>
              </a:clrTo>
            </a:clrChange>
          </a:blip>
          <a:stretch>
            <a:fillRect/>
          </a:stretch>
        </p:blipFill>
        <p:spPr>
          <a:xfrm>
            <a:off x="1684515" y="2137686"/>
            <a:ext cx="1690839" cy="709490"/>
          </a:xfrm>
          <a:prstGeom prst="rect">
            <a:avLst/>
          </a:prstGeom>
        </p:spPr>
      </p:pic>
      <p:pic>
        <p:nvPicPr>
          <p:cNvPr id="10" name="Picture 4" descr="Image result for center for procurement excellenc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10975" y="728952"/>
            <a:ext cx="1102452" cy="6481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5">
            <a:clrChange>
              <a:clrFrom>
                <a:srgbClr val="FFFFFF"/>
              </a:clrFrom>
              <a:clrTo>
                <a:srgbClr val="FFFFFF">
                  <a:alpha val="0"/>
                </a:srgbClr>
              </a:clrTo>
            </a:clrChange>
          </a:blip>
          <a:stretch>
            <a:fillRect/>
          </a:stretch>
        </p:blipFill>
        <p:spPr>
          <a:xfrm>
            <a:off x="5099716" y="4636992"/>
            <a:ext cx="1056665" cy="330208"/>
          </a:xfrm>
          <a:prstGeom prst="rect">
            <a:avLst/>
          </a:prstGeom>
        </p:spPr>
      </p:pic>
      <p:pic>
        <p:nvPicPr>
          <p:cNvPr id="3" name="Picture 2"/>
          <p:cNvPicPr>
            <a:picLocks noChangeAspect="1"/>
          </p:cNvPicPr>
          <p:nvPr/>
        </p:nvPicPr>
        <p:blipFill>
          <a:blip r:embed="rId26">
            <a:clrChange>
              <a:clrFrom>
                <a:srgbClr val="FFFFFF"/>
              </a:clrFrom>
              <a:clrTo>
                <a:srgbClr val="FFFFFF">
                  <a:alpha val="0"/>
                </a:srgbClr>
              </a:clrTo>
            </a:clrChange>
          </a:blip>
          <a:stretch>
            <a:fillRect/>
          </a:stretch>
        </p:blipFill>
        <p:spPr>
          <a:xfrm>
            <a:off x="4221569" y="759255"/>
            <a:ext cx="1303314" cy="711610"/>
          </a:xfrm>
          <a:prstGeom prst="rect">
            <a:avLst/>
          </a:prstGeom>
        </p:spPr>
      </p:pic>
      <p:pic>
        <p:nvPicPr>
          <p:cNvPr id="5" name="Picture 4"/>
          <p:cNvPicPr>
            <a:picLocks noChangeAspect="1"/>
          </p:cNvPicPr>
          <p:nvPr/>
        </p:nvPicPr>
        <p:blipFill>
          <a:blip r:embed="rId27">
            <a:clrChange>
              <a:clrFrom>
                <a:srgbClr val="FFFFFF"/>
              </a:clrFrom>
              <a:clrTo>
                <a:srgbClr val="FFFFFF">
                  <a:alpha val="0"/>
                </a:srgbClr>
              </a:clrTo>
            </a:clrChange>
          </a:blip>
          <a:stretch>
            <a:fillRect/>
          </a:stretch>
        </p:blipFill>
        <p:spPr>
          <a:xfrm>
            <a:off x="4910751" y="1457446"/>
            <a:ext cx="1421624" cy="772622"/>
          </a:xfrm>
          <a:prstGeom prst="rect">
            <a:avLst/>
          </a:prstGeom>
        </p:spPr>
      </p:pic>
      <p:pic>
        <p:nvPicPr>
          <p:cNvPr id="7" name="Picture 6"/>
          <p:cNvPicPr>
            <a:picLocks noChangeAspect="1"/>
          </p:cNvPicPr>
          <p:nvPr/>
        </p:nvPicPr>
        <p:blipFill rotWithShape="1">
          <a:blip r:embed="rId28">
            <a:clrChange>
              <a:clrFrom>
                <a:srgbClr val="FFFFFF"/>
              </a:clrFrom>
              <a:clrTo>
                <a:srgbClr val="FFFFFF">
                  <a:alpha val="0"/>
                </a:srgbClr>
              </a:clrTo>
            </a:clrChange>
          </a:blip>
          <a:srcRect t="23280" b="23657"/>
          <a:stretch/>
        </p:blipFill>
        <p:spPr>
          <a:xfrm>
            <a:off x="1249397" y="3735934"/>
            <a:ext cx="1174735" cy="623347"/>
          </a:xfrm>
          <a:prstGeom prst="rect">
            <a:avLst/>
          </a:prstGeom>
        </p:spPr>
      </p:pic>
      <p:pic>
        <p:nvPicPr>
          <p:cNvPr id="6146" name="Picture 2" descr="Image result for city of brooklyn park mn"/>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3459" y="2492079"/>
            <a:ext cx="1187115" cy="4154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30">
            <a:clrChange>
              <a:clrFrom>
                <a:srgbClr val="FFFFFF"/>
              </a:clrFrom>
              <a:clrTo>
                <a:srgbClr val="FFFFFF">
                  <a:alpha val="0"/>
                </a:srgbClr>
              </a:clrTo>
            </a:clrChange>
          </a:blip>
          <a:stretch>
            <a:fillRect/>
          </a:stretch>
        </p:blipFill>
        <p:spPr>
          <a:xfrm>
            <a:off x="3145798" y="3459017"/>
            <a:ext cx="971702" cy="316497"/>
          </a:xfrm>
          <a:prstGeom prst="rect">
            <a:avLst/>
          </a:prstGeom>
        </p:spPr>
      </p:pic>
      <p:pic>
        <p:nvPicPr>
          <p:cNvPr id="33" name="Picture 2" descr="Image result for kansas city kansas community college logo"/>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343483" y="3275465"/>
            <a:ext cx="1969417" cy="5001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2">
            <a:clrChange>
              <a:clrFrom>
                <a:srgbClr val="FFFFFF"/>
              </a:clrFrom>
              <a:clrTo>
                <a:srgbClr val="FFFFFF">
                  <a:alpha val="0"/>
                </a:srgbClr>
              </a:clrTo>
            </a:clrChange>
          </a:blip>
          <a:stretch>
            <a:fillRect/>
          </a:stretch>
        </p:blipFill>
        <p:spPr>
          <a:xfrm>
            <a:off x="3145799" y="1206652"/>
            <a:ext cx="1916162" cy="780659"/>
          </a:xfrm>
          <a:prstGeom prst="rect">
            <a:avLst/>
          </a:prstGeom>
        </p:spPr>
      </p:pic>
      <p:pic>
        <p:nvPicPr>
          <p:cNvPr id="15" name="Picture 14"/>
          <p:cNvPicPr>
            <a:picLocks noChangeAspect="1"/>
          </p:cNvPicPr>
          <p:nvPr/>
        </p:nvPicPr>
        <p:blipFill>
          <a:blip r:embed="rId33">
            <a:clrChange>
              <a:clrFrom>
                <a:srgbClr val="FEFEFE"/>
              </a:clrFrom>
              <a:clrTo>
                <a:srgbClr val="FEFEFE">
                  <a:alpha val="0"/>
                </a:srgbClr>
              </a:clrTo>
            </a:clrChange>
          </a:blip>
          <a:stretch>
            <a:fillRect/>
          </a:stretch>
        </p:blipFill>
        <p:spPr>
          <a:xfrm>
            <a:off x="7082258" y="1209530"/>
            <a:ext cx="1421624" cy="1063375"/>
          </a:xfrm>
          <a:prstGeom prst="rect">
            <a:avLst/>
          </a:prstGeom>
        </p:spPr>
      </p:pic>
      <p:pic>
        <p:nvPicPr>
          <p:cNvPr id="3080" name="Picture 8" descr="Image result for electrical training alliance"/>
          <p:cNvPicPr>
            <a:picLocks noChangeAspect="1" noChangeArrowheads="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t="26329" b="27534"/>
          <a:stretch/>
        </p:blipFill>
        <p:spPr bwMode="auto">
          <a:xfrm>
            <a:off x="5332797" y="4060216"/>
            <a:ext cx="1700893" cy="4456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picture containing drawing&#10;&#10;Description automatically generated">
            <a:extLst>
              <a:ext uri="{FF2B5EF4-FFF2-40B4-BE49-F238E27FC236}">
                <a16:creationId xmlns:a16="http://schemas.microsoft.com/office/drawing/2014/main" id="{215148F1-1FAB-4884-80F4-52E4B2743BA4}"/>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127277" y="-59228"/>
            <a:ext cx="964011" cy="1042173"/>
          </a:xfrm>
          <a:prstGeom prst="rect">
            <a:avLst/>
          </a:prstGeom>
        </p:spPr>
      </p:pic>
      <p:pic>
        <p:nvPicPr>
          <p:cNvPr id="42" name="Picture 2" descr="Image result for evergy"/>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445793" y="2045026"/>
            <a:ext cx="1551553" cy="3112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37">
            <a:clrChange>
              <a:clrFrom>
                <a:srgbClr val="FFFFFF"/>
              </a:clrFrom>
              <a:clrTo>
                <a:srgbClr val="FFFFFF">
                  <a:alpha val="0"/>
                </a:srgbClr>
              </a:clrTo>
            </a:clrChange>
          </a:blip>
          <a:srcRect t="18990" b="18217"/>
          <a:stretch/>
        </p:blipFill>
        <p:spPr>
          <a:xfrm>
            <a:off x="6308581" y="1356595"/>
            <a:ext cx="964011" cy="697286"/>
          </a:xfrm>
          <a:prstGeom prst="rect">
            <a:avLst/>
          </a:prstGeom>
        </p:spPr>
      </p:pic>
      <p:pic>
        <p:nvPicPr>
          <p:cNvPr id="13" name="Picture 2" descr="childrens mercy logo | Variety KC the Children&amp;#39;s Charity">
            <a:extLst>
              <a:ext uri="{FF2B5EF4-FFF2-40B4-BE49-F238E27FC236}">
                <a16:creationId xmlns:a16="http://schemas.microsoft.com/office/drawing/2014/main" id="{ED8064C7-C78B-4DE9-A7F6-57F978E8295C}"/>
              </a:ext>
            </a:extLst>
          </p:cNvPr>
          <p:cNvPicPr>
            <a:picLocks noChangeAspect="1" noChangeArrowheads="1"/>
          </p:cNvPicPr>
          <p:nvPr/>
        </p:nvPicPr>
        <p:blipFill rotWithShape="1">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3" t="24813" r="7460" b="23502"/>
          <a:stretch/>
        </p:blipFill>
        <p:spPr bwMode="auto">
          <a:xfrm>
            <a:off x="3684550" y="2369728"/>
            <a:ext cx="1628546" cy="5496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1FFB688A-A261-49DE-8D7D-B7394BF929CC}"/>
              </a:ext>
            </a:extLst>
          </p:cNvPr>
          <p:cNvPicPr>
            <a:picLocks noChangeAspect="1" noChangeArrowheads="1"/>
          </p:cNvPicPr>
          <p:nvPr/>
        </p:nvPicPr>
        <p:blipFill rotWithShape="1">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rcRect t="37728" b="37588"/>
          <a:stretch/>
        </p:blipFill>
        <p:spPr bwMode="auto">
          <a:xfrm>
            <a:off x="5967876" y="2057939"/>
            <a:ext cx="2907467" cy="398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TD continues to provide essential services during COVID-19 pandemic | Idaho  Transportation Department">
            <a:extLst>
              <a:ext uri="{FF2B5EF4-FFF2-40B4-BE49-F238E27FC236}">
                <a16:creationId xmlns:a16="http://schemas.microsoft.com/office/drawing/2014/main" id="{57F958D2-33B9-42FA-8F5D-8A5284196B29}"/>
              </a:ext>
            </a:extLst>
          </p:cNvPr>
          <p:cNvPicPr>
            <a:picLocks noChangeAspect="1" noChangeArrowheads="1"/>
          </p:cNvPicPr>
          <p:nvPr/>
        </p:nvPicPr>
        <p:blipFill rotWithShape="1">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l="30114" t="4768" r="32662" b="40375"/>
          <a:stretch/>
        </p:blipFill>
        <p:spPr bwMode="auto">
          <a:xfrm>
            <a:off x="7033690" y="4080628"/>
            <a:ext cx="734494" cy="714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rizona Soccer Association Announces Enhanced Extension With Banner Health  - General News - News | Arizona">
            <a:extLst>
              <a:ext uri="{FF2B5EF4-FFF2-40B4-BE49-F238E27FC236}">
                <a16:creationId xmlns:a16="http://schemas.microsoft.com/office/drawing/2014/main" id="{97AD2270-1D32-4D5F-90A1-B0210E415436}"/>
              </a:ext>
            </a:extLst>
          </p:cNvPr>
          <p:cNvPicPr>
            <a:picLocks noChangeAspect="1" noChangeArrowheads="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1430" y="2802040"/>
            <a:ext cx="1404766" cy="4368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ercy health system appoints new CEO | Local Business | stltoday.com">
            <a:extLst>
              <a:ext uri="{FF2B5EF4-FFF2-40B4-BE49-F238E27FC236}">
                <a16:creationId xmlns:a16="http://schemas.microsoft.com/office/drawing/2014/main" id="{D725984D-17F6-4108-BAD7-4C7354DB0846}"/>
              </a:ext>
            </a:extLst>
          </p:cNvPr>
          <p:cNvPicPr>
            <a:picLocks noChangeAspect="1" noChangeArrowheads="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812" y="3155749"/>
            <a:ext cx="1319235" cy="619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PWR – The Center for Construction Research and Training - WTP Cooperative  Agreement Awardee">
            <a:extLst>
              <a:ext uri="{FF2B5EF4-FFF2-40B4-BE49-F238E27FC236}">
                <a16:creationId xmlns:a16="http://schemas.microsoft.com/office/drawing/2014/main" id="{98F0C27A-E24A-42F2-807A-E5B2CF9039F9}"/>
              </a:ext>
            </a:extLst>
          </p:cNvPr>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2460" y="1212949"/>
            <a:ext cx="936920" cy="466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ouisiana State Senate - Wikipedia">
            <a:extLst>
              <a:ext uri="{FF2B5EF4-FFF2-40B4-BE49-F238E27FC236}">
                <a16:creationId xmlns:a16="http://schemas.microsoft.com/office/drawing/2014/main" id="{E7DB55C8-D3C5-F3F4-9E6F-1DF0E1D73B82}"/>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208283" y="3885755"/>
            <a:ext cx="899445" cy="8994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ome - CURT">
            <a:extLst>
              <a:ext uri="{FF2B5EF4-FFF2-40B4-BE49-F238E27FC236}">
                <a16:creationId xmlns:a16="http://schemas.microsoft.com/office/drawing/2014/main" id="{4845A329-217E-7B1D-004E-FB44980281E8}"/>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5545024" y="702469"/>
            <a:ext cx="1015468" cy="72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839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1329655"/>
            <a:ext cx="8719887" cy="3263504"/>
          </a:xfrm>
        </p:spPr>
        <p:txBody>
          <a:bodyPr>
            <a:normAutofit fontScale="62500" lnSpcReduction="20000"/>
          </a:bodyPr>
          <a:lstStyle/>
          <a:p>
            <a:r>
              <a:rPr lang="en-US" dirty="0"/>
              <a:t>Contractors/Engineers/Designers </a:t>
            </a:r>
            <a:r>
              <a:rPr lang="en-US" u="sng" dirty="0">
                <a:solidFill>
                  <a:srgbClr val="C00000"/>
                </a:solidFill>
              </a:rPr>
              <a:t>want</a:t>
            </a:r>
            <a:r>
              <a:rPr lang="en-US" dirty="0">
                <a:solidFill>
                  <a:srgbClr val="C00000"/>
                </a:solidFill>
              </a:rPr>
              <a:t> </a:t>
            </a:r>
            <a:r>
              <a:rPr lang="en-US" dirty="0"/>
              <a:t>to work for you over other owners</a:t>
            </a:r>
          </a:p>
          <a:p>
            <a:endParaRPr lang="en-US" dirty="0"/>
          </a:p>
          <a:p>
            <a:r>
              <a:rPr lang="en-US" dirty="0"/>
              <a:t>Clients-of-Choice get contractors’ </a:t>
            </a:r>
            <a:r>
              <a:rPr lang="en-US" dirty="0">
                <a:solidFill>
                  <a:srgbClr val="C00000"/>
                </a:solidFill>
              </a:rPr>
              <a:t>best teams (experts) </a:t>
            </a:r>
            <a:r>
              <a:rPr lang="en-US" dirty="0"/>
              <a:t>on their projects</a:t>
            </a:r>
          </a:p>
          <a:p>
            <a:endParaRPr lang="en-US" dirty="0"/>
          </a:p>
          <a:p>
            <a:r>
              <a:rPr lang="en-US" dirty="0"/>
              <a:t>Contractors spend the time to put together an </a:t>
            </a:r>
            <a:r>
              <a:rPr lang="en-US" dirty="0">
                <a:solidFill>
                  <a:srgbClr val="C00000"/>
                </a:solidFill>
              </a:rPr>
              <a:t>accurate proposal </a:t>
            </a:r>
          </a:p>
          <a:p>
            <a:endParaRPr lang="en-US" dirty="0"/>
          </a:p>
          <a:p>
            <a:pPr>
              <a:lnSpc>
                <a:spcPct val="120000"/>
              </a:lnSpc>
            </a:pPr>
            <a:r>
              <a:rPr lang="en-US" dirty="0"/>
              <a:t>Client-of-Choice personnel know how to </a:t>
            </a:r>
            <a:r>
              <a:rPr lang="en-US" dirty="0">
                <a:solidFill>
                  <a:srgbClr val="C00000"/>
                </a:solidFill>
              </a:rPr>
              <a:t>behave with experts</a:t>
            </a:r>
          </a:p>
          <a:p>
            <a:pPr>
              <a:lnSpc>
                <a:spcPct val="120000"/>
              </a:lnSpc>
            </a:pPr>
            <a:endParaRPr lang="en-US" dirty="0">
              <a:solidFill>
                <a:srgbClr val="FFC000"/>
              </a:solidFill>
            </a:endParaRPr>
          </a:p>
          <a:p>
            <a:pPr>
              <a:lnSpc>
                <a:spcPct val="120000"/>
              </a:lnSpc>
            </a:pPr>
            <a:r>
              <a:rPr lang="en-US" dirty="0"/>
              <a:t>Client-of-Choice has an owner “team” that is </a:t>
            </a:r>
            <a:r>
              <a:rPr lang="en-US" dirty="0">
                <a:solidFill>
                  <a:srgbClr val="C00000"/>
                </a:solidFill>
              </a:rPr>
              <a:t>trained and prepared </a:t>
            </a:r>
            <a:r>
              <a:rPr lang="en-US" dirty="0"/>
              <a:t>to work in a high performing delivery environment </a:t>
            </a:r>
          </a:p>
          <a:p>
            <a:pPr>
              <a:lnSpc>
                <a:spcPct val="120000"/>
              </a:lnSpc>
            </a:pPr>
            <a:endParaRPr lang="en-US" dirty="0"/>
          </a:p>
          <a:p>
            <a:endParaRPr lang="en-US" dirty="0"/>
          </a:p>
        </p:txBody>
      </p:sp>
      <p:sp>
        <p:nvSpPr>
          <p:cNvPr id="3" name="Title 2"/>
          <p:cNvSpPr>
            <a:spLocks noGrp="1"/>
          </p:cNvSpPr>
          <p:nvPr>
            <p:ph type="title"/>
          </p:nvPr>
        </p:nvSpPr>
        <p:spPr>
          <a:xfrm>
            <a:off x="457200" y="423347"/>
            <a:ext cx="8229600" cy="857250"/>
          </a:xfrm>
        </p:spPr>
        <p:txBody>
          <a:bodyPr>
            <a:noAutofit/>
          </a:bodyPr>
          <a:lstStyle/>
          <a:p>
            <a:r>
              <a:rPr lang="en-US" sz="3200" b="1" dirty="0"/>
              <a:t>A</a:t>
            </a:r>
            <a:r>
              <a:rPr lang="en-US" sz="3200" b="1" dirty="0">
                <a:solidFill>
                  <a:srgbClr val="C00000"/>
                </a:solidFill>
              </a:rPr>
              <a:t> </a:t>
            </a:r>
            <a:r>
              <a:rPr lang="en-US" sz="3200" b="1" i="1" dirty="0">
                <a:solidFill>
                  <a:srgbClr val="C00000"/>
                </a:solidFill>
              </a:rPr>
              <a:t>“Client-of-Choice” (“Customer-of-Choice”)</a:t>
            </a:r>
          </a:p>
        </p:txBody>
      </p:sp>
    </p:spTree>
    <p:extLst>
      <p:ext uri="{BB962C8B-B14F-4D97-AF65-F5344CB8AC3E}">
        <p14:creationId xmlns:p14="http://schemas.microsoft.com/office/powerpoint/2010/main" val="11095654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044" y="618945"/>
            <a:ext cx="8229600" cy="857250"/>
          </a:xfrm>
        </p:spPr>
        <p:txBody>
          <a:bodyPr>
            <a:normAutofit fontScale="90000"/>
          </a:bodyPr>
          <a:lstStyle/>
          <a:p>
            <a:pPr algn="l"/>
            <a:r>
              <a:rPr lang="en-US" b="1" dirty="0"/>
              <a:t>Transforming &amp; Becoming a </a:t>
            </a:r>
            <a:br>
              <a:rPr lang="en-US" b="1" dirty="0"/>
            </a:br>
            <a:r>
              <a:rPr lang="en-US" b="1" i="1" dirty="0">
                <a:solidFill>
                  <a:schemeClr val="bg2">
                    <a:lumMod val="50000"/>
                  </a:schemeClr>
                </a:solidFill>
              </a:rPr>
              <a:t>Client of Choice</a:t>
            </a:r>
          </a:p>
        </p:txBody>
      </p:sp>
      <p:sp>
        <p:nvSpPr>
          <p:cNvPr id="2" name="Content Placeholder 1"/>
          <p:cNvSpPr>
            <a:spLocks noGrp="1"/>
          </p:cNvSpPr>
          <p:nvPr>
            <p:ph idx="1"/>
          </p:nvPr>
        </p:nvSpPr>
        <p:spPr>
          <a:xfrm>
            <a:off x="178044" y="1537566"/>
            <a:ext cx="4817037" cy="3263504"/>
          </a:xfrm>
        </p:spPr>
        <p:txBody>
          <a:bodyPr>
            <a:normAutofit fontScale="85000" lnSpcReduction="20000"/>
          </a:bodyPr>
          <a:lstStyle/>
          <a:p>
            <a:endParaRPr lang="en-US" sz="2100" dirty="0"/>
          </a:p>
          <a:p>
            <a:r>
              <a:rPr lang="en-US" sz="2100" b="1" u="sng" dirty="0">
                <a:solidFill>
                  <a:srgbClr val="C00000"/>
                </a:solidFill>
              </a:rPr>
              <a:t>Org Readiness</a:t>
            </a:r>
            <a:r>
              <a:rPr lang="en-US" sz="2100" dirty="0"/>
              <a:t>: Prepare the Organization, Train &amp; Develop the People</a:t>
            </a:r>
          </a:p>
          <a:p>
            <a:endParaRPr lang="en-US" sz="2100" dirty="0"/>
          </a:p>
          <a:p>
            <a:r>
              <a:rPr lang="en-US" sz="2100" b="1" u="sng" dirty="0">
                <a:solidFill>
                  <a:schemeClr val="accent3">
                    <a:lumMod val="75000"/>
                  </a:schemeClr>
                </a:solidFill>
              </a:rPr>
              <a:t>Build the Chain</a:t>
            </a:r>
            <a:r>
              <a:rPr lang="en-US" sz="2100" dirty="0"/>
              <a:t>: How the org. attracts, competes and hires the right teams </a:t>
            </a:r>
          </a:p>
          <a:p>
            <a:endParaRPr lang="en-US" sz="2100" dirty="0"/>
          </a:p>
          <a:p>
            <a:r>
              <a:rPr lang="en-US" sz="2100" b="1" u="sng" dirty="0">
                <a:solidFill>
                  <a:srgbClr val="7030A0"/>
                </a:solidFill>
              </a:rPr>
              <a:t>Projects</a:t>
            </a:r>
            <a:r>
              <a:rPr lang="en-US" sz="2100" dirty="0"/>
              <a:t>: How the org. facilitates the expertise within the vendor teams</a:t>
            </a:r>
          </a:p>
          <a:p>
            <a:endParaRPr lang="en-US" sz="2100" dirty="0"/>
          </a:p>
          <a:p>
            <a:r>
              <a:rPr lang="en-US" sz="2100" b="1" u="sng" dirty="0">
                <a:solidFill>
                  <a:schemeClr val="accent5">
                    <a:lumMod val="50000"/>
                  </a:schemeClr>
                </a:solidFill>
              </a:rPr>
              <a:t>Measurement</a:t>
            </a:r>
            <a:r>
              <a:rPr lang="en-US" sz="2100" dirty="0"/>
              <a:t>: How the org. manages &amp; creates accountability</a:t>
            </a:r>
          </a:p>
        </p:txBody>
      </p:sp>
      <p:graphicFrame>
        <p:nvGraphicFramePr>
          <p:cNvPr id="4" name="Diagram 3">
            <a:extLst>
              <a:ext uri="{FF2B5EF4-FFF2-40B4-BE49-F238E27FC236}">
                <a16:creationId xmlns:a16="http://schemas.microsoft.com/office/drawing/2014/main" id="{82105738-92F4-C24D-BEF8-A36B9AE0AF0F}"/>
              </a:ext>
            </a:extLst>
          </p:cNvPr>
          <p:cNvGraphicFramePr/>
          <p:nvPr>
            <p:extLst>
              <p:ext uri="{D42A27DB-BD31-4B8C-83A1-F6EECF244321}">
                <p14:modId xmlns:p14="http://schemas.microsoft.com/office/powerpoint/2010/main" val="2406561586"/>
              </p:ext>
            </p:extLst>
          </p:nvPr>
        </p:nvGraphicFramePr>
        <p:xfrm>
          <a:off x="3855492" y="951179"/>
          <a:ext cx="5991367" cy="4027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1084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867" y="1447502"/>
            <a:ext cx="8717616" cy="3357134"/>
          </a:xfrm>
        </p:spPr>
        <p:txBody>
          <a:bodyPr>
            <a:normAutofit/>
          </a:bodyPr>
          <a:lstStyle/>
          <a:p>
            <a:pPr marL="385763" indent="-385763">
              <a:lnSpc>
                <a:spcPct val="120000"/>
              </a:lnSpc>
              <a:spcBef>
                <a:spcPts val="0"/>
              </a:spcBef>
              <a:buFont typeface="+mj-lt"/>
              <a:buAutoNum type="arabicPeriod"/>
            </a:pPr>
            <a:r>
              <a:rPr lang="en-US" sz="1800" dirty="0"/>
              <a:t>Must have a Realistic Speed &amp; Timescale + Leadership Approval of Approach/Changes</a:t>
            </a:r>
          </a:p>
          <a:p>
            <a:pPr marL="385763" indent="-385763">
              <a:lnSpc>
                <a:spcPct val="120000"/>
              </a:lnSpc>
              <a:spcBef>
                <a:spcPts val="0"/>
              </a:spcBef>
              <a:buFont typeface="+mj-lt"/>
              <a:buAutoNum type="arabicPeriod"/>
            </a:pPr>
            <a:r>
              <a:rPr lang="en-US" sz="1800" dirty="0"/>
              <a:t>ID, Train, Assign &amp; Support Change Agents </a:t>
            </a:r>
          </a:p>
          <a:p>
            <a:pPr marL="385763" indent="-385763">
              <a:lnSpc>
                <a:spcPct val="120000"/>
              </a:lnSpc>
              <a:spcBef>
                <a:spcPts val="0"/>
              </a:spcBef>
              <a:buFont typeface="+mj-lt"/>
              <a:buAutoNum type="arabicPeriod"/>
            </a:pPr>
            <a:endParaRPr lang="en-US" sz="1800" dirty="0"/>
          </a:p>
          <a:p>
            <a:pPr>
              <a:lnSpc>
                <a:spcPct val="120000"/>
              </a:lnSpc>
              <a:spcBef>
                <a:spcPts val="0"/>
              </a:spcBef>
            </a:pPr>
            <a:r>
              <a:rPr lang="en-US" sz="1800" dirty="0"/>
              <a:t>Use “adult learner” training approach to support change and new skill mastery</a:t>
            </a:r>
          </a:p>
          <a:p>
            <a:pPr>
              <a:lnSpc>
                <a:spcPct val="120000"/>
              </a:lnSpc>
              <a:spcBef>
                <a:spcPts val="0"/>
              </a:spcBef>
            </a:pPr>
            <a:r>
              <a:rPr lang="en-US" sz="1800" dirty="0"/>
              <a:t>Implement workload accommodation for those working within the initiative (start)</a:t>
            </a:r>
          </a:p>
          <a:p>
            <a:pPr>
              <a:lnSpc>
                <a:spcPct val="120000"/>
              </a:lnSpc>
              <a:spcBef>
                <a:spcPts val="0"/>
              </a:spcBef>
            </a:pPr>
            <a:r>
              <a:rPr lang="en-US" sz="1800" dirty="0"/>
              <a:t>Ensure Senior leadership maintains it’s commitment w/approach </a:t>
            </a:r>
          </a:p>
          <a:p>
            <a:pPr>
              <a:lnSpc>
                <a:spcPct val="120000"/>
              </a:lnSpc>
              <a:spcBef>
                <a:spcPts val="0"/>
              </a:spcBef>
            </a:pPr>
            <a:endParaRPr lang="en-US" sz="1800" dirty="0"/>
          </a:p>
          <a:p>
            <a:pPr>
              <a:lnSpc>
                <a:spcPct val="120000"/>
              </a:lnSpc>
              <a:spcBef>
                <a:spcPts val="0"/>
              </a:spcBef>
            </a:pPr>
            <a:r>
              <a:rPr lang="en-US" sz="1800" dirty="0"/>
              <a:t>The Org sees positive impact &amp; the People see a clear personal benefit to their effort</a:t>
            </a:r>
          </a:p>
          <a:p>
            <a:pPr>
              <a:lnSpc>
                <a:spcPct val="120000"/>
              </a:lnSpc>
              <a:spcBef>
                <a:spcPts val="0"/>
              </a:spcBef>
            </a:pPr>
            <a:r>
              <a:rPr lang="en-US" sz="1800" dirty="0"/>
              <a:t>Consistent &amp; Correct Organizational Measurement &amp; Benchmarks</a:t>
            </a:r>
          </a:p>
        </p:txBody>
      </p:sp>
      <p:sp>
        <p:nvSpPr>
          <p:cNvPr id="2" name="Title 1"/>
          <p:cNvSpPr>
            <a:spLocks noGrp="1"/>
          </p:cNvSpPr>
          <p:nvPr>
            <p:ph type="title"/>
          </p:nvPr>
        </p:nvSpPr>
        <p:spPr>
          <a:xfrm>
            <a:off x="457200" y="409385"/>
            <a:ext cx="8229600" cy="857250"/>
          </a:xfrm>
        </p:spPr>
        <p:txBody>
          <a:bodyPr>
            <a:normAutofit/>
          </a:bodyPr>
          <a:lstStyle/>
          <a:p>
            <a:r>
              <a:rPr lang="en-US" sz="3600" b="1" dirty="0"/>
              <a:t>Keys to Successful Organization Readiness</a:t>
            </a:r>
          </a:p>
        </p:txBody>
      </p:sp>
      <p:sp>
        <p:nvSpPr>
          <p:cNvPr id="4" name="Rectangle 3">
            <a:extLst>
              <a:ext uri="{FF2B5EF4-FFF2-40B4-BE49-F238E27FC236}">
                <a16:creationId xmlns:a16="http://schemas.microsoft.com/office/drawing/2014/main" id="{1DB398BB-C8A5-4771-9E9C-A6E27581040A}"/>
              </a:ext>
            </a:extLst>
          </p:cNvPr>
          <p:cNvSpPr/>
          <p:nvPr/>
        </p:nvSpPr>
        <p:spPr>
          <a:xfrm>
            <a:off x="217918" y="1447502"/>
            <a:ext cx="8717616" cy="781811"/>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039FDB1B-2C9A-46C2-812E-EE8AE21F3738}"/>
              </a:ext>
            </a:extLst>
          </p:cNvPr>
          <p:cNvSpPr/>
          <p:nvPr/>
        </p:nvSpPr>
        <p:spPr>
          <a:xfrm>
            <a:off x="217918" y="2430591"/>
            <a:ext cx="8717616" cy="108638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C8B6C901-3D59-43CE-BD38-141BBA155D2A}"/>
              </a:ext>
            </a:extLst>
          </p:cNvPr>
          <p:cNvSpPr/>
          <p:nvPr/>
        </p:nvSpPr>
        <p:spPr>
          <a:xfrm>
            <a:off x="217918" y="3747759"/>
            <a:ext cx="8717616" cy="78181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92056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p:cNvSpPr>
            <a:spLocks noGrp="1"/>
          </p:cNvSpPr>
          <p:nvPr>
            <p:ph type="title"/>
          </p:nvPr>
        </p:nvSpPr>
        <p:spPr>
          <a:xfrm>
            <a:off x="2381" y="444568"/>
            <a:ext cx="9141619" cy="629303"/>
          </a:xfrm>
        </p:spPr>
        <p:txBody>
          <a:bodyPr>
            <a:normAutofit fontScale="90000"/>
          </a:bodyPr>
          <a:lstStyle/>
          <a:p>
            <a:r>
              <a:rPr lang="en-US" dirty="0"/>
              <a:t>Average Owner Org: </a:t>
            </a:r>
            <a:r>
              <a:rPr lang="en-US" i="1" dirty="0">
                <a:solidFill>
                  <a:srgbClr val="C00000"/>
                </a:solidFill>
              </a:rPr>
              <a:t>Change Adoption Profile</a:t>
            </a:r>
          </a:p>
        </p:txBody>
      </p:sp>
      <p:grpSp>
        <p:nvGrpSpPr>
          <p:cNvPr id="13" name="Group 12"/>
          <p:cNvGrpSpPr/>
          <p:nvPr/>
        </p:nvGrpSpPr>
        <p:grpSpPr>
          <a:xfrm>
            <a:off x="1176975" y="1258348"/>
            <a:ext cx="6714244" cy="3869370"/>
            <a:chOff x="104717" y="1229035"/>
            <a:chExt cx="8952325" cy="5159159"/>
          </a:xfrm>
        </p:grpSpPr>
        <p:grpSp>
          <p:nvGrpSpPr>
            <p:cNvPr id="102418" name="Group 102417"/>
            <p:cNvGrpSpPr/>
            <p:nvPr/>
          </p:nvGrpSpPr>
          <p:grpSpPr>
            <a:xfrm>
              <a:off x="256819" y="1866369"/>
              <a:ext cx="8666664" cy="4507144"/>
              <a:chOff x="298940" y="982907"/>
              <a:chExt cx="8666664" cy="4507144"/>
            </a:xfrm>
          </p:grpSpPr>
          <p:grpSp>
            <p:nvGrpSpPr>
              <p:cNvPr id="102417" name="Group 102416"/>
              <p:cNvGrpSpPr/>
              <p:nvPr/>
            </p:nvGrpSpPr>
            <p:grpSpPr>
              <a:xfrm>
                <a:off x="298940" y="982907"/>
                <a:ext cx="8666664" cy="4507144"/>
                <a:chOff x="298940" y="982907"/>
                <a:chExt cx="8666664" cy="4507144"/>
              </a:xfrm>
            </p:grpSpPr>
            <p:grpSp>
              <p:nvGrpSpPr>
                <p:cNvPr id="10" name="Group 9"/>
                <p:cNvGrpSpPr/>
                <p:nvPr/>
              </p:nvGrpSpPr>
              <p:grpSpPr>
                <a:xfrm>
                  <a:off x="6235188" y="1942402"/>
                  <a:ext cx="2673862" cy="2121864"/>
                  <a:chOff x="6312516" y="2135485"/>
                  <a:chExt cx="2263929" cy="1917536"/>
                </a:xfrm>
              </p:grpSpPr>
              <p:pic>
                <p:nvPicPr>
                  <p:cNvPr id="14" name="Picture 2" descr="http://thebusinessarchitetdotaccelaredotcom.files.wordpress.com/2013/10/innovation-curve-chasm.png"/>
                  <p:cNvPicPr>
                    <a:picLocks noChangeAspect="1" noChangeArrowheads="1"/>
                  </p:cNvPicPr>
                  <p:nvPr/>
                </p:nvPicPr>
                <p:blipFill rotWithShape="1">
                  <a:blip r:embed="rId3" cstate="print"/>
                  <a:srcRect l="956" t="34277" r="72494" b="22306"/>
                  <a:stretch/>
                </p:blipFill>
                <p:spPr bwMode="auto">
                  <a:xfrm flipH="1">
                    <a:off x="6312516" y="2174958"/>
                    <a:ext cx="2263929" cy="1878063"/>
                  </a:xfrm>
                  <a:prstGeom prst="rect">
                    <a:avLst/>
                  </a:prstGeom>
                  <a:noFill/>
                </p:spPr>
              </p:pic>
              <p:sp>
                <p:nvSpPr>
                  <p:cNvPr id="19" name="Rectangle 18"/>
                  <p:cNvSpPr/>
                  <p:nvPr/>
                </p:nvSpPr>
                <p:spPr>
                  <a:xfrm>
                    <a:off x="6674232" y="3510974"/>
                    <a:ext cx="574713" cy="384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2" name="Rectangle 21"/>
                  <p:cNvSpPr/>
                  <p:nvPr/>
                </p:nvSpPr>
                <p:spPr>
                  <a:xfrm>
                    <a:off x="6598762" y="2135485"/>
                    <a:ext cx="574713" cy="501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Rectangle 22"/>
                  <p:cNvSpPr/>
                  <p:nvPr/>
                </p:nvSpPr>
                <p:spPr>
                  <a:xfrm>
                    <a:off x="7702204" y="3674269"/>
                    <a:ext cx="317846" cy="19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11" name="Group 10"/>
                <p:cNvGrpSpPr/>
                <p:nvPr/>
              </p:nvGrpSpPr>
              <p:grpSpPr>
                <a:xfrm>
                  <a:off x="3270582" y="1023778"/>
                  <a:ext cx="1698885" cy="2942500"/>
                  <a:chOff x="2946732" y="1048912"/>
                  <a:chExt cx="1698885" cy="2942500"/>
                </a:xfrm>
              </p:grpSpPr>
              <p:pic>
                <p:nvPicPr>
                  <p:cNvPr id="12" name="Picture 2" descr="http://thebusinessarchitetdotaccelaredotcom.files.wordpress.com/2013/10/innovation-curve-chasm.png"/>
                  <p:cNvPicPr>
                    <a:picLocks noChangeAspect="1" noChangeArrowheads="1"/>
                  </p:cNvPicPr>
                  <p:nvPr/>
                </p:nvPicPr>
                <p:blipFill rotWithShape="1">
                  <a:blip r:embed="rId3" cstate="print"/>
                  <a:srcRect l="37913" r="42164" b="24322"/>
                  <a:stretch/>
                </p:blipFill>
                <p:spPr bwMode="auto">
                  <a:xfrm>
                    <a:off x="2946733" y="1048912"/>
                    <a:ext cx="1698884" cy="2942500"/>
                  </a:xfrm>
                  <a:prstGeom prst="rect">
                    <a:avLst/>
                  </a:prstGeom>
                  <a:noFill/>
                </p:spPr>
              </p:pic>
              <p:sp>
                <p:nvSpPr>
                  <p:cNvPr id="24" name="Rectangle 23"/>
                  <p:cNvSpPr/>
                  <p:nvPr/>
                </p:nvSpPr>
                <p:spPr>
                  <a:xfrm>
                    <a:off x="3584004" y="3410870"/>
                    <a:ext cx="422516" cy="384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a:off x="2946732" y="1817962"/>
                    <a:ext cx="292897" cy="384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26" name="Group 25"/>
                <p:cNvGrpSpPr/>
                <p:nvPr/>
              </p:nvGrpSpPr>
              <p:grpSpPr>
                <a:xfrm>
                  <a:off x="298940" y="2599581"/>
                  <a:ext cx="2230899" cy="1453171"/>
                  <a:chOff x="272871" y="2591778"/>
                  <a:chExt cx="2230899" cy="1453171"/>
                </a:xfrm>
              </p:grpSpPr>
              <p:pic>
                <p:nvPicPr>
                  <p:cNvPr id="17" name="Picture 2" descr="http://thebusinessarchitetdotaccelaredotcom.files.wordpress.com/2013/10/innovation-curve-chasm.png"/>
                  <p:cNvPicPr>
                    <a:picLocks noChangeAspect="1" noChangeArrowheads="1"/>
                  </p:cNvPicPr>
                  <p:nvPr/>
                </p:nvPicPr>
                <p:blipFill rotWithShape="1">
                  <a:blip r:embed="rId3" cstate="print"/>
                  <a:srcRect l="77100" t="37666" r="222" b="23329"/>
                  <a:stretch/>
                </p:blipFill>
                <p:spPr bwMode="auto">
                  <a:xfrm flipH="1">
                    <a:off x="272871" y="2591778"/>
                    <a:ext cx="2230899" cy="1453171"/>
                  </a:xfrm>
                  <a:prstGeom prst="rect">
                    <a:avLst/>
                  </a:prstGeom>
                  <a:noFill/>
                </p:spPr>
              </p:pic>
              <p:sp>
                <p:nvSpPr>
                  <p:cNvPr id="27" name="Rectangle 26"/>
                  <p:cNvSpPr/>
                  <p:nvPr/>
                </p:nvSpPr>
                <p:spPr>
                  <a:xfrm>
                    <a:off x="1475985" y="3466563"/>
                    <a:ext cx="422516" cy="384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28" name="Group 27"/>
                <p:cNvGrpSpPr/>
                <p:nvPr/>
              </p:nvGrpSpPr>
              <p:grpSpPr>
                <a:xfrm>
                  <a:off x="4790156" y="982907"/>
                  <a:ext cx="1468715" cy="2983371"/>
                  <a:chOff x="4466306" y="1008041"/>
                  <a:chExt cx="1468715" cy="2983371"/>
                </a:xfrm>
              </p:grpSpPr>
              <p:grpSp>
                <p:nvGrpSpPr>
                  <p:cNvPr id="4" name="Group 3"/>
                  <p:cNvGrpSpPr/>
                  <p:nvPr/>
                </p:nvGrpSpPr>
                <p:grpSpPr>
                  <a:xfrm>
                    <a:off x="4643791" y="1008041"/>
                    <a:ext cx="1267547" cy="2983371"/>
                    <a:chOff x="4643791" y="1008041"/>
                    <a:chExt cx="1267547" cy="2983371"/>
                  </a:xfrm>
                </p:grpSpPr>
                <p:grpSp>
                  <p:nvGrpSpPr>
                    <p:cNvPr id="2" name="Group 1"/>
                    <p:cNvGrpSpPr/>
                    <p:nvPr/>
                  </p:nvGrpSpPr>
                  <p:grpSpPr>
                    <a:xfrm>
                      <a:off x="4643791" y="1008041"/>
                      <a:ext cx="1267547" cy="2983371"/>
                      <a:chOff x="4707986" y="1614979"/>
                      <a:chExt cx="1267547" cy="2790322"/>
                    </a:xfrm>
                  </p:grpSpPr>
                  <p:pic>
                    <p:nvPicPr>
                      <p:cNvPr id="16" name="Picture 2" descr="http://thebusinessarchitetdotaccelaredotcom.files.wordpress.com/2013/10/innovation-curve-chasm.png"/>
                      <p:cNvPicPr>
                        <a:picLocks noChangeAspect="1" noChangeArrowheads="1"/>
                      </p:cNvPicPr>
                      <p:nvPr/>
                    </p:nvPicPr>
                    <p:blipFill rotWithShape="1">
                      <a:blip r:embed="rId3" cstate="print"/>
                      <a:srcRect l="57746" t="41680" r="22329" b="24364"/>
                      <a:stretch/>
                    </p:blipFill>
                    <p:spPr bwMode="auto">
                      <a:xfrm>
                        <a:off x="4707986" y="2871939"/>
                        <a:ext cx="1267547" cy="1533362"/>
                      </a:xfrm>
                      <a:prstGeom prst="rect">
                        <a:avLst/>
                      </a:prstGeom>
                      <a:noFill/>
                    </p:spPr>
                  </p:pic>
                  <p:pic>
                    <p:nvPicPr>
                      <p:cNvPr id="18" name="Picture 2" descr="http://thebusinessarchitetdotaccelaredotcom.files.wordpress.com/2013/10/innovation-curve-chasm.png"/>
                      <p:cNvPicPr>
                        <a:picLocks noChangeAspect="1" noChangeArrowheads="1"/>
                      </p:cNvPicPr>
                      <p:nvPr/>
                    </p:nvPicPr>
                    <p:blipFill rotWithShape="1">
                      <a:blip r:embed="rId3" cstate="print"/>
                      <a:srcRect l="57746" r="22329" b="56606"/>
                      <a:stretch/>
                    </p:blipFill>
                    <p:spPr bwMode="auto">
                      <a:xfrm>
                        <a:off x="4707986" y="1614979"/>
                        <a:ext cx="1267547" cy="1256960"/>
                      </a:xfrm>
                      <a:prstGeom prst="rect">
                        <a:avLst/>
                      </a:prstGeom>
                      <a:noFill/>
                    </p:spPr>
                  </p:pic>
                </p:grpSp>
                <p:sp>
                  <p:nvSpPr>
                    <p:cNvPr id="3" name="Rectangle 2"/>
                    <p:cNvSpPr/>
                    <p:nvPr/>
                  </p:nvSpPr>
                  <p:spPr>
                    <a:xfrm>
                      <a:off x="5063884" y="3399046"/>
                      <a:ext cx="422516" cy="384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30" name="Picture 2" descr="http://thebusinessarchitetdotaccelaredotcom.files.wordpress.com/2013/10/innovation-curve-chasm.png"/>
                  <p:cNvPicPr>
                    <a:picLocks noChangeAspect="1" noChangeArrowheads="1"/>
                  </p:cNvPicPr>
                  <p:nvPr/>
                </p:nvPicPr>
                <p:blipFill rotWithShape="1">
                  <a:blip r:embed="rId3" cstate="print"/>
                  <a:srcRect l="54187" t="2674" r="42164" b="26448"/>
                  <a:stretch/>
                </p:blipFill>
                <p:spPr bwMode="auto">
                  <a:xfrm>
                    <a:off x="4466306" y="1107281"/>
                    <a:ext cx="311255" cy="2838450"/>
                  </a:xfrm>
                  <a:prstGeom prst="rect">
                    <a:avLst/>
                  </a:prstGeom>
                  <a:noFill/>
                </p:spPr>
              </p:pic>
              <p:pic>
                <p:nvPicPr>
                  <p:cNvPr id="33" name="Picture 2" descr="http://thebusinessarchitetdotaccelaredotcom.files.wordpress.com/2013/10/innovation-curve-chasm.png"/>
                  <p:cNvPicPr>
                    <a:picLocks noChangeAspect="1" noChangeArrowheads="1"/>
                  </p:cNvPicPr>
                  <p:nvPr/>
                </p:nvPicPr>
                <p:blipFill rotWithShape="1">
                  <a:blip r:embed="rId3" cstate="print"/>
                  <a:srcRect l="54187" t="2674" r="42164" b="26448"/>
                  <a:stretch/>
                </p:blipFill>
                <p:spPr bwMode="auto">
                  <a:xfrm>
                    <a:off x="5623766" y="2304771"/>
                    <a:ext cx="311255" cy="1640960"/>
                  </a:xfrm>
                  <a:prstGeom prst="rect">
                    <a:avLst/>
                  </a:prstGeom>
                  <a:noFill/>
                </p:spPr>
              </p:pic>
            </p:grpSp>
            <p:grpSp>
              <p:nvGrpSpPr>
                <p:cNvPr id="102415" name="Group 102414"/>
                <p:cNvGrpSpPr/>
                <p:nvPr/>
              </p:nvGrpSpPr>
              <p:grpSpPr>
                <a:xfrm rot="21048853">
                  <a:off x="1666641" y="1403614"/>
                  <a:ext cx="1901723" cy="1255469"/>
                  <a:chOff x="455959" y="1364183"/>
                  <a:chExt cx="2098492" cy="1151731"/>
                </a:xfrm>
              </p:grpSpPr>
              <p:pic>
                <p:nvPicPr>
                  <p:cNvPr id="50" name="Picture 2" descr="http://thebusinessarchitetdotaccelaredotcom.files.wordpress.com/2013/10/innovation-curve-chasm.png"/>
                  <p:cNvPicPr>
                    <a:picLocks noChangeAspect="1" noChangeArrowheads="1"/>
                  </p:cNvPicPr>
                  <p:nvPr/>
                </p:nvPicPr>
                <p:blipFill rotWithShape="1">
                  <a:blip r:embed="rId3" cstate="print"/>
                  <a:srcRect l="19540" t="12210" r="56557" b="54783"/>
                  <a:stretch/>
                </p:blipFill>
                <p:spPr bwMode="auto">
                  <a:xfrm>
                    <a:off x="455959" y="1364183"/>
                    <a:ext cx="2038351" cy="1136650"/>
                  </a:xfrm>
                  <a:prstGeom prst="rect">
                    <a:avLst/>
                  </a:prstGeom>
                  <a:noFill/>
                </p:spPr>
              </p:pic>
              <p:sp>
                <p:nvSpPr>
                  <p:cNvPr id="51" name="Rectangle 50"/>
                  <p:cNvSpPr/>
                  <p:nvPr/>
                </p:nvSpPr>
                <p:spPr>
                  <a:xfrm>
                    <a:off x="905258" y="2131236"/>
                    <a:ext cx="422516" cy="384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2" name="Rectangle 51"/>
                  <p:cNvSpPr/>
                  <p:nvPr/>
                </p:nvSpPr>
                <p:spPr>
                  <a:xfrm>
                    <a:off x="2019729" y="1967538"/>
                    <a:ext cx="294764" cy="539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3" name="Rectangle 52"/>
                  <p:cNvSpPr/>
                  <p:nvPr/>
                </p:nvSpPr>
                <p:spPr>
                  <a:xfrm>
                    <a:off x="2294323" y="1638452"/>
                    <a:ext cx="260128" cy="5378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102416" name="TextBox 102415"/>
                <p:cNvSpPr txBox="1"/>
                <p:nvPr/>
              </p:nvSpPr>
              <p:spPr>
                <a:xfrm>
                  <a:off x="424799" y="4186109"/>
                  <a:ext cx="1979179" cy="1046440"/>
                </a:xfrm>
                <a:prstGeom prst="rect">
                  <a:avLst/>
                </a:prstGeom>
                <a:noFill/>
              </p:spPr>
              <p:txBody>
                <a:bodyPr wrap="square" rtlCol="0">
                  <a:spAutoFit/>
                </a:bodyPr>
                <a:lstStyle/>
                <a:p>
                  <a:pPr algn="ctr"/>
                  <a:r>
                    <a:rPr lang="en-US" sz="1350" b="1" dirty="0">
                      <a:solidFill>
                        <a:srgbClr val="A30046"/>
                      </a:solidFill>
                    </a:rPr>
                    <a:t>Innovators &amp; </a:t>
                  </a:r>
                </a:p>
                <a:p>
                  <a:pPr algn="ctr"/>
                  <a:r>
                    <a:rPr lang="en-US" sz="1350" b="1" dirty="0">
                      <a:solidFill>
                        <a:srgbClr val="A30046"/>
                      </a:solidFill>
                    </a:rPr>
                    <a:t>Early Adopters</a:t>
                  </a:r>
                </a:p>
                <a:p>
                  <a:pPr algn="ctr"/>
                  <a:endParaRPr lang="en-US" sz="900" b="1" dirty="0">
                    <a:solidFill>
                      <a:srgbClr val="A30046"/>
                    </a:solidFill>
                  </a:endParaRPr>
                </a:p>
                <a:p>
                  <a:pPr algn="ctr"/>
                  <a:r>
                    <a:rPr lang="en-US" sz="900" b="1" dirty="0">
                      <a:solidFill>
                        <a:srgbClr val="A30046"/>
                      </a:solidFill>
                    </a:rPr>
                    <a:t>(make it happen)</a:t>
                  </a:r>
                </a:p>
              </p:txBody>
            </p:sp>
            <p:sp>
              <p:nvSpPr>
                <p:cNvPr id="56" name="TextBox 55"/>
                <p:cNvSpPr txBox="1"/>
                <p:nvPr/>
              </p:nvSpPr>
              <p:spPr>
                <a:xfrm>
                  <a:off x="3082584" y="4180956"/>
                  <a:ext cx="1929779" cy="1046440"/>
                </a:xfrm>
                <a:prstGeom prst="rect">
                  <a:avLst/>
                </a:prstGeom>
                <a:noFill/>
              </p:spPr>
              <p:txBody>
                <a:bodyPr wrap="square" rtlCol="0">
                  <a:spAutoFit/>
                </a:bodyPr>
                <a:lstStyle/>
                <a:p>
                  <a:pPr algn="ctr"/>
                  <a:r>
                    <a:rPr lang="en-US" sz="1350" b="1" dirty="0">
                      <a:solidFill>
                        <a:srgbClr val="A30046"/>
                      </a:solidFill>
                    </a:rPr>
                    <a:t>Early</a:t>
                  </a:r>
                </a:p>
                <a:p>
                  <a:pPr algn="ctr"/>
                  <a:r>
                    <a:rPr lang="en-US" sz="1350" b="1" dirty="0">
                      <a:solidFill>
                        <a:srgbClr val="A30046"/>
                      </a:solidFill>
                    </a:rPr>
                    <a:t>Majority</a:t>
                  </a:r>
                </a:p>
                <a:p>
                  <a:pPr algn="ctr"/>
                  <a:endParaRPr lang="en-US" sz="900" b="1" dirty="0">
                    <a:solidFill>
                      <a:srgbClr val="A30046"/>
                    </a:solidFill>
                  </a:endParaRPr>
                </a:p>
                <a:p>
                  <a:pPr algn="ctr"/>
                  <a:r>
                    <a:rPr lang="en-US" sz="900" b="1" dirty="0">
                      <a:solidFill>
                        <a:srgbClr val="A30046"/>
                      </a:solidFill>
                    </a:rPr>
                    <a:t>(support it happening)</a:t>
                  </a:r>
                </a:p>
              </p:txBody>
            </p:sp>
            <p:sp>
              <p:nvSpPr>
                <p:cNvPr id="57" name="TextBox 56"/>
                <p:cNvSpPr txBox="1"/>
                <p:nvPr/>
              </p:nvSpPr>
              <p:spPr>
                <a:xfrm>
                  <a:off x="4968231" y="4186110"/>
                  <a:ext cx="1261519" cy="1046440"/>
                </a:xfrm>
                <a:prstGeom prst="rect">
                  <a:avLst/>
                </a:prstGeom>
                <a:noFill/>
              </p:spPr>
              <p:txBody>
                <a:bodyPr wrap="square" rtlCol="0">
                  <a:spAutoFit/>
                </a:bodyPr>
                <a:lstStyle/>
                <a:p>
                  <a:pPr algn="ctr"/>
                  <a:r>
                    <a:rPr lang="en-US" sz="1350" b="1" dirty="0">
                      <a:solidFill>
                        <a:srgbClr val="A30046"/>
                      </a:solidFill>
                    </a:rPr>
                    <a:t>Late</a:t>
                  </a:r>
                </a:p>
                <a:p>
                  <a:pPr algn="ctr"/>
                  <a:r>
                    <a:rPr lang="en-US" sz="1350" b="1" dirty="0">
                      <a:solidFill>
                        <a:srgbClr val="A30046"/>
                      </a:solidFill>
                    </a:rPr>
                    <a:t>Majority</a:t>
                  </a:r>
                </a:p>
                <a:p>
                  <a:pPr algn="ctr"/>
                  <a:endParaRPr lang="en-US" sz="900" b="1" dirty="0">
                    <a:solidFill>
                      <a:srgbClr val="A30046"/>
                    </a:solidFill>
                  </a:endParaRPr>
                </a:p>
                <a:p>
                  <a:pPr algn="ctr"/>
                  <a:r>
                    <a:rPr lang="en-US" sz="900" b="1" dirty="0">
                      <a:solidFill>
                        <a:srgbClr val="A30046"/>
                      </a:solidFill>
                    </a:rPr>
                    <a:t>(let it happen)</a:t>
                  </a:r>
                </a:p>
              </p:txBody>
            </p:sp>
            <p:sp>
              <p:nvSpPr>
                <p:cNvPr id="58" name="TextBox 57"/>
                <p:cNvSpPr txBox="1"/>
                <p:nvPr/>
              </p:nvSpPr>
              <p:spPr>
                <a:xfrm>
                  <a:off x="6311549" y="4187486"/>
                  <a:ext cx="1404163" cy="1046440"/>
                </a:xfrm>
                <a:prstGeom prst="rect">
                  <a:avLst/>
                </a:prstGeom>
                <a:noFill/>
              </p:spPr>
              <p:txBody>
                <a:bodyPr wrap="square" rtlCol="0">
                  <a:spAutoFit/>
                </a:bodyPr>
                <a:lstStyle/>
                <a:p>
                  <a:pPr algn="ctr"/>
                  <a:r>
                    <a:rPr lang="en-US" sz="1350" b="1" dirty="0">
                      <a:solidFill>
                        <a:srgbClr val="A30046"/>
                      </a:solidFill>
                    </a:rPr>
                    <a:t>Laggards</a:t>
                  </a:r>
                </a:p>
                <a:p>
                  <a:pPr algn="ctr"/>
                  <a:endParaRPr lang="en-US" sz="1350" b="1" dirty="0">
                    <a:solidFill>
                      <a:srgbClr val="A30046"/>
                    </a:solidFill>
                  </a:endParaRPr>
                </a:p>
                <a:p>
                  <a:pPr algn="ctr"/>
                  <a:r>
                    <a:rPr lang="en-US" sz="900" b="1" dirty="0">
                      <a:solidFill>
                        <a:srgbClr val="A30046"/>
                      </a:solidFill>
                    </a:rPr>
                    <a:t>(begrudge it happening)</a:t>
                  </a:r>
                </a:p>
              </p:txBody>
            </p:sp>
            <p:sp>
              <p:nvSpPr>
                <p:cNvPr id="59" name="TextBox 58"/>
                <p:cNvSpPr txBox="1"/>
                <p:nvPr/>
              </p:nvSpPr>
              <p:spPr>
                <a:xfrm>
                  <a:off x="7794760" y="4166613"/>
                  <a:ext cx="1170844" cy="1323438"/>
                </a:xfrm>
                <a:prstGeom prst="rect">
                  <a:avLst/>
                </a:prstGeom>
                <a:noFill/>
              </p:spPr>
              <p:txBody>
                <a:bodyPr wrap="square" rtlCol="0">
                  <a:spAutoFit/>
                </a:bodyPr>
                <a:lstStyle/>
                <a:p>
                  <a:pPr algn="ctr"/>
                  <a:r>
                    <a:rPr lang="en-US" sz="1350" b="1" dirty="0">
                      <a:solidFill>
                        <a:srgbClr val="A30046"/>
                      </a:solidFill>
                    </a:rPr>
                    <a:t>Fighters</a:t>
                  </a:r>
                </a:p>
                <a:p>
                  <a:pPr algn="ctr"/>
                  <a:endParaRPr lang="en-US" sz="1350" b="1" dirty="0">
                    <a:solidFill>
                      <a:srgbClr val="A30046"/>
                    </a:solidFill>
                  </a:endParaRPr>
                </a:p>
                <a:p>
                  <a:pPr algn="ctr"/>
                  <a:r>
                    <a:rPr lang="en-US" sz="900" b="1" dirty="0">
                      <a:solidFill>
                        <a:srgbClr val="A30046"/>
                      </a:solidFill>
                    </a:rPr>
                    <a:t>(stop it from happening)</a:t>
                  </a:r>
                </a:p>
                <a:p>
                  <a:pPr algn="ctr"/>
                  <a:endParaRPr lang="en-US" sz="1350" b="1" dirty="0">
                    <a:solidFill>
                      <a:srgbClr val="A30046"/>
                    </a:solidFill>
                  </a:endParaRPr>
                </a:p>
              </p:txBody>
            </p:sp>
            <p:sp>
              <p:nvSpPr>
                <p:cNvPr id="60" name="Content Placeholder 2"/>
                <p:cNvSpPr txBox="1">
                  <a:spLocks/>
                </p:cNvSpPr>
                <p:nvPr/>
              </p:nvSpPr>
              <p:spPr>
                <a:xfrm>
                  <a:off x="2414022" y="3061570"/>
                  <a:ext cx="961213" cy="575255"/>
                </a:xfrm>
                <a:prstGeom prst="rect">
                  <a:avLst/>
                </a:prstGeom>
              </p:spPr>
              <p:txBody>
                <a:bodyPr vert="horz" lIns="51435" tIns="25718" rIns="51435" bIns="2571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i="1" u="sng" dirty="0">
                      <a:latin typeface="+mj-lt"/>
                    </a:rPr>
                    <a:t>Chasm</a:t>
                  </a:r>
                </a:p>
              </p:txBody>
            </p:sp>
          </p:grpSp>
          <p:sp>
            <p:nvSpPr>
              <p:cNvPr id="62" name="TextBox 61"/>
              <p:cNvSpPr txBox="1"/>
              <p:nvPr/>
            </p:nvSpPr>
            <p:spPr>
              <a:xfrm>
                <a:off x="1035001" y="3535558"/>
                <a:ext cx="883837" cy="400109"/>
              </a:xfrm>
              <a:prstGeom prst="rect">
                <a:avLst/>
              </a:prstGeom>
              <a:noFill/>
            </p:spPr>
            <p:txBody>
              <a:bodyPr wrap="square" rtlCol="0">
                <a:spAutoFit/>
              </a:bodyPr>
              <a:lstStyle/>
              <a:p>
                <a:pPr algn="ctr"/>
                <a:r>
                  <a:rPr lang="en-US" sz="1350" b="1" dirty="0">
                    <a:solidFill>
                      <a:srgbClr val="A30046"/>
                    </a:solidFill>
                  </a:rPr>
                  <a:t>16%</a:t>
                </a:r>
              </a:p>
            </p:txBody>
          </p:sp>
          <p:sp>
            <p:nvSpPr>
              <p:cNvPr id="63" name="TextBox 62"/>
              <p:cNvSpPr txBox="1"/>
              <p:nvPr/>
            </p:nvSpPr>
            <p:spPr>
              <a:xfrm>
                <a:off x="3679744" y="3489712"/>
                <a:ext cx="883837" cy="400109"/>
              </a:xfrm>
              <a:prstGeom prst="rect">
                <a:avLst/>
              </a:prstGeom>
              <a:noFill/>
            </p:spPr>
            <p:txBody>
              <a:bodyPr wrap="square" rtlCol="0">
                <a:spAutoFit/>
              </a:bodyPr>
              <a:lstStyle/>
              <a:p>
                <a:pPr algn="ctr"/>
                <a:r>
                  <a:rPr lang="en-US" sz="1350" b="1" dirty="0">
                    <a:solidFill>
                      <a:srgbClr val="A30046"/>
                    </a:solidFill>
                  </a:rPr>
                  <a:t>33%</a:t>
                </a:r>
              </a:p>
            </p:txBody>
          </p:sp>
          <p:sp>
            <p:nvSpPr>
              <p:cNvPr id="64" name="TextBox 63"/>
              <p:cNvSpPr txBox="1"/>
              <p:nvPr/>
            </p:nvSpPr>
            <p:spPr>
              <a:xfrm>
                <a:off x="5157073" y="3465376"/>
                <a:ext cx="883837" cy="400109"/>
              </a:xfrm>
              <a:prstGeom prst="rect">
                <a:avLst/>
              </a:prstGeom>
              <a:noFill/>
            </p:spPr>
            <p:txBody>
              <a:bodyPr wrap="square" rtlCol="0">
                <a:spAutoFit/>
              </a:bodyPr>
              <a:lstStyle/>
              <a:p>
                <a:pPr algn="ctr"/>
                <a:r>
                  <a:rPr lang="en-US" sz="1350" b="1" dirty="0">
                    <a:solidFill>
                      <a:srgbClr val="A30046"/>
                    </a:solidFill>
                  </a:rPr>
                  <a:t>24%</a:t>
                </a:r>
              </a:p>
            </p:txBody>
          </p:sp>
          <p:sp>
            <p:nvSpPr>
              <p:cNvPr id="65" name="TextBox 64"/>
              <p:cNvSpPr txBox="1"/>
              <p:nvPr/>
            </p:nvSpPr>
            <p:spPr>
              <a:xfrm>
                <a:off x="6571712" y="3485899"/>
                <a:ext cx="883837" cy="400109"/>
              </a:xfrm>
              <a:prstGeom prst="rect">
                <a:avLst/>
              </a:prstGeom>
              <a:noFill/>
            </p:spPr>
            <p:txBody>
              <a:bodyPr wrap="square" rtlCol="0">
                <a:spAutoFit/>
              </a:bodyPr>
              <a:lstStyle/>
              <a:p>
                <a:pPr algn="ctr"/>
                <a:r>
                  <a:rPr lang="en-US" sz="1350" b="1" dirty="0">
                    <a:solidFill>
                      <a:srgbClr val="A30046"/>
                    </a:solidFill>
                  </a:rPr>
                  <a:t>20%</a:t>
                </a:r>
              </a:p>
            </p:txBody>
          </p:sp>
          <p:sp>
            <p:nvSpPr>
              <p:cNvPr id="66" name="TextBox 65"/>
              <p:cNvSpPr txBox="1"/>
              <p:nvPr/>
            </p:nvSpPr>
            <p:spPr>
              <a:xfrm>
                <a:off x="7687769" y="3535558"/>
                <a:ext cx="883837" cy="400109"/>
              </a:xfrm>
              <a:prstGeom prst="rect">
                <a:avLst/>
              </a:prstGeom>
              <a:noFill/>
            </p:spPr>
            <p:txBody>
              <a:bodyPr wrap="square" rtlCol="0">
                <a:spAutoFit/>
              </a:bodyPr>
              <a:lstStyle/>
              <a:p>
                <a:pPr algn="ctr"/>
                <a:r>
                  <a:rPr lang="en-US" sz="1350" b="1" dirty="0">
                    <a:solidFill>
                      <a:srgbClr val="A30046"/>
                    </a:solidFill>
                  </a:rPr>
                  <a:t>7%</a:t>
                </a:r>
              </a:p>
            </p:txBody>
          </p:sp>
        </p:grpSp>
        <p:sp>
          <p:nvSpPr>
            <p:cNvPr id="41" name="TextBox 40"/>
            <p:cNvSpPr txBox="1"/>
            <p:nvPr/>
          </p:nvSpPr>
          <p:spPr>
            <a:xfrm>
              <a:off x="8024038" y="6095806"/>
              <a:ext cx="1033004" cy="292388"/>
            </a:xfrm>
            <a:prstGeom prst="rect">
              <a:avLst/>
            </a:prstGeom>
            <a:noFill/>
          </p:spPr>
          <p:txBody>
            <a:bodyPr wrap="square" rtlCol="0">
              <a:spAutoFit/>
            </a:bodyPr>
            <a:lstStyle/>
            <a:p>
              <a:pPr algn="ctr"/>
              <a:r>
                <a:rPr lang="en-US" sz="825" b="1" dirty="0">
                  <a:solidFill>
                    <a:schemeClr val="accent1">
                      <a:lumMod val="75000"/>
                    </a:schemeClr>
                  </a:solidFill>
                </a:rPr>
                <a:t>N=104</a:t>
              </a:r>
            </a:p>
          </p:txBody>
        </p:sp>
        <p:sp>
          <p:nvSpPr>
            <p:cNvPr id="7" name="Rectangle 6"/>
            <p:cNvSpPr/>
            <p:nvPr/>
          </p:nvSpPr>
          <p:spPr>
            <a:xfrm>
              <a:off x="6229450" y="2343490"/>
              <a:ext cx="2679300" cy="2592724"/>
            </a:xfrm>
            <a:prstGeom prst="rect">
              <a:avLst/>
            </a:prstGeom>
            <a:solidFill>
              <a:srgbClr val="C00000">
                <a:alpha val="4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50" b="1" dirty="0">
                  <a:solidFill>
                    <a:schemeClr val="tx1"/>
                  </a:solidFill>
                </a:rPr>
                <a:t>Need to keep this group at 30% or less</a:t>
              </a:r>
            </a:p>
          </p:txBody>
        </p:sp>
        <p:sp>
          <p:nvSpPr>
            <p:cNvPr id="8" name="Rectangle 7"/>
            <p:cNvSpPr/>
            <p:nvPr/>
          </p:nvSpPr>
          <p:spPr>
            <a:xfrm>
              <a:off x="4936342" y="1229035"/>
              <a:ext cx="1240168" cy="3707179"/>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50" b="1" dirty="0">
                  <a:solidFill>
                    <a:schemeClr val="tx1"/>
                  </a:solidFill>
                </a:rPr>
                <a:t>Partial Adoption</a:t>
              </a:r>
            </a:p>
          </p:txBody>
        </p:sp>
        <p:sp>
          <p:nvSpPr>
            <p:cNvPr id="9" name="Rectangle 8"/>
            <p:cNvSpPr/>
            <p:nvPr/>
          </p:nvSpPr>
          <p:spPr>
            <a:xfrm>
              <a:off x="104717" y="1773166"/>
              <a:ext cx="4775963" cy="3163048"/>
            </a:xfrm>
            <a:prstGeom prst="rect">
              <a:avLst/>
            </a:prstGeom>
            <a:solidFill>
              <a:srgbClr val="00B050">
                <a:alpha val="2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100" b="1" u="sng" dirty="0">
                  <a:solidFill>
                    <a:schemeClr val="tx1"/>
                  </a:solidFill>
                </a:rPr>
                <a:t>Changed</a:t>
              </a:r>
            </a:p>
          </p:txBody>
        </p:sp>
      </p:grpSp>
    </p:spTree>
    <p:extLst>
      <p:ext uri="{BB962C8B-B14F-4D97-AF65-F5344CB8AC3E}">
        <p14:creationId xmlns:p14="http://schemas.microsoft.com/office/powerpoint/2010/main" val="2911947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470" y="948877"/>
            <a:ext cx="8719887" cy="3263504"/>
          </a:xfrm>
        </p:spPr>
        <p:txBody>
          <a:bodyPr>
            <a:normAutofit/>
          </a:bodyPr>
          <a:lstStyle/>
          <a:p>
            <a:r>
              <a:rPr lang="en-US" sz="2100" dirty="0"/>
              <a:t>Goals that can be achieved:</a:t>
            </a:r>
          </a:p>
          <a:p>
            <a:pPr lvl="1"/>
            <a:r>
              <a:rPr lang="en-US" sz="1800" dirty="0"/>
              <a:t>Reduce “resistors”</a:t>
            </a:r>
          </a:p>
          <a:p>
            <a:pPr lvl="1"/>
            <a:r>
              <a:rPr lang="en-US" sz="1800" dirty="0"/>
              <a:t>Increase/optimize “changed”</a:t>
            </a:r>
          </a:p>
          <a:p>
            <a:pPr lvl="1"/>
            <a:r>
              <a:rPr lang="en-US" sz="1800" dirty="0"/>
              <a:t>Proper training</a:t>
            </a:r>
          </a:p>
          <a:p>
            <a:pPr lvl="1"/>
            <a:r>
              <a:rPr lang="en-US" sz="1800" dirty="0"/>
              <a:t>Consistent application</a:t>
            </a:r>
          </a:p>
          <a:p>
            <a:endParaRPr lang="en-US" sz="2100" dirty="0"/>
          </a:p>
        </p:txBody>
      </p:sp>
      <p:sp>
        <p:nvSpPr>
          <p:cNvPr id="3" name="Title 2"/>
          <p:cNvSpPr>
            <a:spLocks noGrp="1"/>
          </p:cNvSpPr>
          <p:nvPr>
            <p:ph type="title"/>
          </p:nvPr>
        </p:nvSpPr>
        <p:spPr>
          <a:xfrm>
            <a:off x="338613" y="226297"/>
            <a:ext cx="8229600" cy="857250"/>
          </a:xfrm>
        </p:spPr>
        <p:txBody>
          <a:bodyPr>
            <a:noAutofit/>
          </a:bodyPr>
          <a:lstStyle/>
          <a:p>
            <a:r>
              <a:rPr lang="en-US" sz="3200" dirty="0"/>
              <a:t>Proof of Good Change Efforts</a:t>
            </a:r>
          </a:p>
        </p:txBody>
      </p:sp>
      <p:sp>
        <p:nvSpPr>
          <p:cNvPr id="5" name="Arrow: Down 4">
            <a:extLst>
              <a:ext uri="{FF2B5EF4-FFF2-40B4-BE49-F238E27FC236}">
                <a16:creationId xmlns:a16="http://schemas.microsoft.com/office/drawing/2014/main" id="{04910610-5D44-457A-8DA3-B4DB17A44734}"/>
              </a:ext>
            </a:extLst>
          </p:cNvPr>
          <p:cNvSpPr/>
          <p:nvPr/>
        </p:nvSpPr>
        <p:spPr>
          <a:xfrm>
            <a:off x="6799687" y="1950949"/>
            <a:ext cx="333956" cy="94223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057AC9AD-AEC8-4B35-BE56-9990E1AA3EB9}"/>
              </a:ext>
            </a:extLst>
          </p:cNvPr>
          <p:cNvSpPr txBox="1"/>
          <p:nvPr/>
        </p:nvSpPr>
        <p:spPr>
          <a:xfrm>
            <a:off x="5842550" y="1174642"/>
            <a:ext cx="2248231" cy="715581"/>
          </a:xfrm>
          <a:prstGeom prst="rect">
            <a:avLst/>
          </a:prstGeom>
          <a:noFill/>
        </p:spPr>
        <p:txBody>
          <a:bodyPr wrap="square" rtlCol="0">
            <a:spAutoFit/>
          </a:bodyPr>
          <a:lstStyle/>
          <a:p>
            <a:pPr algn="ctr"/>
            <a:r>
              <a:rPr lang="en-US" sz="1350" b="1" dirty="0">
                <a:solidFill>
                  <a:srgbClr val="C00000"/>
                </a:solidFill>
              </a:rPr>
              <a:t>Good Change Impact</a:t>
            </a:r>
          </a:p>
          <a:p>
            <a:pPr algn="ctr"/>
            <a:r>
              <a:rPr lang="en-US" sz="1350" b="1" i="1" dirty="0">
                <a:solidFill>
                  <a:srgbClr val="C00000"/>
                </a:solidFill>
              </a:rPr>
              <a:t>78% lower than industry average</a:t>
            </a:r>
          </a:p>
        </p:txBody>
      </p:sp>
      <p:sp>
        <p:nvSpPr>
          <p:cNvPr id="7" name="Arrow: Down 6">
            <a:extLst>
              <a:ext uri="{FF2B5EF4-FFF2-40B4-BE49-F238E27FC236}">
                <a16:creationId xmlns:a16="http://schemas.microsoft.com/office/drawing/2014/main" id="{D3058844-D616-4615-A9C1-983EA2CC2594}"/>
              </a:ext>
            </a:extLst>
          </p:cNvPr>
          <p:cNvSpPr/>
          <p:nvPr/>
        </p:nvSpPr>
        <p:spPr>
          <a:xfrm rot="1324775">
            <a:off x="4098117" y="2057007"/>
            <a:ext cx="326316" cy="86737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24839B15-A1DB-493D-94E6-6D7D91522203}"/>
              </a:ext>
            </a:extLst>
          </p:cNvPr>
          <p:cNvSpPr txBox="1"/>
          <p:nvPr/>
        </p:nvSpPr>
        <p:spPr>
          <a:xfrm>
            <a:off x="3905314" y="1545499"/>
            <a:ext cx="2248231" cy="715581"/>
          </a:xfrm>
          <a:prstGeom prst="rect">
            <a:avLst/>
          </a:prstGeom>
          <a:noFill/>
        </p:spPr>
        <p:txBody>
          <a:bodyPr wrap="square" rtlCol="0">
            <a:spAutoFit/>
          </a:bodyPr>
          <a:lstStyle/>
          <a:p>
            <a:pPr algn="ctr"/>
            <a:r>
              <a:rPr lang="en-US" sz="1350" b="1" dirty="0">
                <a:solidFill>
                  <a:srgbClr val="C00000"/>
                </a:solidFill>
              </a:rPr>
              <a:t>Good Change Impact</a:t>
            </a:r>
          </a:p>
          <a:p>
            <a:pPr algn="ctr"/>
            <a:r>
              <a:rPr lang="en-US" sz="1350" b="1" i="1" dirty="0">
                <a:solidFill>
                  <a:srgbClr val="C00000"/>
                </a:solidFill>
              </a:rPr>
              <a:t>43% higher than industry average</a:t>
            </a:r>
          </a:p>
        </p:txBody>
      </p:sp>
      <p:pic>
        <p:nvPicPr>
          <p:cNvPr id="9" name="Picture 8">
            <a:extLst>
              <a:ext uri="{FF2B5EF4-FFF2-40B4-BE49-F238E27FC236}">
                <a16:creationId xmlns:a16="http://schemas.microsoft.com/office/drawing/2014/main" id="{72881A41-62D5-287C-0C97-E93A84E4B48E}"/>
              </a:ext>
            </a:extLst>
          </p:cNvPr>
          <p:cNvPicPr>
            <a:picLocks noChangeAspect="1"/>
          </p:cNvPicPr>
          <p:nvPr/>
        </p:nvPicPr>
        <p:blipFill rotWithShape="1">
          <a:blip r:embed="rId2"/>
          <a:srcRect l="9552" t="8586" r="9208" b="13890"/>
          <a:stretch/>
        </p:blipFill>
        <p:spPr>
          <a:xfrm>
            <a:off x="1473958" y="2953905"/>
            <a:ext cx="7428625" cy="2070887"/>
          </a:xfrm>
          <a:prstGeom prst="rect">
            <a:avLst/>
          </a:prstGeom>
        </p:spPr>
      </p:pic>
    </p:spTree>
    <p:extLst>
      <p:ext uri="{BB962C8B-B14F-4D97-AF65-F5344CB8AC3E}">
        <p14:creationId xmlns:p14="http://schemas.microsoft.com/office/powerpoint/2010/main" val="972636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8D2D9D-7016-260B-80EC-B9F1280E0370}"/>
              </a:ext>
            </a:extLst>
          </p:cNvPr>
          <p:cNvSpPr/>
          <p:nvPr/>
        </p:nvSpPr>
        <p:spPr>
          <a:xfrm>
            <a:off x="313899" y="1467235"/>
            <a:ext cx="2654488" cy="2818162"/>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A255D-EF9E-6338-168A-86C8BF81356B}"/>
              </a:ext>
            </a:extLst>
          </p:cNvPr>
          <p:cNvSpPr>
            <a:spLocks noGrp="1"/>
          </p:cNvSpPr>
          <p:nvPr>
            <p:ph type="title"/>
          </p:nvPr>
        </p:nvSpPr>
        <p:spPr>
          <a:xfrm>
            <a:off x="457200" y="459123"/>
            <a:ext cx="8229600" cy="857250"/>
          </a:xfrm>
        </p:spPr>
        <p:txBody>
          <a:bodyPr>
            <a:normAutofit/>
          </a:bodyPr>
          <a:lstStyle/>
          <a:p>
            <a:r>
              <a:rPr lang="en-US" sz="4400" b="1" dirty="0"/>
              <a:t>Client of Choice Tools</a:t>
            </a:r>
          </a:p>
        </p:txBody>
      </p:sp>
      <p:sp>
        <p:nvSpPr>
          <p:cNvPr id="3" name="Content Placeholder 2">
            <a:extLst>
              <a:ext uri="{FF2B5EF4-FFF2-40B4-BE49-F238E27FC236}">
                <a16:creationId xmlns:a16="http://schemas.microsoft.com/office/drawing/2014/main" id="{2AA25BD1-F39C-C41B-474B-F8164DB0393F}"/>
              </a:ext>
            </a:extLst>
          </p:cNvPr>
          <p:cNvSpPr>
            <a:spLocks noGrp="1"/>
          </p:cNvSpPr>
          <p:nvPr>
            <p:ph idx="1"/>
          </p:nvPr>
        </p:nvSpPr>
        <p:spPr>
          <a:xfrm>
            <a:off x="457200" y="1675803"/>
            <a:ext cx="8229600" cy="3005369"/>
          </a:xfrm>
        </p:spPr>
        <p:txBody>
          <a:bodyPr/>
          <a:lstStyle/>
          <a:p>
            <a:r>
              <a:rPr lang="en-US" dirty="0">
                <a:solidFill>
                  <a:schemeClr val="bg1"/>
                </a:solidFill>
              </a:rPr>
              <a:t>Processes</a:t>
            </a:r>
          </a:p>
          <a:p>
            <a:r>
              <a:rPr lang="en-US" dirty="0">
                <a:solidFill>
                  <a:schemeClr val="bg1"/>
                </a:solidFill>
              </a:rPr>
              <a:t>Technology</a:t>
            </a:r>
          </a:p>
          <a:p>
            <a:r>
              <a:rPr lang="en-US" dirty="0">
                <a:solidFill>
                  <a:schemeClr val="bg1"/>
                </a:solidFill>
              </a:rPr>
              <a:t>Training </a:t>
            </a:r>
          </a:p>
          <a:p>
            <a:r>
              <a:rPr lang="en-US" dirty="0">
                <a:solidFill>
                  <a:schemeClr val="bg1"/>
                </a:solidFill>
              </a:rPr>
              <a:t>Contracts</a:t>
            </a:r>
          </a:p>
          <a:p>
            <a:endParaRPr lang="en-US" dirty="0"/>
          </a:p>
        </p:txBody>
      </p:sp>
      <p:sp>
        <p:nvSpPr>
          <p:cNvPr id="4" name="Arrow: Striped Right 3">
            <a:extLst>
              <a:ext uri="{FF2B5EF4-FFF2-40B4-BE49-F238E27FC236}">
                <a16:creationId xmlns:a16="http://schemas.microsoft.com/office/drawing/2014/main" id="{0DE9903B-F5C6-CD5E-B646-3F726B388C81}"/>
              </a:ext>
            </a:extLst>
          </p:cNvPr>
          <p:cNvSpPr/>
          <p:nvPr/>
        </p:nvSpPr>
        <p:spPr>
          <a:xfrm>
            <a:off x="2945870" y="2105439"/>
            <a:ext cx="1914779" cy="1664481"/>
          </a:xfrm>
          <a:prstGeom prst="stripedRightArrow">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Heart 4">
            <a:extLst>
              <a:ext uri="{FF2B5EF4-FFF2-40B4-BE49-F238E27FC236}">
                <a16:creationId xmlns:a16="http://schemas.microsoft.com/office/drawing/2014/main" id="{B67CC954-305B-4553-CE7C-65AFEA23BDDD}"/>
              </a:ext>
            </a:extLst>
          </p:cNvPr>
          <p:cNvSpPr/>
          <p:nvPr/>
        </p:nvSpPr>
        <p:spPr>
          <a:xfrm>
            <a:off x="7362967" y="2197289"/>
            <a:ext cx="1467134" cy="1276065"/>
          </a:xfrm>
          <a:prstGeom prst="hear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lus Sign 6">
            <a:extLst>
              <a:ext uri="{FF2B5EF4-FFF2-40B4-BE49-F238E27FC236}">
                <a16:creationId xmlns:a16="http://schemas.microsoft.com/office/drawing/2014/main" id="{3A3FC905-B24E-8B74-5D03-1AA7E52B2E3A}"/>
              </a:ext>
            </a:extLst>
          </p:cNvPr>
          <p:cNvSpPr/>
          <p:nvPr/>
        </p:nvSpPr>
        <p:spPr>
          <a:xfrm>
            <a:off x="6453735" y="2388358"/>
            <a:ext cx="890617" cy="893928"/>
          </a:xfrm>
          <a:prstGeom prst="mathPlu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Brain clipart 6 - Clipartix">
            <a:extLst>
              <a:ext uri="{FF2B5EF4-FFF2-40B4-BE49-F238E27FC236}">
                <a16:creationId xmlns:a16="http://schemas.microsoft.com/office/drawing/2014/main" id="{D029A2F4-026B-4BCE-B7DA-C5042DD7D53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6916" y="1993118"/>
            <a:ext cx="1562568" cy="156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366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B9E7-BA45-904B-9DD4-797DD35080F7}"/>
              </a:ext>
            </a:extLst>
          </p:cNvPr>
          <p:cNvSpPr>
            <a:spLocks noGrp="1"/>
          </p:cNvSpPr>
          <p:nvPr>
            <p:ph type="title"/>
          </p:nvPr>
        </p:nvSpPr>
        <p:spPr>
          <a:xfrm>
            <a:off x="140235" y="307751"/>
            <a:ext cx="4297664" cy="857250"/>
          </a:xfrm>
        </p:spPr>
        <p:txBody>
          <a:bodyPr/>
          <a:lstStyle/>
          <a:p>
            <a:pPr algn="l"/>
            <a:r>
              <a:rPr lang="en-US" b="1" dirty="0">
                <a:solidFill>
                  <a:srgbClr val="C00000"/>
                </a:solidFill>
              </a:rPr>
              <a:t>Project Summit</a:t>
            </a:r>
          </a:p>
        </p:txBody>
      </p:sp>
      <p:sp>
        <p:nvSpPr>
          <p:cNvPr id="3" name="Content Placeholder 2">
            <a:extLst>
              <a:ext uri="{FF2B5EF4-FFF2-40B4-BE49-F238E27FC236}">
                <a16:creationId xmlns:a16="http://schemas.microsoft.com/office/drawing/2014/main" id="{1147E888-C7FA-E746-BC96-ED1896AC3FA9}"/>
              </a:ext>
            </a:extLst>
          </p:cNvPr>
          <p:cNvSpPr>
            <a:spLocks noGrp="1"/>
          </p:cNvSpPr>
          <p:nvPr>
            <p:ph idx="1"/>
          </p:nvPr>
        </p:nvSpPr>
        <p:spPr>
          <a:xfrm>
            <a:off x="209174" y="1115666"/>
            <a:ext cx="4159786" cy="3485627"/>
          </a:xfrm>
        </p:spPr>
        <p:style>
          <a:lnRef idx="2">
            <a:schemeClr val="accent1">
              <a:shade val="50000"/>
            </a:schemeClr>
          </a:lnRef>
          <a:fillRef idx="1">
            <a:schemeClr val="accent1"/>
          </a:fillRef>
          <a:effectRef idx="0">
            <a:schemeClr val="accent1"/>
          </a:effectRef>
          <a:fontRef idx="minor">
            <a:schemeClr val="lt1"/>
          </a:fontRef>
        </p:style>
        <p:txBody>
          <a:bodyPr>
            <a:normAutofit fontScale="77500" lnSpcReduction="20000"/>
          </a:bodyPr>
          <a:lstStyle/>
          <a:p>
            <a:pPr marL="0" lvl="0" indent="0">
              <a:buNone/>
            </a:pPr>
            <a:r>
              <a:rPr lang="en-US" b="1" dirty="0">
                <a:solidFill>
                  <a:schemeClr val="bg1">
                    <a:lumMod val="95000"/>
                  </a:schemeClr>
                </a:solidFill>
                <a:effectLst>
                  <a:outerShdw blurRad="38100" dist="38100" dir="2700000" algn="tl">
                    <a:srgbClr val="000000">
                      <a:alpha val="43137"/>
                    </a:srgbClr>
                  </a:outerShdw>
                </a:effectLst>
              </a:rPr>
              <a:t>Project Summit Key Principles</a:t>
            </a:r>
            <a:endParaRPr lang="en-US" sz="2400" b="1" dirty="0">
              <a:solidFill>
                <a:schemeClr val="bg1">
                  <a:lumMod val="95000"/>
                </a:schemeClr>
              </a:solidFill>
              <a:effectLst>
                <a:outerShdw blurRad="38100" dist="38100" dir="2700000" algn="tl">
                  <a:srgbClr val="000000">
                    <a:alpha val="43137"/>
                  </a:srgbClr>
                </a:outerShdw>
              </a:effectLst>
            </a:endParaRPr>
          </a:p>
          <a:p>
            <a:pPr marL="685800" lvl="1" indent="-342900">
              <a:lnSpc>
                <a:spcPct val="200000"/>
              </a:lnSpc>
              <a:buFont typeface="+mj-lt"/>
              <a:buAutoNum type="arabicPeriod"/>
            </a:pPr>
            <a:r>
              <a:rPr lang="en-US" sz="2100" dirty="0"/>
              <a:t>Collaboration - One Hardhat, One Team</a:t>
            </a:r>
          </a:p>
          <a:p>
            <a:pPr marL="685800" lvl="1" indent="-342900">
              <a:lnSpc>
                <a:spcPct val="200000"/>
              </a:lnSpc>
              <a:buFont typeface="+mj-lt"/>
              <a:buAutoNum type="arabicPeriod"/>
            </a:pPr>
            <a:r>
              <a:rPr lang="en-US" sz="2100" dirty="0"/>
              <a:t>Transparency &amp; Integration </a:t>
            </a:r>
          </a:p>
          <a:p>
            <a:pPr marL="685800" lvl="1" indent="-342900">
              <a:lnSpc>
                <a:spcPct val="200000"/>
              </a:lnSpc>
              <a:buFont typeface="+mj-lt"/>
              <a:buAutoNum type="arabicPeriod"/>
            </a:pPr>
            <a:r>
              <a:rPr lang="en-US" sz="2100" dirty="0"/>
              <a:t>Faster &amp; Higher Quality</a:t>
            </a:r>
          </a:p>
          <a:p>
            <a:pPr marL="685800" lvl="1" indent="-342900">
              <a:lnSpc>
                <a:spcPct val="200000"/>
              </a:lnSpc>
              <a:buFont typeface="+mj-lt"/>
              <a:buAutoNum type="arabicPeriod"/>
            </a:pPr>
            <a:r>
              <a:rPr lang="en-US" sz="2100" dirty="0"/>
              <a:t>Cost Savings through Innovation </a:t>
            </a:r>
          </a:p>
          <a:p>
            <a:pPr marL="685800" lvl="1" indent="-342900">
              <a:lnSpc>
                <a:spcPct val="200000"/>
              </a:lnSpc>
              <a:buFont typeface="+mj-lt"/>
              <a:buAutoNum type="arabicPeriod"/>
            </a:pPr>
            <a:r>
              <a:rPr lang="en-US" sz="2100" dirty="0"/>
              <a:t>Fewer Conflicts &amp; Eliminate Claims</a:t>
            </a:r>
          </a:p>
          <a:p>
            <a:pPr marL="685800" lvl="1" indent="-342900">
              <a:lnSpc>
                <a:spcPct val="200000"/>
              </a:lnSpc>
              <a:buFont typeface="+mj-lt"/>
              <a:buAutoNum type="arabicPeriod"/>
            </a:pPr>
            <a:r>
              <a:rPr lang="en-US" sz="2100" dirty="0"/>
              <a:t>Less Stress &amp; Better Relationships</a:t>
            </a:r>
          </a:p>
        </p:txBody>
      </p:sp>
      <p:grpSp>
        <p:nvGrpSpPr>
          <p:cNvPr id="4" name="Group 3">
            <a:extLst>
              <a:ext uri="{FF2B5EF4-FFF2-40B4-BE49-F238E27FC236}">
                <a16:creationId xmlns:a16="http://schemas.microsoft.com/office/drawing/2014/main" id="{126FE0BC-709E-864A-902A-225E5D62F5F6}"/>
              </a:ext>
            </a:extLst>
          </p:cNvPr>
          <p:cNvGrpSpPr/>
          <p:nvPr/>
        </p:nvGrpSpPr>
        <p:grpSpPr>
          <a:xfrm>
            <a:off x="6392609" y="779589"/>
            <a:ext cx="2672713" cy="2086592"/>
            <a:chOff x="7025511" y="2122137"/>
            <a:chExt cx="3833196" cy="2952871"/>
          </a:xfrm>
        </p:grpSpPr>
        <p:grpSp>
          <p:nvGrpSpPr>
            <p:cNvPr id="10" name="Group 9">
              <a:extLst>
                <a:ext uri="{FF2B5EF4-FFF2-40B4-BE49-F238E27FC236}">
                  <a16:creationId xmlns:a16="http://schemas.microsoft.com/office/drawing/2014/main" id="{9E62B39B-4B43-2745-B27A-A227052C5B1A}"/>
                </a:ext>
              </a:extLst>
            </p:cNvPr>
            <p:cNvGrpSpPr/>
            <p:nvPr/>
          </p:nvGrpSpPr>
          <p:grpSpPr>
            <a:xfrm>
              <a:off x="7025511" y="2122137"/>
              <a:ext cx="3833196" cy="2952871"/>
              <a:chOff x="2367170" y="1583166"/>
              <a:chExt cx="4308356" cy="3128434"/>
            </a:xfrm>
          </p:grpSpPr>
          <p:pic>
            <p:nvPicPr>
              <p:cNvPr id="11" name="Picture 12" descr="Image result for hardhat transparent white">
                <a:extLst>
                  <a:ext uri="{FF2B5EF4-FFF2-40B4-BE49-F238E27FC236}">
                    <a16:creationId xmlns:a16="http://schemas.microsoft.com/office/drawing/2014/main" id="{6D615B4C-CE0E-F640-9DF6-DC40255546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170" y="1583166"/>
                <a:ext cx="4308356" cy="31284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summit clip art">
                <a:extLst>
                  <a:ext uri="{FF2B5EF4-FFF2-40B4-BE49-F238E27FC236}">
                    <a16:creationId xmlns:a16="http://schemas.microsoft.com/office/drawing/2014/main" id="{93226375-4E03-5E43-8FB1-02E6579342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50177">
                <a:off x="3242879" y="3042638"/>
                <a:ext cx="898648" cy="438091"/>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Content Placeholder 23" descr="A close up of a logo&#10;&#10;Description automatically generated">
              <a:extLst>
                <a:ext uri="{FF2B5EF4-FFF2-40B4-BE49-F238E27FC236}">
                  <a16:creationId xmlns:a16="http://schemas.microsoft.com/office/drawing/2014/main" id="{F1867551-63DB-C849-A339-056AAA91A5E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157" b="94395" l="9771" r="89813">
                          <a14:foregroundMark x1="23077" y1="21749" x2="49896" y2="24215"/>
                          <a14:foregroundMark x1="49896" y1="24215" x2="58212" y2="34305"/>
                          <a14:foregroundMark x1="58212" y1="34305" x2="59875" y2="47982"/>
                          <a14:foregroundMark x1="59875" y1="47982" x2="58004" y2="59865"/>
                          <a14:foregroundMark x1="58004" y1="59865" x2="48233" y2="76009"/>
                          <a14:foregroundMark x1="48233" y1="76009" x2="29938" y2="82063"/>
                          <a14:foregroundMark x1="29938" y1="82063" x2="17672" y2="74215"/>
                          <a14:foregroundMark x1="17672" y1="74215" x2="9771" y2="61211"/>
                          <a14:foregroundMark x1="9771" y1="61211" x2="7484" y2="40807"/>
                          <a14:foregroundMark x1="7484" y1="40807" x2="10279" y2="31358"/>
                          <a14:foregroundMark x1="44628" y1="3711" x2="57173" y2="5381"/>
                          <a14:foregroundMark x1="27059" y1="1374" x2="27414" y2="1421"/>
                          <a14:foregroundMark x1="25414" y1="1155" x2="26476" y2="1297"/>
                          <a14:foregroundMark x1="57173" y1="5381" x2="63410" y2="19731"/>
                          <a14:foregroundMark x1="63410" y1="19731" x2="64449" y2="39238"/>
                          <a14:foregroundMark x1="64449" y1="39238" x2="59252" y2="56278"/>
                          <a14:foregroundMark x1="59252" y1="56278" x2="51975" y2="66592"/>
                          <a14:foregroundMark x1="51975" y1="66592" x2="40125" y2="61435"/>
                          <a14:foregroundMark x1="40125" y1="61435" x2="48025" y2="41256"/>
                          <a14:foregroundMark x1="48025" y1="41256" x2="58628" y2="32960"/>
                          <a14:foregroundMark x1="58628" y1="32960" x2="68607" y2="36323"/>
                          <a14:foregroundMark x1="68607" y1="36323" x2="69439" y2="48655"/>
                          <a14:foregroundMark x1="69439" y1="48655" x2="57173" y2="63677"/>
                          <a14:foregroundMark x1="57173" y1="63677" x2="58836" y2="44395"/>
                          <a14:foregroundMark x1="58836" y1="44395" x2="68399" y2="39238"/>
                          <a14:foregroundMark x1="68399" y1="39238" x2="69439" y2="71076"/>
                          <a14:foregroundMark x1="69439" y1="71076" x2="48649" y2="77130"/>
                          <a14:foregroundMark x1="48649" y1="77130" x2="47817" y2="65471"/>
                          <a14:foregroundMark x1="47817" y1="65471" x2="58004" y2="46413"/>
                          <a14:foregroundMark x1="58004" y1="46413" x2="69231" y2="38565"/>
                          <a14:foregroundMark x1="69231" y1="38565" x2="82328" y2="43049"/>
                          <a14:foregroundMark x1="82328" y1="43049" x2="85239" y2="55157"/>
                          <a14:foregroundMark x1="85239" y1="55157" x2="85031" y2="67489"/>
                          <a14:foregroundMark x1="85031" y1="67489" x2="75884" y2="75336"/>
                          <a14:foregroundMark x1="75884" y1="75336" x2="75884" y2="75112"/>
                          <a14:foregroundMark x1="29106" y1="24664" x2="28898" y2="55157"/>
                          <a14:foregroundMark x1="32848" y1="78475" x2="58004" y2="78924"/>
                          <a14:foregroundMark x1="58004" y1="78924" x2="80249" y2="75112"/>
                          <a14:foregroundMark x1="80249" y1="75112" x2="82536" y2="73543"/>
                          <a14:foregroundMark x1="73805" y1="78924" x2="45946" y2="83857"/>
                          <a14:foregroundMark x1="45946" y1="83857" x2="31809" y2="80942"/>
                          <a14:foregroundMark x1="37006" y1="90359" x2="47401" y2="94395"/>
                          <a14:foregroundMark x1="47401" y1="94395" x2="58420" y2="92601"/>
                          <a14:backgroundMark x1="10603" y1="21076" x2="26195" y2="3587"/>
                          <a14:backgroundMark x1="26195" y1="3587" x2="36798" y2="2691"/>
                          <a14:backgroundMark x1="36798" y1="2691" x2="27027" y2="8072"/>
                          <a14:backgroundMark x1="27027" y1="8072" x2="10811" y2="22870"/>
                          <a14:backgroundMark x1="16424" y1="6278" x2="20166" y2="7623"/>
                          <a14:backgroundMark x1="27651" y1="8744" x2="14969" y2="6951"/>
                          <a14:backgroundMark x1="18711" y1="2915" x2="22661" y2="3139"/>
                          <a14:backgroundMark x1="22661" y1="2915" x2="23701" y2="5157"/>
                          <a14:backgroundMark x1="42827" y1="1345" x2="32640" y2="5381"/>
                          <a14:backgroundMark x1="32640" y1="5381" x2="21622" y2="4709"/>
                          <a14:backgroundMark x1="21622" y1="4709" x2="24740" y2="2691"/>
                          <a14:backgroundMark x1="11435" y1="23318" x2="10811" y2="25785"/>
                          <a14:backgroundMark x1="11227" y1="25336" x2="9979" y2="29148"/>
                          <a14:backgroundMark x1="10187" y1="28924" x2="9356" y2="30942"/>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45607" y="3288922"/>
              <a:ext cx="1249869" cy="1159600"/>
            </a:xfrm>
            <a:prstGeom prst="rect">
              <a:avLst/>
            </a:prstGeom>
            <a:scene3d>
              <a:camera prst="perspectiveContrastingLeftFacing"/>
              <a:lightRig rig="threePt" dir="t"/>
            </a:scene3d>
          </p:spPr>
        </p:pic>
      </p:grpSp>
      <p:sp>
        <p:nvSpPr>
          <p:cNvPr id="9" name="Content Placeholder 2">
            <a:extLst>
              <a:ext uri="{FF2B5EF4-FFF2-40B4-BE49-F238E27FC236}">
                <a16:creationId xmlns:a16="http://schemas.microsoft.com/office/drawing/2014/main" id="{0235913A-B938-3618-5A15-AD21C9494898}"/>
              </a:ext>
            </a:extLst>
          </p:cNvPr>
          <p:cNvSpPr txBox="1">
            <a:spLocks/>
          </p:cNvSpPr>
          <p:nvPr/>
        </p:nvSpPr>
        <p:spPr>
          <a:xfrm>
            <a:off x="4312692" y="2793190"/>
            <a:ext cx="4752630" cy="24993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3479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a:t>	</a:t>
            </a:r>
            <a:r>
              <a:rPr lang="en-US" sz="2400" b="1" i="1" u="sng" dirty="0">
                <a:solidFill>
                  <a:srgbClr val="002060"/>
                </a:solidFill>
              </a:rPr>
              <a:t>Impacts of Project Summit</a:t>
            </a:r>
          </a:p>
          <a:p>
            <a:pPr lvl="1"/>
            <a:r>
              <a:rPr lang="en-US" sz="1600" dirty="0"/>
              <a:t>Improved productivity by </a:t>
            </a:r>
            <a:r>
              <a:rPr lang="en-US" sz="1600" b="1" dirty="0">
                <a:solidFill>
                  <a:srgbClr val="C00000"/>
                </a:solidFill>
              </a:rPr>
              <a:t>21%</a:t>
            </a:r>
          </a:p>
          <a:p>
            <a:pPr lvl="1"/>
            <a:r>
              <a:rPr lang="en-US" sz="1600" dirty="0"/>
              <a:t>Cost reduction/avoidance at </a:t>
            </a:r>
            <a:r>
              <a:rPr lang="en-US" sz="1600" b="1" dirty="0">
                <a:solidFill>
                  <a:srgbClr val="C00000"/>
                </a:solidFill>
              </a:rPr>
              <a:t>10-16% </a:t>
            </a:r>
          </a:p>
          <a:p>
            <a:pPr lvl="1"/>
            <a:r>
              <a:rPr lang="en-US" sz="1600" dirty="0"/>
              <a:t>Total project duration was </a:t>
            </a:r>
            <a:r>
              <a:rPr lang="en-US" sz="1600" b="1" dirty="0">
                <a:solidFill>
                  <a:srgbClr val="C00000"/>
                </a:solidFill>
              </a:rPr>
              <a:t>10% faster</a:t>
            </a:r>
          </a:p>
          <a:p>
            <a:pPr lvl="1"/>
            <a:r>
              <a:rPr lang="en-US" sz="1600" dirty="0"/>
              <a:t>Improved Accuracy of Estimates by </a:t>
            </a:r>
            <a:r>
              <a:rPr lang="en-US" sz="1600" b="1" dirty="0">
                <a:solidFill>
                  <a:srgbClr val="C00000"/>
                </a:solidFill>
              </a:rPr>
              <a:t>20%</a:t>
            </a:r>
            <a:endParaRPr lang="en-US" sz="1600" b="1" dirty="0">
              <a:solidFill>
                <a:srgbClr val="C00000"/>
              </a:solidFill>
              <a:highlight>
                <a:srgbClr val="FFFF00"/>
              </a:highlight>
            </a:endParaRPr>
          </a:p>
          <a:p>
            <a:pPr lvl="1"/>
            <a:r>
              <a:rPr lang="en-US" sz="1600" b="1" dirty="0">
                <a:solidFill>
                  <a:srgbClr val="C00000"/>
                </a:solidFill>
              </a:rPr>
              <a:t>Safer</a:t>
            </a:r>
            <a:r>
              <a:rPr lang="en-US" sz="1600" dirty="0"/>
              <a:t> &amp; </a:t>
            </a:r>
            <a:r>
              <a:rPr lang="en-US" sz="1600" b="1" dirty="0">
                <a:solidFill>
                  <a:srgbClr val="C00000"/>
                </a:solidFill>
              </a:rPr>
              <a:t>more productive</a:t>
            </a:r>
          </a:p>
          <a:p>
            <a:pPr marL="514350" indent="-514350">
              <a:lnSpc>
                <a:spcPct val="210000"/>
              </a:lnSpc>
              <a:buFont typeface="+mj-lt"/>
              <a:buAutoNum type="arabicPeriod"/>
            </a:pPr>
            <a:endParaRPr lang="en-US" sz="2000" dirty="0"/>
          </a:p>
        </p:txBody>
      </p:sp>
      <p:sp>
        <p:nvSpPr>
          <p:cNvPr id="5" name="Rectangle 4">
            <a:extLst>
              <a:ext uri="{FF2B5EF4-FFF2-40B4-BE49-F238E27FC236}">
                <a16:creationId xmlns:a16="http://schemas.microsoft.com/office/drawing/2014/main" id="{8EE9C653-D02C-0C51-5520-276B132A456E}"/>
              </a:ext>
            </a:extLst>
          </p:cNvPr>
          <p:cNvSpPr/>
          <p:nvPr/>
        </p:nvSpPr>
        <p:spPr>
          <a:xfrm>
            <a:off x="4368960" y="942138"/>
            <a:ext cx="2672712" cy="1015663"/>
          </a:xfrm>
          <a:prstGeom prst="rect">
            <a:avLst/>
          </a:prstGeom>
          <a:noFill/>
        </p:spPr>
        <p:txBody>
          <a:bodyPr wrap="square" lIns="91440" tIns="45720" rIns="91440" bIns="45720">
            <a:spAutoFit/>
          </a:bodyPr>
          <a:lstStyle/>
          <a:p>
            <a:pPr algn="ctr"/>
            <a:r>
              <a:rPr lang="en-US" sz="6000" b="1" cap="none" spc="0" dirty="0">
                <a:ln w="0"/>
                <a:solidFill>
                  <a:srgbClr val="0D2E74"/>
                </a:solidFill>
                <a:effectLst>
                  <a:reflection blurRad="6350" stA="53000" endA="300" endPos="35500" dir="5400000" sy="-90000" algn="bl" rotWithShape="0"/>
                </a:effectLst>
              </a:rPr>
              <a:t>TRUST</a:t>
            </a:r>
          </a:p>
        </p:txBody>
      </p:sp>
      <p:grpSp>
        <p:nvGrpSpPr>
          <p:cNvPr id="6" name="Group 5">
            <a:extLst>
              <a:ext uri="{FF2B5EF4-FFF2-40B4-BE49-F238E27FC236}">
                <a16:creationId xmlns:a16="http://schemas.microsoft.com/office/drawing/2014/main" id="{6B4A5892-666F-599E-A072-6819ED789546}"/>
              </a:ext>
            </a:extLst>
          </p:cNvPr>
          <p:cNvGrpSpPr>
            <a:grpSpLocks noChangeAspect="1"/>
          </p:cNvGrpSpPr>
          <p:nvPr/>
        </p:nvGrpSpPr>
        <p:grpSpPr>
          <a:xfrm>
            <a:off x="4738538" y="393795"/>
            <a:ext cx="1814887" cy="732182"/>
            <a:chOff x="3986558" y="-7028"/>
            <a:chExt cx="3873185" cy="1562568"/>
          </a:xfrm>
        </p:grpSpPr>
        <p:sp>
          <p:nvSpPr>
            <p:cNvPr id="12" name="Heart 11">
              <a:extLst>
                <a:ext uri="{FF2B5EF4-FFF2-40B4-BE49-F238E27FC236}">
                  <a16:creationId xmlns:a16="http://schemas.microsoft.com/office/drawing/2014/main" id="{D9BCA08B-03F8-083D-2E54-E6B1FCC5AEBC}"/>
                </a:ext>
              </a:extLst>
            </p:cNvPr>
            <p:cNvSpPr/>
            <p:nvPr/>
          </p:nvSpPr>
          <p:spPr>
            <a:xfrm>
              <a:off x="6392609" y="197143"/>
              <a:ext cx="1467134" cy="1276065"/>
            </a:xfrm>
            <a:prstGeom prst="hear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lus Sign 12">
              <a:extLst>
                <a:ext uri="{FF2B5EF4-FFF2-40B4-BE49-F238E27FC236}">
                  <a16:creationId xmlns:a16="http://schemas.microsoft.com/office/drawing/2014/main" id="{EAEBCC06-EF97-8193-BE15-854D796F37A1}"/>
                </a:ext>
              </a:extLst>
            </p:cNvPr>
            <p:cNvSpPr/>
            <p:nvPr/>
          </p:nvSpPr>
          <p:spPr>
            <a:xfrm>
              <a:off x="5483377" y="388212"/>
              <a:ext cx="890617" cy="893928"/>
            </a:xfrm>
            <a:prstGeom prst="mathPlu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descr="Brain clipart 6 - Clipartix">
              <a:extLst>
                <a:ext uri="{FF2B5EF4-FFF2-40B4-BE49-F238E27FC236}">
                  <a16:creationId xmlns:a16="http://schemas.microsoft.com/office/drawing/2014/main" id="{B946CBE7-EA1E-BA9F-B388-08E7C78857C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6558" y="-7028"/>
              <a:ext cx="1562568" cy="15625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1706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B78B-9AC1-81C6-1579-EBD7AE33204D}"/>
              </a:ext>
            </a:extLst>
          </p:cNvPr>
          <p:cNvSpPr>
            <a:spLocks noGrp="1"/>
          </p:cNvSpPr>
          <p:nvPr>
            <p:ph type="title"/>
          </p:nvPr>
        </p:nvSpPr>
        <p:spPr>
          <a:xfrm>
            <a:off x="457200" y="446211"/>
            <a:ext cx="8229600" cy="857250"/>
          </a:xfrm>
        </p:spPr>
        <p:txBody>
          <a:bodyPr/>
          <a:lstStyle/>
          <a:p>
            <a:r>
              <a:rPr lang="en-US" dirty="0"/>
              <a:t>Potential &amp; Realistic Solutions</a:t>
            </a:r>
          </a:p>
        </p:txBody>
      </p:sp>
      <p:sp>
        <p:nvSpPr>
          <p:cNvPr id="3" name="Content Placeholder 2">
            <a:extLst>
              <a:ext uri="{FF2B5EF4-FFF2-40B4-BE49-F238E27FC236}">
                <a16:creationId xmlns:a16="http://schemas.microsoft.com/office/drawing/2014/main" id="{8F0841A6-8C01-007D-FCE4-A210A12ECAC3}"/>
              </a:ext>
            </a:extLst>
          </p:cNvPr>
          <p:cNvSpPr>
            <a:spLocks noGrp="1"/>
          </p:cNvSpPr>
          <p:nvPr>
            <p:ph idx="1"/>
          </p:nvPr>
        </p:nvSpPr>
        <p:spPr>
          <a:xfrm>
            <a:off x="457200" y="1371601"/>
            <a:ext cx="8229600" cy="3579120"/>
          </a:xfrm>
        </p:spPr>
        <p:txBody>
          <a:bodyPr>
            <a:normAutofit fontScale="77500" lnSpcReduction="20000"/>
          </a:bodyPr>
          <a:lstStyle/>
          <a:p>
            <a:r>
              <a:rPr lang="en-US" dirty="0">
                <a:solidFill>
                  <a:schemeClr val="bg1">
                    <a:lumMod val="95000"/>
                  </a:schemeClr>
                </a:solidFill>
              </a:rPr>
              <a:t>Become a “Client of Choice” </a:t>
            </a:r>
          </a:p>
          <a:p>
            <a:pPr lvl="1"/>
            <a:r>
              <a:rPr lang="en-US" dirty="0">
                <a:solidFill>
                  <a:schemeClr val="bg1">
                    <a:lumMod val="95000"/>
                  </a:schemeClr>
                </a:solidFill>
              </a:rPr>
              <a:t>(for External Vendors &amp; Internal Customers)</a:t>
            </a:r>
          </a:p>
          <a:p>
            <a:endParaRPr lang="en-US" dirty="0"/>
          </a:p>
          <a:p>
            <a:r>
              <a:rPr lang="en-US" dirty="0"/>
              <a:t>Increase your HD IQ (Human Dimensions)</a:t>
            </a:r>
          </a:p>
          <a:p>
            <a:endParaRPr lang="en-US" dirty="0"/>
          </a:p>
          <a:p>
            <a:r>
              <a:rPr lang="en-US" dirty="0"/>
              <a:t>Map your Organization – people, SOP, etc. </a:t>
            </a:r>
          </a:p>
          <a:p>
            <a:endParaRPr lang="en-US" dirty="0"/>
          </a:p>
          <a:p>
            <a:r>
              <a:rPr lang="en-US" dirty="0">
                <a:solidFill>
                  <a:schemeClr val="bg1">
                    <a:lumMod val="95000"/>
                  </a:schemeClr>
                </a:solidFill>
              </a:rPr>
              <a:t>Train your People the right way – become better sooner</a:t>
            </a:r>
          </a:p>
          <a:p>
            <a:endParaRPr lang="en-US" dirty="0">
              <a:solidFill>
                <a:schemeClr val="bg1">
                  <a:lumMod val="95000"/>
                </a:schemeClr>
              </a:solidFill>
            </a:endParaRPr>
          </a:p>
          <a:p>
            <a:pPr lvl="1"/>
            <a:endParaRPr lang="en-US" dirty="0"/>
          </a:p>
        </p:txBody>
      </p:sp>
    </p:spTree>
    <p:extLst>
      <p:ext uri="{BB962C8B-B14F-4D97-AF65-F5344CB8AC3E}">
        <p14:creationId xmlns:p14="http://schemas.microsoft.com/office/powerpoint/2010/main" val="1088576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0FA893-BAB4-4B66-AB02-2C43930E337F}"/>
              </a:ext>
            </a:extLst>
          </p:cNvPr>
          <p:cNvSpPr>
            <a:spLocks noGrp="1"/>
          </p:cNvSpPr>
          <p:nvPr>
            <p:ph sz="half" idx="1"/>
          </p:nvPr>
        </p:nvSpPr>
        <p:spPr/>
        <p:txBody>
          <a:bodyPr>
            <a:normAutofit/>
          </a:bodyPr>
          <a:lstStyle/>
          <a:p>
            <a:r>
              <a:rPr lang="en-US" sz="2800" dirty="0"/>
              <a:t>Qualifications</a:t>
            </a:r>
          </a:p>
          <a:p>
            <a:r>
              <a:rPr lang="en-US" sz="2800" dirty="0"/>
              <a:t>Availability</a:t>
            </a:r>
          </a:p>
          <a:p>
            <a:r>
              <a:rPr lang="en-US" sz="2800" dirty="0"/>
              <a:t>Geographic location</a:t>
            </a:r>
          </a:p>
          <a:p>
            <a:r>
              <a:rPr lang="en-US" sz="2800" dirty="0"/>
              <a:t>Past experience with the customer?</a:t>
            </a:r>
          </a:p>
          <a:p>
            <a:r>
              <a:rPr lang="en-US" sz="2800" dirty="0"/>
              <a:t>Other factors</a:t>
            </a:r>
          </a:p>
        </p:txBody>
      </p:sp>
      <p:sp>
        <p:nvSpPr>
          <p:cNvPr id="3" name="Title 2">
            <a:extLst>
              <a:ext uri="{FF2B5EF4-FFF2-40B4-BE49-F238E27FC236}">
                <a16:creationId xmlns:a16="http://schemas.microsoft.com/office/drawing/2014/main" id="{C07B03BB-8DF7-45A2-9AE1-F4A9BB3DA572}"/>
              </a:ext>
            </a:extLst>
          </p:cNvPr>
          <p:cNvSpPr>
            <a:spLocks noGrp="1"/>
          </p:cNvSpPr>
          <p:nvPr>
            <p:ph type="title"/>
          </p:nvPr>
        </p:nvSpPr>
        <p:spPr/>
        <p:txBody>
          <a:bodyPr>
            <a:normAutofit/>
          </a:bodyPr>
          <a:lstStyle/>
          <a:p>
            <a:r>
              <a:rPr lang="en-US" dirty="0"/>
              <a:t>How are project teams selected?</a:t>
            </a:r>
          </a:p>
        </p:txBody>
      </p:sp>
      <p:sp>
        <p:nvSpPr>
          <p:cNvPr id="4" name="Explosion: 14 Points 3">
            <a:extLst>
              <a:ext uri="{FF2B5EF4-FFF2-40B4-BE49-F238E27FC236}">
                <a16:creationId xmlns:a16="http://schemas.microsoft.com/office/drawing/2014/main" id="{21402034-CC22-45FE-9506-5CB82B64CFA8}"/>
              </a:ext>
            </a:extLst>
          </p:cNvPr>
          <p:cNvSpPr/>
          <p:nvPr/>
        </p:nvSpPr>
        <p:spPr>
          <a:xfrm>
            <a:off x="6227957" y="635887"/>
            <a:ext cx="2724974" cy="1506811"/>
          </a:xfrm>
          <a:prstGeom prst="irregularSeal2">
            <a:avLst/>
          </a:prstGeom>
          <a:solidFill>
            <a:schemeClr val="accent2">
              <a:lumMod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en-US" sz="1100" b="1" dirty="0">
                <a:solidFill>
                  <a:schemeClr val="bg1"/>
                </a:solidFill>
                <a:latin typeface="Verdana"/>
              </a:rPr>
              <a:t>What makes someone a good fit?</a:t>
            </a:r>
          </a:p>
        </p:txBody>
      </p:sp>
      <p:pic>
        <p:nvPicPr>
          <p:cNvPr id="5" name="Picture 4" descr="A picture containing drawing&#10;&#10;Description automatically generated">
            <a:extLst>
              <a:ext uri="{FF2B5EF4-FFF2-40B4-BE49-F238E27FC236}">
                <a16:creationId xmlns:a16="http://schemas.microsoft.com/office/drawing/2014/main" id="{07C6A55F-A3D6-401A-B112-55D8D68AAED5}"/>
              </a:ext>
            </a:extLst>
          </p:cNvPr>
          <p:cNvPicPr>
            <a:picLocks noChangeAspect="1"/>
          </p:cNvPicPr>
          <p:nvPr/>
        </p:nvPicPr>
        <p:blipFill>
          <a:blip r:embed="rId2"/>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29898209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446511" y="696468"/>
            <a:ext cx="5217121" cy="3467100"/>
          </a:xfrm>
        </p:spPr>
        <p:txBody>
          <a:bodyPr>
            <a:normAutofit/>
          </a:bodyPr>
          <a:lstStyle/>
          <a:p>
            <a:r>
              <a:rPr lang="en-US" sz="3000" dirty="0"/>
              <a:t>While the individual man is an insoluble puzzle, in the aggregate he becomes a mathematical certainty</a:t>
            </a:r>
          </a:p>
          <a:p>
            <a:pPr marL="0" indent="0">
              <a:buNone/>
            </a:pPr>
            <a:r>
              <a:rPr lang="en-US" sz="3600" dirty="0"/>
              <a:t>	- </a:t>
            </a:r>
            <a:r>
              <a:rPr lang="en-US" sz="3000" dirty="0"/>
              <a:t>Sherlock Holmes</a:t>
            </a:r>
            <a:endParaRPr lang="en-US" sz="3600" dirty="0"/>
          </a:p>
        </p:txBody>
      </p:sp>
      <p:sp>
        <p:nvSpPr>
          <p:cNvPr id="3" name="Title 2"/>
          <p:cNvSpPr>
            <a:spLocks noGrp="1"/>
          </p:cNvSpPr>
          <p:nvPr>
            <p:ph type="title"/>
          </p:nvPr>
        </p:nvSpPr>
        <p:spPr>
          <a:xfrm>
            <a:off x="412750" y="696468"/>
            <a:ext cx="2255012" cy="2026362"/>
          </a:xfrm>
        </p:spPr>
        <p:txBody>
          <a:bodyPr/>
          <a:lstStyle/>
          <a:p>
            <a:pPr algn="ctr"/>
            <a:r>
              <a:rPr lang="en-US" dirty="0"/>
              <a:t>It’s Elementary</a:t>
            </a:r>
          </a:p>
        </p:txBody>
      </p:sp>
      <p:pic>
        <p:nvPicPr>
          <p:cNvPr id="18434" name="Picture 2" descr="Image result for sherlock holmes silhouette"/>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39024" y="2430018"/>
            <a:ext cx="1602464" cy="1602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F878077E-3C2E-42A9-9BDA-F1A4A8FC440E}"/>
              </a:ext>
            </a:extLst>
          </p:cNvPr>
          <p:cNvPicPr>
            <a:picLocks noChangeAspect="1"/>
          </p:cNvPicPr>
          <p:nvPr/>
        </p:nvPicPr>
        <p:blipFill>
          <a:blip r:embed="rId5"/>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3910836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6449-3709-A4D6-7F44-8CB5E2ED3CD0}"/>
              </a:ext>
            </a:extLst>
          </p:cNvPr>
          <p:cNvSpPr>
            <a:spLocks noGrp="1"/>
          </p:cNvSpPr>
          <p:nvPr>
            <p:ph type="title"/>
          </p:nvPr>
        </p:nvSpPr>
        <p:spPr>
          <a:xfrm>
            <a:off x="685800" y="978232"/>
            <a:ext cx="7772400" cy="1021556"/>
          </a:xfrm>
        </p:spPr>
        <p:txBody>
          <a:bodyPr>
            <a:normAutofit fontScale="90000"/>
          </a:bodyPr>
          <a:lstStyle/>
          <a:p>
            <a:pPr algn="ctr"/>
            <a:r>
              <a:rPr lang="en-US" i="1" dirty="0">
                <a:solidFill>
                  <a:srgbClr val="FF0000"/>
                </a:solidFill>
              </a:rPr>
              <a:t>NOTICE:</a:t>
            </a:r>
            <a:br>
              <a:rPr lang="en-US" dirty="0"/>
            </a:br>
            <a:br>
              <a:rPr lang="en-US" dirty="0"/>
            </a:br>
            <a:r>
              <a:rPr lang="en-US" dirty="0"/>
              <a:t>All data is as of Aug/SEPT 2022</a:t>
            </a:r>
            <a:br>
              <a:rPr lang="en-US" dirty="0"/>
            </a:br>
            <a:r>
              <a:rPr lang="en-US" dirty="0">
                <a:solidFill>
                  <a:srgbClr val="00B050"/>
                </a:solidFill>
              </a:rPr>
              <a:t>and the market is changing fast </a:t>
            </a:r>
            <a:r>
              <a:rPr lang="en-US" dirty="0"/>
              <a:t>the data should be updated regularly </a:t>
            </a:r>
          </a:p>
        </p:txBody>
      </p:sp>
    </p:spTree>
    <p:extLst>
      <p:ext uri="{BB962C8B-B14F-4D97-AF65-F5344CB8AC3E}">
        <p14:creationId xmlns:p14="http://schemas.microsoft.com/office/powerpoint/2010/main" val="2014276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731"/>
          <a:stretch/>
        </p:blipFill>
        <p:spPr bwMode="auto">
          <a:xfrm>
            <a:off x="0" y="1011044"/>
            <a:ext cx="9047032" cy="312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526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072270-E6AA-42AF-B9C9-540187399D15}"/>
              </a:ext>
            </a:extLst>
          </p:cNvPr>
          <p:cNvSpPr>
            <a:spLocks noGrp="1"/>
          </p:cNvSpPr>
          <p:nvPr>
            <p:ph sz="half" idx="1"/>
          </p:nvPr>
        </p:nvSpPr>
        <p:spPr/>
        <p:txBody>
          <a:bodyPr>
            <a:normAutofit lnSpcReduction="10000"/>
          </a:bodyPr>
          <a:lstStyle/>
          <a:p>
            <a:r>
              <a:rPr lang="en-US" dirty="0"/>
              <a:t>Over 35 Master Degrees and 7 PhD Dissertations</a:t>
            </a:r>
          </a:p>
          <a:p>
            <a:pPr lvl="1"/>
            <a:r>
              <a:rPr lang="en-US" dirty="0"/>
              <a:t>What Psychological Tools are Available</a:t>
            </a:r>
          </a:p>
          <a:p>
            <a:pPr lvl="1"/>
            <a:r>
              <a:rPr lang="en-US" dirty="0"/>
              <a:t>How to Assess People and Teams</a:t>
            </a:r>
          </a:p>
          <a:p>
            <a:pPr lvl="1"/>
            <a:r>
              <a:rPr lang="en-US" dirty="0"/>
              <a:t>How to Collect Data</a:t>
            </a:r>
          </a:p>
          <a:p>
            <a:pPr lvl="1"/>
            <a:r>
              <a:rPr lang="en-US" dirty="0"/>
              <a:t>What Data to Collect</a:t>
            </a:r>
          </a:p>
          <a:p>
            <a:endParaRPr lang="en-US" dirty="0"/>
          </a:p>
          <a:p>
            <a:r>
              <a:rPr lang="en-US" dirty="0"/>
              <a:t>Top Tools Identified</a:t>
            </a:r>
          </a:p>
          <a:p>
            <a:pPr lvl="1"/>
            <a:r>
              <a:rPr lang="en-US" dirty="0"/>
              <a:t>HEXACO</a:t>
            </a:r>
          </a:p>
          <a:p>
            <a:pPr lvl="1"/>
            <a:r>
              <a:rPr lang="en-US" dirty="0"/>
              <a:t>Emotional Intelligence</a:t>
            </a:r>
          </a:p>
          <a:p>
            <a:pPr lvl="1"/>
            <a:r>
              <a:rPr lang="en-US" dirty="0"/>
              <a:t>DISC</a:t>
            </a:r>
          </a:p>
          <a:p>
            <a:pPr lvl="1"/>
            <a:r>
              <a:rPr lang="en-US" strike="sngStrike" dirty="0"/>
              <a:t>MB</a:t>
            </a:r>
          </a:p>
        </p:txBody>
      </p:sp>
      <p:sp>
        <p:nvSpPr>
          <p:cNvPr id="3" name="Title 2">
            <a:extLst>
              <a:ext uri="{FF2B5EF4-FFF2-40B4-BE49-F238E27FC236}">
                <a16:creationId xmlns:a16="http://schemas.microsoft.com/office/drawing/2014/main" id="{2CDEBA45-BBDB-40D3-9E08-EBDA58B4B94C}"/>
              </a:ext>
            </a:extLst>
          </p:cNvPr>
          <p:cNvSpPr>
            <a:spLocks noGrp="1"/>
          </p:cNvSpPr>
          <p:nvPr>
            <p:ph type="title"/>
          </p:nvPr>
        </p:nvSpPr>
        <p:spPr/>
        <p:txBody>
          <a:bodyPr/>
          <a:lstStyle/>
          <a:p>
            <a:r>
              <a:rPr lang="en-US" dirty="0"/>
              <a:t>Road to Today</a:t>
            </a:r>
          </a:p>
        </p:txBody>
      </p:sp>
      <p:pic>
        <p:nvPicPr>
          <p:cNvPr id="4" name="Picture 3" descr="A picture containing drawing&#10;&#10;Description automatically generated">
            <a:extLst>
              <a:ext uri="{FF2B5EF4-FFF2-40B4-BE49-F238E27FC236}">
                <a16:creationId xmlns:a16="http://schemas.microsoft.com/office/drawing/2014/main" id="{0BF45FCF-3F7C-4B02-AD15-FBBA2BA09718}"/>
              </a:ext>
            </a:extLst>
          </p:cNvPr>
          <p:cNvPicPr>
            <a:picLocks noChangeAspect="1"/>
          </p:cNvPicPr>
          <p:nvPr/>
        </p:nvPicPr>
        <p:blipFill>
          <a:blip r:embed="rId2"/>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36936050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343701" y="941696"/>
            <a:ext cx="5800299" cy="3834774"/>
          </a:xfrm>
        </p:spPr>
        <p:txBody>
          <a:bodyPr>
            <a:normAutofit/>
          </a:bodyPr>
          <a:lstStyle/>
          <a:p>
            <a:r>
              <a:rPr lang="en-US" sz="1350" dirty="0"/>
              <a:t>Benchmarking Human Dimensions for High Performers</a:t>
            </a:r>
          </a:p>
          <a:p>
            <a:endParaRPr lang="en-US" sz="1350" dirty="0"/>
          </a:p>
          <a:p>
            <a:r>
              <a:rPr lang="en-US" sz="1350" dirty="0"/>
              <a:t>Benchmarking Human Dimensions for High Performing Teams</a:t>
            </a:r>
          </a:p>
          <a:p>
            <a:endParaRPr lang="en-US" sz="1350" dirty="0"/>
          </a:p>
          <a:p>
            <a:r>
              <a:rPr lang="en-US" sz="1350" dirty="0"/>
              <a:t>Benchmarking Organizational Performance and Production</a:t>
            </a:r>
          </a:p>
          <a:p>
            <a:endParaRPr lang="en-US" sz="1350" dirty="0"/>
          </a:p>
          <a:p>
            <a:r>
              <a:rPr lang="en-US" sz="1350" dirty="0"/>
              <a:t>Early Identify Future High Performers</a:t>
            </a:r>
          </a:p>
          <a:p>
            <a:endParaRPr lang="en-US" sz="1350" dirty="0"/>
          </a:p>
          <a:p>
            <a:r>
              <a:rPr lang="en-US" sz="1350" dirty="0"/>
              <a:t>Laser-Guided Talent Development</a:t>
            </a:r>
          </a:p>
          <a:p>
            <a:endParaRPr lang="en-US" sz="1350" dirty="0"/>
          </a:p>
          <a:p>
            <a:r>
              <a:rPr lang="en-US" sz="1350" dirty="0"/>
              <a:t>Organizational Mapping</a:t>
            </a:r>
          </a:p>
        </p:txBody>
      </p:sp>
      <p:sp>
        <p:nvSpPr>
          <p:cNvPr id="3" name="Title 2"/>
          <p:cNvSpPr>
            <a:spLocks noGrp="1"/>
          </p:cNvSpPr>
          <p:nvPr>
            <p:ph type="title"/>
          </p:nvPr>
        </p:nvSpPr>
        <p:spPr>
          <a:xfrm>
            <a:off x="108642" y="696468"/>
            <a:ext cx="2892583" cy="3665220"/>
          </a:xfrm>
        </p:spPr>
        <p:txBody>
          <a:bodyPr>
            <a:normAutofit/>
          </a:bodyPr>
          <a:lstStyle/>
          <a:p>
            <a:r>
              <a:rPr lang="en-US" sz="2400" dirty="0"/>
              <a:t>Profile &amp; Benchmarking</a:t>
            </a:r>
          </a:p>
        </p:txBody>
      </p:sp>
      <p:pic>
        <p:nvPicPr>
          <p:cNvPr id="4" name="Picture 3" descr="A picture containing drawing&#10;&#10;Description automatically generated">
            <a:extLst>
              <a:ext uri="{FF2B5EF4-FFF2-40B4-BE49-F238E27FC236}">
                <a16:creationId xmlns:a16="http://schemas.microsoft.com/office/drawing/2014/main" id="{ECEC625C-5E54-4840-AA86-8F70D6078543}"/>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40230164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BDA057B-946B-4D67-86F5-D8F4A4ED9541}"/>
              </a:ext>
            </a:extLst>
          </p:cNvPr>
          <p:cNvSpPr>
            <a:spLocks noGrp="1"/>
          </p:cNvSpPr>
          <p:nvPr>
            <p:ph sz="half" idx="1"/>
          </p:nvPr>
        </p:nvSpPr>
        <p:spPr/>
        <p:txBody>
          <a:bodyPr>
            <a:normAutofit fontScale="92500"/>
          </a:bodyPr>
          <a:lstStyle/>
          <a:p>
            <a:r>
              <a:rPr lang="en-US" dirty="0"/>
              <a:t>Hire/Assign the Right Talent</a:t>
            </a:r>
          </a:p>
          <a:p>
            <a:pPr lvl="1"/>
            <a:r>
              <a:rPr lang="en-US" dirty="0"/>
              <a:t>Increased probability of finding employees who are the right “fit”</a:t>
            </a:r>
          </a:p>
          <a:p>
            <a:endParaRPr lang="en-US" dirty="0"/>
          </a:p>
          <a:p>
            <a:endParaRPr lang="en-US" dirty="0"/>
          </a:p>
          <a:p>
            <a:r>
              <a:rPr lang="en-US" dirty="0"/>
              <a:t>Identify Existing Talent</a:t>
            </a:r>
          </a:p>
          <a:p>
            <a:pPr lvl="1"/>
            <a:r>
              <a:rPr lang="en-US" dirty="0"/>
              <a:t>Assess likelihood of success</a:t>
            </a:r>
          </a:p>
          <a:p>
            <a:endParaRPr lang="en-US" dirty="0"/>
          </a:p>
          <a:p>
            <a:endParaRPr lang="en-US" dirty="0"/>
          </a:p>
          <a:p>
            <a:r>
              <a:rPr lang="en-US" dirty="0"/>
              <a:t>Retain and Grow Talent</a:t>
            </a:r>
          </a:p>
          <a:p>
            <a:pPr lvl="1"/>
            <a:r>
              <a:rPr lang="en-US" dirty="0"/>
              <a:t>Grow employees to achieve their maximum potential</a:t>
            </a:r>
          </a:p>
        </p:txBody>
      </p:sp>
      <p:sp>
        <p:nvSpPr>
          <p:cNvPr id="2" name="Title 1">
            <a:extLst>
              <a:ext uri="{FF2B5EF4-FFF2-40B4-BE49-F238E27FC236}">
                <a16:creationId xmlns:a16="http://schemas.microsoft.com/office/drawing/2014/main" id="{93ACB5AA-B628-49BF-A5FD-E8F02F4D4901}"/>
              </a:ext>
            </a:extLst>
          </p:cNvPr>
          <p:cNvSpPr>
            <a:spLocks noGrp="1"/>
          </p:cNvSpPr>
          <p:nvPr>
            <p:ph type="title"/>
          </p:nvPr>
        </p:nvSpPr>
        <p:spPr/>
        <p:txBody>
          <a:bodyPr/>
          <a:lstStyle/>
          <a:p>
            <a:r>
              <a:rPr lang="en-US" dirty="0"/>
              <a:t>How are these used?</a:t>
            </a:r>
          </a:p>
        </p:txBody>
      </p:sp>
      <p:pic>
        <p:nvPicPr>
          <p:cNvPr id="5" name="Picture 4" descr="Image result for square peg round hole">
            <a:extLst>
              <a:ext uri="{FF2B5EF4-FFF2-40B4-BE49-F238E27FC236}">
                <a16:creationId xmlns:a16="http://schemas.microsoft.com/office/drawing/2014/main" id="{AF1CD25D-E854-4AA8-9F46-08FD98819B6F}"/>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01981" y="696468"/>
            <a:ext cx="680242" cy="6802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6" descr="Image result for diamond in the rough clipart">
            <a:extLst>
              <a:ext uri="{FF2B5EF4-FFF2-40B4-BE49-F238E27FC236}">
                <a16:creationId xmlns:a16="http://schemas.microsoft.com/office/drawing/2014/main" id="{E6DE5AE8-CEAC-4ED7-A289-724211DBFF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6310" y="2136047"/>
            <a:ext cx="726091" cy="60870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1D9BB5E-095A-4468-97E9-F384EDEEEC43}"/>
              </a:ext>
            </a:extLst>
          </p:cNvPr>
          <p:cNvGrpSpPr/>
          <p:nvPr/>
        </p:nvGrpSpPr>
        <p:grpSpPr>
          <a:xfrm>
            <a:off x="6502065" y="3511037"/>
            <a:ext cx="640457" cy="604010"/>
            <a:chOff x="420382" y="4597420"/>
            <a:chExt cx="1277620" cy="1204913"/>
          </a:xfrm>
        </p:grpSpPr>
        <p:pic>
          <p:nvPicPr>
            <p:cNvPr id="8" name="Picture 8" descr="Image result for footprint clipart">
              <a:extLst>
                <a:ext uri="{FF2B5EF4-FFF2-40B4-BE49-F238E27FC236}">
                  <a16:creationId xmlns:a16="http://schemas.microsoft.com/office/drawing/2014/main" id="{BF565F94-8A6A-4117-9571-B54C820F4759}"/>
                </a:ext>
              </a:extLst>
            </p:cNvPr>
            <p:cNvPicPr>
              <a:picLocks noChangeAspect="1" noChangeArrowheads="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3585767">
              <a:off x="772861" y="4710323"/>
              <a:ext cx="572655" cy="9791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E7DEE811-0A5F-4181-BA0C-0DD62395D1E7}"/>
                </a:ext>
              </a:extLst>
            </p:cNvPr>
            <p:cNvSpPr/>
            <p:nvPr/>
          </p:nvSpPr>
          <p:spPr>
            <a:xfrm>
              <a:off x="420382" y="4597420"/>
              <a:ext cx="1277620" cy="120491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Verdana"/>
              </a:endParaRPr>
            </a:p>
          </p:txBody>
        </p:sp>
        <p:cxnSp>
          <p:nvCxnSpPr>
            <p:cNvPr id="10" name="Straight Connector 9">
              <a:extLst>
                <a:ext uri="{FF2B5EF4-FFF2-40B4-BE49-F238E27FC236}">
                  <a16:creationId xmlns:a16="http://schemas.microsoft.com/office/drawing/2014/main" id="{C663C6F3-EC2E-45C4-87CF-38B0517E7424}"/>
                </a:ext>
              </a:extLst>
            </p:cNvPr>
            <p:cNvCxnSpPr>
              <a:stCxn id="9" idx="1"/>
              <a:endCxn id="9" idx="5"/>
            </p:cNvCxnSpPr>
            <p:nvPr/>
          </p:nvCxnSpPr>
          <p:spPr>
            <a:xfrm>
              <a:off x="607486" y="4773875"/>
              <a:ext cx="903415" cy="852003"/>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5CA76746-6AA3-4826-A580-A31BD7BB31AA}"/>
              </a:ext>
            </a:extLst>
          </p:cNvPr>
          <p:cNvGrpSpPr/>
          <p:nvPr/>
        </p:nvGrpSpPr>
        <p:grpSpPr>
          <a:xfrm>
            <a:off x="7048731" y="3464786"/>
            <a:ext cx="640457" cy="604010"/>
            <a:chOff x="420382" y="4597420"/>
            <a:chExt cx="1277620" cy="1204913"/>
          </a:xfrm>
        </p:grpSpPr>
        <p:pic>
          <p:nvPicPr>
            <p:cNvPr id="12" name="Picture 8" descr="Image result for footprint clipart">
              <a:extLst>
                <a:ext uri="{FF2B5EF4-FFF2-40B4-BE49-F238E27FC236}">
                  <a16:creationId xmlns:a16="http://schemas.microsoft.com/office/drawing/2014/main" id="{C8F133A9-C649-4A75-985B-FA41F7566882}"/>
                </a:ext>
              </a:extLst>
            </p:cNvPr>
            <p:cNvPicPr>
              <a:picLocks noChangeAspect="1" noChangeArrowheads="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3585767">
              <a:off x="772861" y="4710323"/>
              <a:ext cx="572655" cy="9791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9021A3BE-2A26-4FBF-B549-C84E46D6C88F}"/>
                </a:ext>
              </a:extLst>
            </p:cNvPr>
            <p:cNvSpPr/>
            <p:nvPr/>
          </p:nvSpPr>
          <p:spPr>
            <a:xfrm>
              <a:off x="420382" y="4597420"/>
              <a:ext cx="1277620" cy="120491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Verdana"/>
              </a:endParaRPr>
            </a:p>
          </p:txBody>
        </p:sp>
        <p:cxnSp>
          <p:nvCxnSpPr>
            <p:cNvPr id="14" name="Straight Connector 13">
              <a:extLst>
                <a:ext uri="{FF2B5EF4-FFF2-40B4-BE49-F238E27FC236}">
                  <a16:creationId xmlns:a16="http://schemas.microsoft.com/office/drawing/2014/main" id="{F829C74F-2BB2-441C-931C-A2B833442661}"/>
                </a:ext>
              </a:extLst>
            </p:cNvPr>
            <p:cNvCxnSpPr>
              <a:stCxn id="13" idx="1"/>
              <a:endCxn id="13" idx="5"/>
            </p:cNvCxnSpPr>
            <p:nvPr/>
          </p:nvCxnSpPr>
          <p:spPr>
            <a:xfrm>
              <a:off x="607486" y="4773875"/>
              <a:ext cx="903415" cy="852003"/>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grpSp>
      <p:pic>
        <p:nvPicPr>
          <p:cNvPr id="15" name="Picture 14" descr="A picture containing drawing&#10;&#10;Description automatically generated">
            <a:extLst>
              <a:ext uri="{FF2B5EF4-FFF2-40B4-BE49-F238E27FC236}">
                <a16:creationId xmlns:a16="http://schemas.microsoft.com/office/drawing/2014/main" id="{79D0C10D-7536-4A28-9232-AAFBC80BE02B}"/>
              </a:ext>
            </a:extLst>
          </p:cNvPr>
          <p:cNvPicPr>
            <a:picLocks noChangeAspect="1"/>
          </p:cNvPicPr>
          <p:nvPr/>
        </p:nvPicPr>
        <p:blipFill>
          <a:blip r:embed="rId8"/>
          <a:stretch>
            <a:fillRect/>
          </a:stretch>
        </p:blipFill>
        <p:spPr>
          <a:xfrm>
            <a:off x="7586926" y="265851"/>
            <a:ext cx="1097075" cy="493684"/>
          </a:xfrm>
          <a:prstGeom prst="rect">
            <a:avLst/>
          </a:prstGeom>
        </p:spPr>
      </p:pic>
    </p:spTree>
    <p:custDataLst>
      <p:tags r:id="rId1"/>
    </p:custDataLst>
    <p:extLst>
      <p:ext uri="{BB962C8B-B14F-4D97-AF65-F5344CB8AC3E}">
        <p14:creationId xmlns:p14="http://schemas.microsoft.com/office/powerpoint/2010/main" val="3564357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a:t>Individualized reports created for every respondent</a:t>
            </a:r>
          </a:p>
          <a:p>
            <a:r>
              <a:rPr lang="en-US" dirty="0"/>
              <a:t>Report provides a detailed insight into an individual’s personality type</a:t>
            </a:r>
          </a:p>
          <a:p>
            <a:r>
              <a:rPr lang="en-US" dirty="0"/>
              <a:t>Each assessment illustrates how the individual’s personality compares w/ organization &amp; overall industry</a:t>
            </a:r>
          </a:p>
          <a:p>
            <a:r>
              <a:rPr lang="en-US" dirty="0"/>
              <a:t>Where information about the best-in-class in the industry is available, the report provides insight into how the individual compares against the best-in-class</a:t>
            </a:r>
          </a:p>
          <a:p>
            <a:endParaRPr lang="en-US" dirty="0"/>
          </a:p>
        </p:txBody>
      </p:sp>
      <p:sp>
        <p:nvSpPr>
          <p:cNvPr id="3" name="Title 2"/>
          <p:cNvSpPr>
            <a:spLocks noGrp="1"/>
          </p:cNvSpPr>
          <p:nvPr>
            <p:ph type="title"/>
          </p:nvPr>
        </p:nvSpPr>
        <p:spPr>
          <a:xfrm>
            <a:off x="460000" y="335723"/>
            <a:ext cx="2255012" cy="1551055"/>
          </a:xfrm>
        </p:spPr>
        <p:txBody>
          <a:bodyPr>
            <a:normAutofit/>
          </a:bodyPr>
          <a:lstStyle/>
          <a:p>
            <a:r>
              <a:rPr lang="en-US" sz="2100" dirty="0"/>
              <a:t>Customized Individual Reports</a:t>
            </a:r>
          </a:p>
        </p:txBody>
      </p:sp>
      <p:pic>
        <p:nvPicPr>
          <p:cNvPr id="8" name="Picture 7" descr="A picture containing drawing&#10;&#10;Description automatically generated">
            <a:extLst>
              <a:ext uri="{FF2B5EF4-FFF2-40B4-BE49-F238E27FC236}">
                <a16:creationId xmlns:a16="http://schemas.microsoft.com/office/drawing/2014/main" id="{466448B0-6F77-4329-B07F-812D11937A19}"/>
              </a:ext>
            </a:extLst>
          </p:cNvPr>
          <p:cNvPicPr>
            <a:picLocks noChangeAspect="1"/>
          </p:cNvPicPr>
          <p:nvPr/>
        </p:nvPicPr>
        <p:blipFill>
          <a:blip r:embed="rId3"/>
          <a:stretch>
            <a:fillRect/>
          </a:stretch>
        </p:blipFill>
        <p:spPr>
          <a:xfrm>
            <a:off x="7586926" y="265851"/>
            <a:ext cx="1097075" cy="493684"/>
          </a:xfrm>
          <a:prstGeom prst="rect">
            <a:avLst/>
          </a:prstGeom>
        </p:spPr>
      </p:pic>
      <p:grpSp>
        <p:nvGrpSpPr>
          <p:cNvPr id="7" name="Group 6">
            <a:extLst>
              <a:ext uri="{FF2B5EF4-FFF2-40B4-BE49-F238E27FC236}">
                <a16:creationId xmlns:a16="http://schemas.microsoft.com/office/drawing/2014/main" id="{F297FCD8-FC10-40DD-B7DE-2FC164AB1619}"/>
              </a:ext>
            </a:extLst>
          </p:cNvPr>
          <p:cNvGrpSpPr/>
          <p:nvPr/>
        </p:nvGrpSpPr>
        <p:grpSpPr>
          <a:xfrm>
            <a:off x="291032" y="1703080"/>
            <a:ext cx="2592945" cy="3348809"/>
            <a:chOff x="8586834" y="1745673"/>
            <a:chExt cx="3457260" cy="4465078"/>
          </a:xfrm>
        </p:grpSpPr>
        <p:pic>
          <p:nvPicPr>
            <p:cNvPr id="10" name="Picture 9">
              <a:extLst>
                <a:ext uri="{FF2B5EF4-FFF2-40B4-BE49-F238E27FC236}">
                  <a16:creationId xmlns:a16="http://schemas.microsoft.com/office/drawing/2014/main" id="{F3B5F10C-F6F2-4B3D-A88A-247142FDFBDA}"/>
                </a:ext>
              </a:extLst>
            </p:cNvPr>
            <p:cNvPicPr>
              <a:picLocks noChangeAspect="1"/>
            </p:cNvPicPr>
            <p:nvPr/>
          </p:nvPicPr>
          <p:blipFill>
            <a:blip r:embed="rId4"/>
            <a:stretch>
              <a:fillRect/>
            </a:stretch>
          </p:blipFill>
          <p:spPr>
            <a:xfrm>
              <a:off x="8586834" y="1745673"/>
              <a:ext cx="3457260" cy="4465078"/>
            </a:xfrm>
            <a:prstGeom prst="rect">
              <a:avLst/>
            </a:prstGeom>
            <a:ln>
              <a:solidFill>
                <a:schemeClr val="tx1"/>
              </a:solidFill>
            </a:ln>
          </p:spPr>
        </p:pic>
        <p:sp>
          <p:nvSpPr>
            <p:cNvPr id="11" name="Rectangle 10">
              <a:extLst>
                <a:ext uri="{FF2B5EF4-FFF2-40B4-BE49-F238E27FC236}">
                  <a16:creationId xmlns:a16="http://schemas.microsoft.com/office/drawing/2014/main" id="{D5C4A7A9-A90B-43C6-BE8D-23AF07EDD69D}"/>
                </a:ext>
              </a:extLst>
            </p:cNvPr>
            <p:cNvSpPr/>
            <p:nvPr/>
          </p:nvSpPr>
          <p:spPr>
            <a:xfrm>
              <a:off x="10901082" y="2375647"/>
              <a:ext cx="878542" cy="1344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dirty="0">
                <a:solidFill>
                  <a:srgbClr val="51585E"/>
                </a:solidFill>
                <a:latin typeface="Verdana"/>
              </a:endParaRPr>
            </a:p>
          </p:txBody>
        </p:sp>
      </p:grpSp>
    </p:spTree>
    <p:extLst>
      <p:ext uri="{BB962C8B-B14F-4D97-AF65-F5344CB8AC3E}">
        <p14:creationId xmlns:p14="http://schemas.microsoft.com/office/powerpoint/2010/main" val="3362295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Customized Individual Reports</a:t>
            </a:r>
          </a:p>
        </p:txBody>
      </p:sp>
      <p:pic>
        <p:nvPicPr>
          <p:cNvPr id="12" name="Picture 11">
            <a:extLst>
              <a:ext uri="{FF2B5EF4-FFF2-40B4-BE49-F238E27FC236}">
                <a16:creationId xmlns:a16="http://schemas.microsoft.com/office/drawing/2014/main" id="{A4EF24B6-4CF8-4697-A83E-E457059A078C}"/>
              </a:ext>
            </a:extLst>
          </p:cNvPr>
          <p:cNvPicPr>
            <a:picLocks noChangeAspect="1"/>
          </p:cNvPicPr>
          <p:nvPr/>
        </p:nvPicPr>
        <p:blipFill>
          <a:blip r:embed="rId2"/>
          <a:stretch>
            <a:fillRect/>
          </a:stretch>
        </p:blipFill>
        <p:spPr>
          <a:xfrm>
            <a:off x="6226266" y="1357335"/>
            <a:ext cx="2584043" cy="3312970"/>
          </a:xfrm>
          <a:prstGeom prst="rect">
            <a:avLst/>
          </a:prstGeom>
          <a:ln>
            <a:solidFill>
              <a:schemeClr val="tx1"/>
            </a:solidFill>
          </a:ln>
        </p:spPr>
      </p:pic>
      <p:pic>
        <p:nvPicPr>
          <p:cNvPr id="13" name="Picture 12">
            <a:extLst>
              <a:ext uri="{FF2B5EF4-FFF2-40B4-BE49-F238E27FC236}">
                <a16:creationId xmlns:a16="http://schemas.microsoft.com/office/drawing/2014/main" id="{A1481B11-CA6F-4769-AECB-420ABD8564D4}"/>
              </a:ext>
            </a:extLst>
          </p:cNvPr>
          <p:cNvPicPr>
            <a:picLocks noChangeAspect="1"/>
          </p:cNvPicPr>
          <p:nvPr/>
        </p:nvPicPr>
        <p:blipFill>
          <a:blip r:embed="rId3"/>
          <a:stretch>
            <a:fillRect/>
          </a:stretch>
        </p:blipFill>
        <p:spPr>
          <a:xfrm>
            <a:off x="5232232" y="901462"/>
            <a:ext cx="2584043" cy="3312970"/>
          </a:xfrm>
          <a:prstGeom prst="rect">
            <a:avLst/>
          </a:prstGeom>
          <a:ln>
            <a:solidFill>
              <a:schemeClr val="tx1"/>
            </a:solidFill>
          </a:ln>
        </p:spPr>
      </p:pic>
      <p:pic>
        <p:nvPicPr>
          <p:cNvPr id="14" name="Picture 13">
            <a:extLst>
              <a:ext uri="{FF2B5EF4-FFF2-40B4-BE49-F238E27FC236}">
                <a16:creationId xmlns:a16="http://schemas.microsoft.com/office/drawing/2014/main" id="{33FDE174-1542-48F7-8DBA-26BC66E873D3}"/>
              </a:ext>
            </a:extLst>
          </p:cNvPr>
          <p:cNvPicPr>
            <a:picLocks noChangeAspect="1"/>
          </p:cNvPicPr>
          <p:nvPr/>
        </p:nvPicPr>
        <p:blipFill>
          <a:blip r:embed="rId4"/>
          <a:stretch>
            <a:fillRect/>
          </a:stretch>
        </p:blipFill>
        <p:spPr>
          <a:xfrm>
            <a:off x="3918414" y="1337362"/>
            <a:ext cx="2627636" cy="3332942"/>
          </a:xfrm>
          <a:prstGeom prst="rect">
            <a:avLst/>
          </a:prstGeom>
        </p:spPr>
      </p:pic>
      <p:pic>
        <p:nvPicPr>
          <p:cNvPr id="15" name="Picture 14">
            <a:extLst>
              <a:ext uri="{FF2B5EF4-FFF2-40B4-BE49-F238E27FC236}">
                <a16:creationId xmlns:a16="http://schemas.microsoft.com/office/drawing/2014/main" id="{CFCAC654-2624-455E-A24F-270C1C10B45A}"/>
              </a:ext>
            </a:extLst>
          </p:cNvPr>
          <p:cNvPicPr>
            <a:picLocks noChangeAspect="1"/>
          </p:cNvPicPr>
          <p:nvPr/>
        </p:nvPicPr>
        <p:blipFill>
          <a:blip r:embed="rId5"/>
          <a:stretch>
            <a:fillRect/>
          </a:stretch>
        </p:blipFill>
        <p:spPr>
          <a:xfrm>
            <a:off x="2619748" y="969852"/>
            <a:ext cx="2584043" cy="3312970"/>
          </a:xfrm>
          <a:prstGeom prst="rect">
            <a:avLst/>
          </a:prstGeom>
          <a:ln>
            <a:solidFill>
              <a:schemeClr val="tx1"/>
            </a:solidFill>
          </a:ln>
        </p:spPr>
      </p:pic>
      <p:grpSp>
        <p:nvGrpSpPr>
          <p:cNvPr id="16" name="Group 15">
            <a:extLst>
              <a:ext uri="{FF2B5EF4-FFF2-40B4-BE49-F238E27FC236}">
                <a16:creationId xmlns:a16="http://schemas.microsoft.com/office/drawing/2014/main" id="{49D01B5B-E811-4EDD-BE53-4ED9C92FA735}"/>
              </a:ext>
            </a:extLst>
          </p:cNvPr>
          <p:cNvGrpSpPr/>
          <p:nvPr/>
        </p:nvGrpSpPr>
        <p:grpSpPr>
          <a:xfrm>
            <a:off x="388927" y="860679"/>
            <a:ext cx="2592945" cy="3348809"/>
            <a:chOff x="8586834" y="1745673"/>
            <a:chExt cx="3457260" cy="4465078"/>
          </a:xfrm>
        </p:grpSpPr>
        <p:pic>
          <p:nvPicPr>
            <p:cNvPr id="17" name="Picture 16">
              <a:extLst>
                <a:ext uri="{FF2B5EF4-FFF2-40B4-BE49-F238E27FC236}">
                  <a16:creationId xmlns:a16="http://schemas.microsoft.com/office/drawing/2014/main" id="{F9B36F48-470A-464F-898B-BACCDF19180D}"/>
                </a:ext>
              </a:extLst>
            </p:cNvPr>
            <p:cNvPicPr>
              <a:picLocks noChangeAspect="1"/>
            </p:cNvPicPr>
            <p:nvPr/>
          </p:nvPicPr>
          <p:blipFill>
            <a:blip r:embed="rId6"/>
            <a:stretch>
              <a:fillRect/>
            </a:stretch>
          </p:blipFill>
          <p:spPr>
            <a:xfrm>
              <a:off x="8586834" y="1745673"/>
              <a:ext cx="3457260" cy="4465078"/>
            </a:xfrm>
            <a:prstGeom prst="rect">
              <a:avLst/>
            </a:prstGeom>
            <a:ln>
              <a:solidFill>
                <a:schemeClr val="tx1"/>
              </a:solidFill>
            </a:ln>
          </p:spPr>
        </p:pic>
        <p:sp>
          <p:nvSpPr>
            <p:cNvPr id="18" name="Rectangle 17">
              <a:extLst>
                <a:ext uri="{FF2B5EF4-FFF2-40B4-BE49-F238E27FC236}">
                  <a16:creationId xmlns:a16="http://schemas.microsoft.com/office/drawing/2014/main" id="{722C7437-AD98-4919-BE90-5649CB7D7284}"/>
                </a:ext>
              </a:extLst>
            </p:cNvPr>
            <p:cNvSpPr/>
            <p:nvPr/>
          </p:nvSpPr>
          <p:spPr>
            <a:xfrm>
              <a:off x="10901082" y="2375647"/>
              <a:ext cx="878542" cy="1344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dirty="0">
                <a:solidFill>
                  <a:srgbClr val="51585E"/>
                </a:solidFill>
                <a:latin typeface="Verdana"/>
              </a:endParaRPr>
            </a:p>
          </p:txBody>
        </p:sp>
      </p:grpSp>
      <p:pic>
        <p:nvPicPr>
          <p:cNvPr id="19" name="Picture 18">
            <a:extLst>
              <a:ext uri="{FF2B5EF4-FFF2-40B4-BE49-F238E27FC236}">
                <a16:creationId xmlns:a16="http://schemas.microsoft.com/office/drawing/2014/main" id="{E7EF2E51-35AC-4CCD-B1CE-9F1057D75D4F}"/>
              </a:ext>
            </a:extLst>
          </p:cNvPr>
          <p:cNvPicPr>
            <a:picLocks noChangeAspect="1"/>
          </p:cNvPicPr>
          <p:nvPr/>
        </p:nvPicPr>
        <p:blipFill>
          <a:blip r:embed="rId7"/>
          <a:stretch>
            <a:fillRect/>
          </a:stretch>
        </p:blipFill>
        <p:spPr>
          <a:xfrm>
            <a:off x="1347844" y="1357335"/>
            <a:ext cx="2582888" cy="3312970"/>
          </a:xfrm>
          <a:prstGeom prst="rect">
            <a:avLst/>
          </a:prstGeom>
          <a:ln>
            <a:solidFill>
              <a:schemeClr val="tx1"/>
            </a:solidFill>
          </a:ln>
        </p:spPr>
      </p:pic>
      <p:pic>
        <p:nvPicPr>
          <p:cNvPr id="20" name="Picture 19" descr="A picture containing drawing&#10;&#10;Description automatically generated">
            <a:extLst>
              <a:ext uri="{FF2B5EF4-FFF2-40B4-BE49-F238E27FC236}">
                <a16:creationId xmlns:a16="http://schemas.microsoft.com/office/drawing/2014/main" id="{0D32870C-5034-41FE-923B-A9D8E801A6C9}"/>
              </a:ext>
            </a:extLst>
          </p:cNvPr>
          <p:cNvPicPr>
            <a:picLocks noChangeAspect="1"/>
          </p:cNvPicPr>
          <p:nvPr/>
        </p:nvPicPr>
        <p:blipFill>
          <a:blip r:embed="rId8"/>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426646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1312" y="223798"/>
            <a:ext cx="8226802" cy="419931"/>
          </a:xfrm>
        </p:spPr>
        <p:txBody>
          <a:bodyPr>
            <a:normAutofit/>
          </a:bodyPr>
          <a:lstStyle/>
          <a:p>
            <a:r>
              <a:rPr lang="en-US" dirty="0"/>
              <a:t>Comparing Levels Org. Seniority</a:t>
            </a:r>
          </a:p>
        </p:txBody>
      </p:sp>
      <p:graphicFrame>
        <p:nvGraphicFramePr>
          <p:cNvPr id="4" name="Table 3"/>
          <p:cNvGraphicFramePr>
            <a:graphicFrameLocks noGrp="1"/>
          </p:cNvGraphicFramePr>
          <p:nvPr/>
        </p:nvGraphicFramePr>
        <p:xfrm>
          <a:off x="1487357" y="1896471"/>
          <a:ext cx="1431845" cy="2139480"/>
        </p:xfrm>
        <a:graphic>
          <a:graphicData uri="http://schemas.openxmlformats.org/drawingml/2006/table">
            <a:tbl>
              <a:tblPr>
                <a:tableStyleId>{5940675A-B579-460E-94D1-54222C63F5DA}</a:tableStyleId>
              </a:tblPr>
              <a:tblGrid>
                <a:gridCol w="8698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tblGrid>
              <a:tr h="194540">
                <a:tc>
                  <a:txBody>
                    <a:bodyPr/>
                    <a:lstStyle/>
                    <a:p>
                      <a:pPr algn="r" fontAlgn="b"/>
                      <a:r>
                        <a:rPr lang="en-US" sz="800" b="0" i="0" u="none" strike="noStrike" dirty="0">
                          <a:solidFill>
                            <a:schemeClr val="tx1"/>
                          </a:solidFill>
                          <a:effectLst/>
                          <a:latin typeface="Calibri" panose="020F0502020204030204" pitchFamily="34" charset="0"/>
                        </a:rPr>
                        <a:t>Honesty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3.71</a:t>
                      </a:r>
                    </a:p>
                  </a:txBody>
                  <a:tcPr marL="34290" marR="34290" marT="34290" marB="34290" anchor="b">
                    <a:solidFill>
                      <a:schemeClr val="bg1"/>
                    </a:solidFill>
                  </a:tcPr>
                </a:tc>
                <a:extLst>
                  <a:ext uri="{0D108BD9-81ED-4DB2-BD59-A6C34878D82A}">
                    <a16:rowId xmlns:a16="http://schemas.microsoft.com/office/drawing/2014/main" val="10000"/>
                  </a:ext>
                </a:extLst>
              </a:tr>
              <a:tr h="194540">
                <a:tc>
                  <a:txBody>
                    <a:bodyPr/>
                    <a:lstStyle/>
                    <a:p>
                      <a:pPr algn="r" fontAlgn="b"/>
                      <a:r>
                        <a:rPr lang="en-US" sz="800" b="0" i="0" u="none" strike="noStrike" dirty="0">
                          <a:solidFill>
                            <a:schemeClr val="tx1"/>
                          </a:solidFill>
                          <a:effectLst/>
                          <a:latin typeface="Calibri" panose="020F0502020204030204" pitchFamily="34" charset="0"/>
                        </a:rPr>
                        <a:t>Emotionality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2.96</a:t>
                      </a:r>
                    </a:p>
                  </a:txBody>
                  <a:tcPr marL="34290" marR="34290" marT="34290" marB="34290" anchor="b">
                    <a:solidFill>
                      <a:schemeClr val="bg1"/>
                    </a:solidFill>
                  </a:tcPr>
                </a:tc>
                <a:extLst>
                  <a:ext uri="{0D108BD9-81ED-4DB2-BD59-A6C34878D82A}">
                    <a16:rowId xmlns:a16="http://schemas.microsoft.com/office/drawing/2014/main" val="10001"/>
                  </a:ext>
                </a:extLst>
              </a:tr>
              <a:tr h="194540">
                <a:tc>
                  <a:txBody>
                    <a:bodyPr/>
                    <a:lstStyle/>
                    <a:p>
                      <a:pPr algn="r" fontAlgn="b"/>
                      <a:r>
                        <a:rPr lang="en-US" sz="800" b="0" i="0" u="none" strike="noStrike" dirty="0">
                          <a:solidFill>
                            <a:schemeClr val="tx1"/>
                          </a:solidFill>
                          <a:effectLst/>
                          <a:latin typeface="Calibri" panose="020F0502020204030204" pitchFamily="34" charset="0"/>
                        </a:rPr>
                        <a:t>Extraversion</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3.56</a:t>
                      </a:r>
                    </a:p>
                  </a:txBody>
                  <a:tcPr marL="34290" marR="34290" marT="34290" marB="34290" anchor="b">
                    <a:solidFill>
                      <a:schemeClr val="bg1"/>
                    </a:solidFill>
                  </a:tcPr>
                </a:tc>
                <a:extLst>
                  <a:ext uri="{0D108BD9-81ED-4DB2-BD59-A6C34878D82A}">
                    <a16:rowId xmlns:a16="http://schemas.microsoft.com/office/drawing/2014/main" val="10002"/>
                  </a:ext>
                </a:extLst>
              </a:tr>
              <a:tr h="194540">
                <a:tc>
                  <a:txBody>
                    <a:bodyPr/>
                    <a:lstStyle/>
                    <a:p>
                      <a:pPr algn="r" fontAlgn="b"/>
                      <a:r>
                        <a:rPr lang="en-US" sz="800" b="0" i="0" u="none" strike="noStrike" dirty="0">
                          <a:solidFill>
                            <a:schemeClr val="tx1"/>
                          </a:solidFill>
                          <a:effectLst/>
                          <a:latin typeface="Calibri" panose="020F0502020204030204" pitchFamily="34" charset="0"/>
                        </a:rPr>
                        <a:t>Agreeableness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3.06</a:t>
                      </a:r>
                    </a:p>
                  </a:txBody>
                  <a:tcPr marL="34290" marR="34290" marT="34290" marB="34290" anchor="b">
                    <a:solidFill>
                      <a:schemeClr val="bg1"/>
                    </a:solidFill>
                  </a:tcPr>
                </a:tc>
                <a:extLst>
                  <a:ext uri="{0D108BD9-81ED-4DB2-BD59-A6C34878D82A}">
                    <a16:rowId xmlns:a16="http://schemas.microsoft.com/office/drawing/2014/main" val="10003"/>
                  </a:ext>
                </a:extLst>
              </a:tr>
              <a:tr h="194540">
                <a:tc>
                  <a:txBody>
                    <a:bodyPr/>
                    <a:lstStyle/>
                    <a:p>
                      <a:pPr algn="r" fontAlgn="b"/>
                      <a:r>
                        <a:rPr lang="en-US" sz="800" b="0" i="0" u="none" strike="noStrike" dirty="0">
                          <a:solidFill>
                            <a:schemeClr val="tx1"/>
                          </a:solidFill>
                          <a:effectLst/>
                          <a:latin typeface="Calibri" panose="020F0502020204030204" pitchFamily="34" charset="0"/>
                        </a:rPr>
                        <a:t>Conscientiousness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3.79</a:t>
                      </a:r>
                    </a:p>
                  </a:txBody>
                  <a:tcPr marL="34290" marR="34290" marT="34290" marB="34290" anchor="b">
                    <a:solidFill>
                      <a:schemeClr val="bg1"/>
                    </a:solidFill>
                  </a:tcPr>
                </a:tc>
                <a:extLst>
                  <a:ext uri="{0D108BD9-81ED-4DB2-BD59-A6C34878D82A}">
                    <a16:rowId xmlns:a16="http://schemas.microsoft.com/office/drawing/2014/main" val="10004"/>
                  </a:ext>
                </a:extLst>
              </a:tr>
              <a:tr h="194540">
                <a:tc>
                  <a:txBody>
                    <a:bodyPr/>
                    <a:lstStyle/>
                    <a:p>
                      <a:pPr algn="r" fontAlgn="b"/>
                      <a:r>
                        <a:rPr lang="en-US" sz="800" b="0" i="0" u="none" strike="noStrike" dirty="0">
                          <a:solidFill>
                            <a:schemeClr val="tx1"/>
                          </a:solidFill>
                          <a:effectLst/>
                          <a:latin typeface="Calibri" panose="020F0502020204030204" pitchFamily="34" charset="0"/>
                        </a:rPr>
                        <a:t>Openness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3.30</a:t>
                      </a:r>
                    </a:p>
                  </a:txBody>
                  <a:tcPr marL="34290" marR="34290" marT="34290" marB="34290" anchor="b">
                    <a:solidFill>
                      <a:schemeClr val="bg1"/>
                    </a:solidFill>
                  </a:tcPr>
                </a:tc>
                <a:extLst>
                  <a:ext uri="{0D108BD9-81ED-4DB2-BD59-A6C34878D82A}">
                    <a16:rowId xmlns:a16="http://schemas.microsoft.com/office/drawing/2014/main" val="10005"/>
                  </a:ext>
                </a:extLst>
              </a:tr>
              <a:tr h="194540">
                <a:tc>
                  <a:txBody>
                    <a:bodyPr/>
                    <a:lstStyle/>
                    <a:p>
                      <a:pPr algn="r" fontAlgn="b"/>
                      <a:r>
                        <a:rPr lang="en-US" sz="800" b="0" i="0" u="none" strike="noStrike" dirty="0">
                          <a:solidFill>
                            <a:schemeClr val="tx1"/>
                          </a:solidFill>
                          <a:effectLst/>
                          <a:latin typeface="Calibri" panose="020F0502020204030204" pitchFamily="34" charset="0"/>
                        </a:rPr>
                        <a:t>EQ</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72.62</a:t>
                      </a:r>
                    </a:p>
                  </a:txBody>
                  <a:tcPr marL="34290" marR="34290" marT="34290" marB="34290" anchor="b">
                    <a:solidFill>
                      <a:schemeClr val="bg1"/>
                    </a:solidFill>
                  </a:tcPr>
                </a:tc>
                <a:extLst>
                  <a:ext uri="{0D108BD9-81ED-4DB2-BD59-A6C34878D82A}">
                    <a16:rowId xmlns:a16="http://schemas.microsoft.com/office/drawing/2014/main" val="10006"/>
                  </a:ext>
                </a:extLst>
              </a:tr>
              <a:tr h="194540">
                <a:tc>
                  <a:txBody>
                    <a:bodyPr/>
                    <a:lstStyle/>
                    <a:p>
                      <a:pPr algn="r" fontAlgn="b"/>
                      <a:r>
                        <a:rPr lang="en-US" sz="800" b="0" i="0" u="none" strike="noStrike" dirty="0">
                          <a:solidFill>
                            <a:schemeClr val="tx1"/>
                          </a:solidFill>
                          <a:effectLst/>
                          <a:latin typeface="Calibri" panose="020F0502020204030204" pitchFamily="34" charset="0"/>
                        </a:rPr>
                        <a:t>MBTI</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ISTJ</a:t>
                      </a:r>
                    </a:p>
                  </a:txBody>
                  <a:tcPr marL="34290" marR="34290" marT="34290" marB="34290" anchor="b">
                    <a:solidFill>
                      <a:schemeClr val="bg1"/>
                    </a:solidFill>
                  </a:tcPr>
                </a:tc>
                <a:extLst>
                  <a:ext uri="{0D108BD9-81ED-4DB2-BD59-A6C34878D82A}">
                    <a16:rowId xmlns:a16="http://schemas.microsoft.com/office/drawing/2014/main" val="10007"/>
                  </a:ext>
                </a:extLst>
              </a:tr>
              <a:tr h="194540">
                <a:tc>
                  <a:txBody>
                    <a:bodyPr/>
                    <a:lstStyle/>
                    <a:p>
                      <a:pPr algn="r" fontAlgn="b"/>
                      <a:r>
                        <a:rPr lang="en-US" sz="800" b="0" i="0" u="none" strike="noStrike" dirty="0">
                          <a:solidFill>
                            <a:schemeClr val="tx1"/>
                          </a:solidFill>
                          <a:effectLst/>
                          <a:latin typeface="Calibri" panose="020F0502020204030204" pitchFamily="34" charset="0"/>
                        </a:rPr>
                        <a:t>DISC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S</a:t>
                      </a:r>
                    </a:p>
                  </a:txBody>
                  <a:tcPr marL="34290" marR="34290" marT="34290" marB="34290" anchor="b">
                    <a:solidFill>
                      <a:schemeClr val="bg1"/>
                    </a:solidFill>
                  </a:tcPr>
                </a:tc>
                <a:extLst>
                  <a:ext uri="{0D108BD9-81ED-4DB2-BD59-A6C34878D82A}">
                    <a16:rowId xmlns:a16="http://schemas.microsoft.com/office/drawing/2014/main" val="10008"/>
                  </a:ext>
                </a:extLst>
              </a:tr>
              <a:tr h="194310">
                <a:tc>
                  <a:txBody>
                    <a:bodyPr/>
                    <a:lstStyle/>
                    <a:p>
                      <a:pPr algn="r" fontAlgn="b"/>
                      <a:r>
                        <a:rPr lang="en-US" sz="800" b="0" i="0" u="none" strike="noStrike" kern="1200" dirty="0">
                          <a:solidFill>
                            <a:schemeClr val="tx1"/>
                          </a:solidFill>
                          <a:effectLst/>
                          <a:latin typeface="Calibri" panose="020F0502020204030204" pitchFamily="34" charset="0"/>
                          <a:ea typeface="+mn-ea"/>
                          <a:cs typeface="+mn-cs"/>
                        </a:rPr>
                        <a:t>Performance</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8.03</a:t>
                      </a:r>
                    </a:p>
                  </a:txBody>
                  <a:tcPr marL="34290" marR="34290" marT="34290" marB="34290" anchor="b">
                    <a:solidFill>
                      <a:schemeClr val="bg1"/>
                    </a:solidFill>
                  </a:tcPr>
                </a:tc>
                <a:extLst>
                  <a:ext uri="{0D108BD9-81ED-4DB2-BD59-A6C34878D82A}">
                    <a16:rowId xmlns:a16="http://schemas.microsoft.com/office/drawing/2014/main" val="10009"/>
                  </a:ext>
                </a:extLst>
              </a:tr>
              <a:tr h="194310">
                <a:tc>
                  <a:txBody>
                    <a:bodyPr/>
                    <a:lstStyle/>
                    <a:p>
                      <a:pPr algn="r" fontAlgn="b"/>
                      <a:r>
                        <a:rPr lang="en-US" sz="800" b="0" i="0" u="none" strike="noStrike" kern="1200" dirty="0">
                          <a:solidFill>
                            <a:schemeClr val="tx1"/>
                          </a:solidFill>
                          <a:effectLst/>
                          <a:latin typeface="Calibri" panose="020F0502020204030204" pitchFamily="34" charset="0"/>
                          <a:ea typeface="+mn-ea"/>
                          <a:cs typeface="+mn-cs"/>
                        </a:rPr>
                        <a:t>Pot Exec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4.25</a:t>
                      </a:r>
                    </a:p>
                  </a:txBody>
                  <a:tcPr marL="34290" marR="34290" marT="34290" marB="34290" anchor="b">
                    <a:solidFill>
                      <a:schemeClr val="bg1"/>
                    </a:solidFill>
                  </a:tcPr>
                </a:tc>
                <a:extLst>
                  <a:ext uri="{0D108BD9-81ED-4DB2-BD59-A6C34878D82A}">
                    <a16:rowId xmlns:a16="http://schemas.microsoft.com/office/drawing/2014/main" val="10010"/>
                  </a:ext>
                </a:extLst>
              </a:tr>
            </a:tbl>
          </a:graphicData>
        </a:graphic>
      </p:graphicFrame>
      <p:sp>
        <p:nvSpPr>
          <p:cNvPr id="5" name="TextBox 4"/>
          <p:cNvSpPr txBox="1"/>
          <p:nvPr/>
        </p:nvSpPr>
        <p:spPr>
          <a:xfrm>
            <a:off x="1813904" y="1600429"/>
            <a:ext cx="921544" cy="300082"/>
          </a:xfrm>
          <a:prstGeom prst="rect">
            <a:avLst/>
          </a:prstGeom>
          <a:noFill/>
        </p:spPr>
        <p:txBody>
          <a:bodyPr wrap="square" rtlCol="0">
            <a:spAutoFit/>
          </a:bodyPr>
          <a:lstStyle/>
          <a:p>
            <a:pPr algn="ctr" defTabSz="685800"/>
            <a:r>
              <a:rPr lang="en-US" sz="1350" dirty="0">
                <a:solidFill>
                  <a:srgbClr val="51585E"/>
                </a:solidFill>
                <a:latin typeface="Verdana"/>
              </a:rPr>
              <a:t>Level 1</a:t>
            </a:r>
          </a:p>
        </p:txBody>
      </p:sp>
      <p:graphicFrame>
        <p:nvGraphicFramePr>
          <p:cNvPr id="7" name="Table 6"/>
          <p:cNvGraphicFramePr>
            <a:graphicFrameLocks noGrp="1"/>
          </p:cNvGraphicFramePr>
          <p:nvPr/>
        </p:nvGraphicFramePr>
        <p:xfrm>
          <a:off x="3021926" y="1898057"/>
          <a:ext cx="1431845" cy="2137410"/>
        </p:xfrm>
        <a:graphic>
          <a:graphicData uri="http://schemas.openxmlformats.org/drawingml/2006/table">
            <a:tbl>
              <a:tblPr>
                <a:tableStyleId>{5940675A-B579-460E-94D1-54222C63F5DA}</a:tableStyleId>
              </a:tblPr>
              <a:tblGrid>
                <a:gridCol w="8698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tblGrid>
              <a:tr h="194310">
                <a:tc>
                  <a:txBody>
                    <a:bodyPr/>
                    <a:lstStyle/>
                    <a:p>
                      <a:pPr algn="r" fontAlgn="b"/>
                      <a:r>
                        <a:rPr lang="en-US" sz="800" b="0" i="0" u="none" strike="noStrike" dirty="0">
                          <a:solidFill>
                            <a:schemeClr val="tx1"/>
                          </a:solidFill>
                          <a:effectLst/>
                          <a:latin typeface="Calibri" panose="020F0502020204030204" pitchFamily="34" charset="0"/>
                        </a:rPr>
                        <a:t>Honesty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3.70</a:t>
                      </a:r>
                    </a:p>
                  </a:txBody>
                  <a:tcPr marL="34290" marR="34290" marT="34290" marB="34290" anchor="b">
                    <a:solidFill>
                      <a:schemeClr val="bg1"/>
                    </a:solidFill>
                  </a:tcPr>
                </a:tc>
                <a:extLst>
                  <a:ext uri="{0D108BD9-81ED-4DB2-BD59-A6C34878D82A}">
                    <a16:rowId xmlns:a16="http://schemas.microsoft.com/office/drawing/2014/main" val="10000"/>
                  </a:ext>
                </a:extLst>
              </a:tr>
              <a:tr h="194310">
                <a:tc>
                  <a:txBody>
                    <a:bodyPr/>
                    <a:lstStyle/>
                    <a:p>
                      <a:pPr algn="r" fontAlgn="b"/>
                      <a:r>
                        <a:rPr lang="en-US" sz="800" b="0" i="0" u="none" strike="noStrike" dirty="0">
                          <a:solidFill>
                            <a:schemeClr val="tx1"/>
                          </a:solidFill>
                          <a:effectLst/>
                          <a:latin typeface="Calibri" panose="020F0502020204030204" pitchFamily="34" charset="0"/>
                        </a:rPr>
                        <a:t>Emotionality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3.00</a:t>
                      </a:r>
                    </a:p>
                  </a:txBody>
                  <a:tcPr marL="34290" marR="34290" marT="34290" marB="34290" anchor="b">
                    <a:solidFill>
                      <a:schemeClr val="bg1"/>
                    </a:solidFill>
                  </a:tcPr>
                </a:tc>
                <a:extLst>
                  <a:ext uri="{0D108BD9-81ED-4DB2-BD59-A6C34878D82A}">
                    <a16:rowId xmlns:a16="http://schemas.microsoft.com/office/drawing/2014/main" val="10001"/>
                  </a:ext>
                </a:extLst>
              </a:tr>
              <a:tr h="194310">
                <a:tc>
                  <a:txBody>
                    <a:bodyPr/>
                    <a:lstStyle/>
                    <a:p>
                      <a:pPr algn="r" fontAlgn="b"/>
                      <a:r>
                        <a:rPr lang="en-US" sz="800" b="0" i="0" u="none" strike="noStrike" dirty="0">
                          <a:solidFill>
                            <a:schemeClr val="tx1"/>
                          </a:solidFill>
                          <a:effectLst/>
                          <a:latin typeface="Calibri" panose="020F0502020204030204" pitchFamily="34" charset="0"/>
                        </a:rPr>
                        <a:t>Extraversion</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3.46</a:t>
                      </a:r>
                    </a:p>
                  </a:txBody>
                  <a:tcPr marL="34290" marR="34290" marT="34290" marB="34290" anchor="b">
                    <a:solidFill>
                      <a:schemeClr val="bg1"/>
                    </a:solidFill>
                  </a:tcPr>
                </a:tc>
                <a:extLst>
                  <a:ext uri="{0D108BD9-81ED-4DB2-BD59-A6C34878D82A}">
                    <a16:rowId xmlns:a16="http://schemas.microsoft.com/office/drawing/2014/main" val="10002"/>
                  </a:ext>
                </a:extLst>
              </a:tr>
              <a:tr h="194310">
                <a:tc>
                  <a:txBody>
                    <a:bodyPr/>
                    <a:lstStyle/>
                    <a:p>
                      <a:pPr algn="r" fontAlgn="b"/>
                      <a:r>
                        <a:rPr lang="en-US" sz="800" b="0" i="0" u="none" strike="noStrike" dirty="0">
                          <a:solidFill>
                            <a:schemeClr val="tx1"/>
                          </a:solidFill>
                          <a:effectLst/>
                          <a:latin typeface="Calibri" panose="020F0502020204030204" pitchFamily="34" charset="0"/>
                        </a:rPr>
                        <a:t>Agreeableness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3.07</a:t>
                      </a:r>
                    </a:p>
                  </a:txBody>
                  <a:tcPr marL="34290" marR="34290" marT="34290" marB="34290" anchor="b">
                    <a:solidFill>
                      <a:schemeClr val="bg1"/>
                    </a:solidFill>
                  </a:tcPr>
                </a:tc>
                <a:extLst>
                  <a:ext uri="{0D108BD9-81ED-4DB2-BD59-A6C34878D82A}">
                    <a16:rowId xmlns:a16="http://schemas.microsoft.com/office/drawing/2014/main" val="10003"/>
                  </a:ext>
                </a:extLst>
              </a:tr>
              <a:tr h="194310">
                <a:tc>
                  <a:txBody>
                    <a:bodyPr/>
                    <a:lstStyle/>
                    <a:p>
                      <a:pPr algn="r" fontAlgn="b"/>
                      <a:r>
                        <a:rPr lang="en-US" sz="800" b="0" i="0" u="none" strike="noStrike" dirty="0">
                          <a:solidFill>
                            <a:schemeClr val="tx1"/>
                          </a:solidFill>
                          <a:effectLst/>
                          <a:latin typeface="Calibri" panose="020F0502020204030204" pitchFamily="34" charset="0"/>
                        </a:rPr>
                        <a:t>Conscientiousness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3.87</a:t>
                      </a:r>
                    </a:p>
                  </a:txBody>
                  <a:tcPr marL="34290" marR="34290" marT="34290" marB="34290" anchor="b">
                    <a:solidFill>
                      <a:schemeClr val="bg1"/>
                    </a:solidFill>
                  </a:tcPr>
                </a:tc>
                <a:extLst>
                  <a:ext uri="{0D108BD9-81ED-4DB2-BD59-A6C34878D82A}">
                    <a16:rowId xmlns:a16="http://schemas.microsoft.com/office/drawing/2014/main" val="10004"/>
                  </a:ext>
                </a:extLst>
              </a:tr>
              <a:tr h="194310">
                <a:tc>
                  <a:txBody>
                    <a:bodyPr/>
                    <a:lstStyle/>
                    <a:p>
                      <a:pPr algn="r" fontAlgn="b"/>
                      <a:r>
                        <a:rPr lang="en-US" sz="800" b="0" i="0" u="none" strike="noStrike" dirty="0">
                          <a:solidFill>
                            <a:schemeClr val="tx1"/>
                          </a:solidFill>
                          <a:effectLst/>
                          <a:latin typeface="Calibri" panose="020F0502020204030204" pitchFamily="34" charset="0"/>
                        </a:rPr>
                        <a:t>Openness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3.53</a:t>
                      </a:r>
                    </a:p>
                  </a:txBody>
                  <a:tcPr marL="34290" marR="34290" marT="34290" marB="34290" anchor="b">
                    <a:solidFill>
                      <a:schemeClr val="bg1"/>
                    </a:solidFill>
                  </a:tcPr>
                </a:tc>
                <a:extLst>
                  <a:ext uri="{0D108BD9-81ED-4DB2-BD59-A6C34878D82A}">
                    <a16:rowId xmlns:a16="http://schemas.microsoft.com/office/drawing/2014/main" val="10005"/>
                  </a:ext>
                </a:extLst>
              </a:tr>
              <a:tr h="194310">
                <a:tc>
                  <a:txBody>
                    <a:bodyPr/>
                    <a:lstStyle/>
                    <a:p>
                      <a:pPr algn="r" fontAlgn="b"/>
                      <a:r>
                        <a:rPr lang="en-US" sz="800" b="0" i="0" u="none" strike="noStrike" dirty="0">
                          <a:solidFill>
                            <a:schemeClr val="tx1"/>
                          </a:solidFill>
                          <a:effectLst/>
                          <a:latin typeface="Calibri" panose="020F0502020204030204" pitchFamily="34" charset="0"/>
                        </a:rPr>
                        <a:t>EQ</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71.00</a:t>
                      </a:r>
                    </a:p>
                  </a:txBody>
                  <a:tcPr marL="34290" marR="34290" marT="34290" marB="34290" anchor="b">
                    <a:solidFill>
                      <a:schemeClr val="bg1"/>
                    </a:solidFill>
                  </a:tcPr>
                </a:tc>
                <a:extLst>
                  <a:ext uri="{0D108BD9-81ED-4DB2-BD59-A6C34878D82A}">
                    <a16:rowId xmlns:a16="http://schemas.microsoft.com/office/drawing/2014/main" val="10006"/>
                  </a:ext>
                </a:extLst>
              </a:tr>
              <a:tr h="194310">
                <a:tc>
                  <a:txBody>
                    <a:bodyPr/>
                    <a:lstStyle/>
                    <a:p>
                      <a:pPr algn="r" fontAlgn="b"/>
                      <a:r>
                        <a:rPr lang="en-US" sz="800" b="0" i="0" u="none" strike="noStrike" dirty="0">
                          <a:solidFill>
                            <a:schemeClr val="tx1"/>
                          </a:solidFill>
                          <a:effectLst/>
                          <a:latin typeface="Calibri" panose="020F0502020204030204" pitchFamily="34" charset="0"/>
                        </a:rPr>
                        <a:t>MBTI</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STJ</a:t>
                      </a:r>
                    </a:p>
                  </a:txBody>
                  <a:tcPr marL="34290" marR="34290" marT="34290" marB="34290" anchor="b">
                    <a:solidFill>
                      <a:schemeClr val="bg1"/>
                    </a:solidFill>
                  </a:tcPr>
                </a:tc>
                <a:extLst>
                  <a:ext uri="{0D108BD9-81ED-4DB2-BD59-A6C34878D82A}">
                    <a16:rowId xmlns:a16="http://schemas.microsoft.com/office/drawing/2014/main" val="10007"/>
                  </a:ext>
                </a:extLst>
              </a:tr>
              <a:tr h="194310">
                <a:tc>
                  <a:txBody>
                    <a:bodyPr/>
                    <a:lstStyle/>
                    <a:p>
                      <a:pPr algn="r" fontAlgn="b"/>
                      <a:r>
                        <a:rPr lang="en-US" sz="800" b="0" i="0" u="none" strike="noStrike" dirty="0">
                          <a:solidFill>
                            <a:schemeClr val="tx1"/>
                          </a:solidFill>
                          <a:effectLst/>
                          <a:latin typeface="Calibri" panose="020F0502020204030204" pitchFamily="34" charset="0"/>
                        </a:rPr>
                        <a:t>DISC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C</a:t>
                      </a:r>
                    </a:p>
                  </a:txBody>
                  <a:tcPr marL="34290" marR="34290" marT="34290" marB="34290" anchor="b">
                    <a:solidFill>
                      <a:schemeClr val="bg1"/>
                    </a:solidFill>
                  </a:tcPr>
                </a:tc>
                <a:extLst>
                  <a:ext uri="{0D108BD9-81ED-4DB2-BD59-A6C34878D82A}">
                    <a16:rowId xmlns:a16="http://schemas.microsoft.com/office/drawing/2014/main" val="10008"/>
                  </a:ext>
                </a:extLst>
              </a:tr>
              <a:tr h="194310">
                <a:tc>
                  <a:txBody>
                    <a:bodyPr/>
                    <a:lstStyle/>
                    <a:p>
                      <a:pPr algn="r" fontAlgn="b"/>
                      <a:r>
                        <a:rPr lang="en-US" sz="800" b="0" i="0" u="none" strike="noStrike" dirty="0">
                          <a:solidFill>
                            <a:schemeClr val="tx1"/>
                          </a:solidFill>
                          <a:effectLst/>
                          <a:latin typeface="Calibri" panose="020F0502020204030204" pitchFamily="34" charset="0"/>
                        </a:rPr>
                        <a:t>Performance</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7.87</a:t>
                      </a:r>
                    </a:p>
                  </a:txBody>
                  <a:tcPr marL="34290" marR="34290" marT="34290" marB="34290" anchor="b">
                    <a:solidFill>
                      <a:schemeClr val="bg1"/>
                    </a:solidFill>
                  </a:tcPr>
                </a:tc>
                <a:extLst>
                  <a:ext uri="{0D108BD9-81ED-4DB2-BD59-A6C34878D82A}">
                    <a16:rowId xmlns:a16="http://schemas.microsoft.com/office/drawing/2014/main" val="10009"/>
                  </a:ext>
                </a:extLst>
              </a:tr>
              <a:tr h="194310">
                <a:tc>
                  <a:txBody>
                    <a:bodyPr/>
                    <a:lstStyle/>
                    <a:p>
                      <a:pPr algn="r" fontAlgn="b"/>
                      <a:r>
                        <a:rPr lang="en-US" sz="800" b="0" i="0" u="none" strike="noStrike" dirty="0">
                          <a:solidFill>
                            <a:schemeClr val="tx1"/>
                          </a:solidFill>
                          <a:effectLst/>
                          <a:latin typeface="Calibri" panose="020F0502020204030204" pitchFamily="34" charset="0"/>
                        </a:rPr>
                        <a:t>Pot Exec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3.83</a:t>
                      </a:r>
                    </a:p>
                  </a:txBody>
                  <a:tcPr marL="34290" marR="34290" marT="34290" marB="34290" anchor="b">
                    <a:solidFill>
                      <a:schemeClr val="bg1"/>
                    </a:solidFill>
                  </a:tcPr>
                </a:tc>
                <a:extLst>
                  <a:ext uri="{0D108BD9-81ED-4DB2-BD59-A6C34878D82A}">
                    <a16:rowId xmlns:a16="http://schemas.microsoft.com/office/drawing/2014/main" val="10010"/>
                  </a:ext>
                </a:extLst>
              </a:tr>
            </a:tbl>
          </a:graphicData>
        </a:graphic>
      </p:graphicFrame>
      <p:sp>
        <p:nvSpPr>
          <p:cNvPr id="8" name="TextBox 7"/>
          <p:cNvSpPr txBox="1"/>
          <p:nvPr/>
        </p:nvSpPr>
        <p:spPr>
          <a:xfrm>
            <a:off x="3347378" y="1600429"/>
            <a:ext cx="804447" cy="300082"/>
          </a:xfrm>
          <a:prstGeom prst="rect">
            <a:avLst/>
          </a:prstGeom>
          <a:noFill/>
        </p:spPr>
        <p:txBody>
          <a:bodyPr wrap="square" rtlCol="0">
            <a:spAutoFit/>
          </a:bodyPr>
          <a:lstStyle/>
          <a:p>
            <a:pPr algn="ctr" defTabSz="685800"/>
            <a:r>
              <a:rPr lang="en-US" sz="1350" dirty="0">
                <a:solidFill>
                  <a:srgbClr val="51585E"/>
                </a:solidFill>
                <a:latin typeface="Verdana"/>
              </a:rPr>
              <a:t>Level 2</a:t>
            </a:r>
          </a:p>
        </p:txBody>
      </p:sp>
      <p:graphicFrame>
        <p:nvGraphicFramePr>
          <p:cNvPr id="10" name="Table 9"/>
          <p:cNvGraphicFramePr>
            <a:graphicFrameLocks noGrp="1"/>
          </p:cNvGraphicFramePr>
          <p:nvPr/>
        </p:nvGraphicFramePr>
        <p:xfrm>
          <a:off x="4549081" y="1902820"/>
          <a:ext cx="1431845" cy="2137410"/>
        </p:xfrm>
        <a:graphic>
          <a:graphicData uri="http://schemas.openxmlformats.org/drawingml/2006/table">
            <a:tbl>
              <a:tblPr>
                <a:tableStyleId>{5940675A-B579-460E-94D1-54222C63F5DA}</a:tableStyleId>
              </a:tblPr>
              <a:tblGrid>
                <a:gridCol w="8698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tblGrid>
              <a:tr h="194310">
                <a:tc>
                  <a:txBody>
                    <a:bodyPr/>
                    <a:lstStyle/>
                    <a:p>
                      <a:pPr algn="r" fontAlgn="b"/>
                      <a:r>
                        <a:rPr lang="en-US" sz="800" b="0" i="0" u="none" strike="noStrike" dirty="0">
                          <a:solidFill>
                            <a:schemeClr val="tx1"/>
                          </a:solidFill>
                          <a:effectLst/>
                          <a:latin typeface="Calibri" panose="020F0502020204030204" pitchFamily="34" charset="0"/>
                        </a:rPr>
                        <a:t>Honesty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3.73</a:t>
                      </a:r>
                    </a:p>
                  </a:txBody>
                  <a:tcPr marL="34290" marR="34290" marT="34290" marB="34290" anchor="b">
                    <a:solidFill>
                      <a:schemeClr val="bg1"/>
                    </a:solidFill>
                  </a:tcPr>
                </a:tc>
                <a:extLst>
                  <a:ext uri="{0D108BD9-81ED-4DB2-BD59-A6C34878D82A}">
                    <a16:rowId xmlns:a16="http://schemas.microsoft.com/office/drawing/2014/main" val="10000"/>
                  </a:ext>
                </a:extLst>
              </a:tr>
              <a:tr h="194310">
                <a:tc>
                  <a:txBody>
                    <a:bodyPr/>
                    <a:lstStyle/>
                    <a:p>
                      <a:pPr algn="r" fontAlgn="b"/>
                      <a:r>
                        <a:rPr lang="en-US" sz="800" b="0" i="0" u="none" strike="noStrike" dirty="0">
                          <a:solidFill>
                            <a:schemeClr val="tx1"/>
                          </a:solidFill>
                          <a:effectLst/>
                          <a:latin typeface="Calibri" panose="020F0502020204030204" pitchFamily="34" charset="0"/>
                        </a:rPr>
                        <a:t>Emotionality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2.87</a:t>
                      </a:r>
                    </a:p>
                  </a:txBody>
                  <a:tcPr marL="34290" marR="34290" marT="34290" marB="34290" anchor="b">
                    <a:solidFill>
                      <a:schemeClr val="bg1"/>
                    </a:solidFill>
                  </a:tcPr>
                </a:tc>
                <a:extLst>
                  <a:ext uri="{0D108BD9-81ED-4DB2-BD59-A6C34878D82A}">
                    <a16:rowId xmlns:a16="http://schemas.microsoft.com/office/drawing/2014/main" val="10001"/>
                  </a:ext>
                </a:extLst>
              </a:tr>
              <a:tr h="194310">
                <a:tc>
                  <a:txBody>
                    <a:bodyPr/>
                    <a:lstStyle/>
                    <a:p>
                      <a:pPr algn="r" fontAlgn="b"/>
                      <a:r>
                        <a:rPr lang="en-US" sz="800" b="0" i="0" u="none" strike="noStrike" dirty="0">
                          <a:solidFill>
                            <a:schemeClr val="tx1"/>
                          </a:solidFill>
                          <a:effectLst/>
                          <a:latin typeface="Calibri" panose="020F0502020204030204" pitchFamily="34" charset="0"/>
                        </a:rPr>
                        <a:t>Extraversion</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3.49</a:t>
                      </a:r>
                    </a:p>
                  </a:txBody>
                  <a:tcPr marL="34290" marR="34290" marT="34290" marB="34290" anchor="b">
                    <a:solidFill>
                      <a:schemeClr val="bg1"/>
                    </a:solidFill>
                  </a:tcPr>
                </a:tc>
                <a:extLst>
                  <a:ext uri="{0D108BD9-81ED-4DB2-BD59-A6C34878D82A}">
                    <a16:rowId xmlns:a16="http://schemas.microsoft.com/office/drawing/2014/main" val="10002"/>
                  </a:ext>
                </a:extLst>
              </a:tr>
              <a:tr h="194310">
                <a:tc>
                  <a:txBody>
                    <a:bodyPr/>
                    <a:lstStyle/>
                    <a:p>
                      <a:pPr algn="r" fontAlgn="b"/>
                      <a:r>
                        <a:rPr lang="en-US" sz="800" b="0" i="0" u="none" strike="noStrike" dirty="0">
                          <a:solidFill>
                            <a:schemeClr val="tx1"/>
                          </a:solidFill>
                          <a:effectLst/>
                          <a:latin typeface="Calibri" panose="020F0502020204030204" pitchFamily="34" charset="0"/>
                        </a:rPr>
                        <a:t>Agreeableness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2.84</a:t>
                      </a:r>
                    </a:p>
                  </a:txBody>
                  <a:tcPr marL="34290" marR="34290" marT="34290" marB="34290" anchor="b">
                    <a:solidFill>
                      <a:schemeClr val="bg1"/>
                    </a:solidFill>
                  </a:tcPr>
                </a:tc>
                <a:extLst>
                  <a:ext uri="{0D108BD9-81ED-4DB2-BD59-A6C34878D82A}">
                    <a16:rowId xmlns:a16="http://schemas.microsoft.com/office/drawing/2014/main" val="10003"/>
                  </a:ext>
                </a:extLst>
              </a:tr>
              <a:tr h="194310">
                <a:tc>
                  <a:txBody>
                    <a:bodyPr/>
                    <a:lstStyle/>
                    <a:p>
                      <a:pPr algn="r" fontAlgn="b"/>
                      <a:r>
                        <a:rPr lang="en-US" sz="800" b="0" i="0" u="none" strike="noStrike" dirty="0">
                          <a:solidFill>
                            <a:schemeClr val="tx1"/>
                          </a:solidFill>
                          <a:effectLst/>
                          <a:latin typeface="Calibri" panose="020F0502020204030204" pitchFamily="34" charset="0"/>
                        </a:rPr>
                        <a:t>Conscientiousness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3.85</a:t>
                      </a:r>
                    </a:p>
                  </a:txBody>
                  <a:tcPr marL="34290" marR="34290" marT="34290" marB="34290" anchor="b">
                    <a:solidFill>
                      <a:schemeClr val="bg1"/>
                    </a:solidFill>
                  </a:tcPr>
                </a:tc>
                <a:extLst>
                  <a:ext uri="{0D108BD9-81ED-4DB2-BD59-A6C34878D82A}">
                    <a16:rowId xmlns:a16="http://schemas.microsoft.com/office/drawing/2014/main" val="10004"/>
                  </a:ext>
                </a:extLst>
              </a:tr>
              <a:tr h="194310">
                <a:tc>
                  <a:txBody>
                    <a:bodyPr/>
                    <a:lstStyle/>
                    <a:p>
                      <a:pPr algn="r" fontAlgn="b"/>
                      <a:r>
                        <a:rPr lang="en-US" sz="800" b="0" i="0" u="none" strike="noStrike" dirty="0">
                          <a:solidFill>
                            <a:schemeClr val="tx1"/>
                          </a:solidFill>
                          <a:effectLst/>
                          <a:latin typeface="Calibri" panose="020F0502020204030204" pitchFamily="34" charset="0"/>
                        </a:rPr>
                        <a:t>Openness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3.15</a:t>
                      </a:r>
                    </a:p>
                  </a:txBody>
                  <a:tcPr marL="34290" marR="34290" marT="34290" marB="34290" anchor="b">
                    <a:solidFill>
                      <a:schemeClr val="bg1"/>
                    </a:solidFill>
                  </a:tcPr>
                </a:tc>
                <a:extLst>
                  <a:ext uri="{0D108BD9-81ED-4DB2-BD59-A6C34878D82A}">
                    <a16:rowId xmlns:a16="http://schemas.microsoft.com/office/drawing/2014/main" val="10005"/>
                  </a:ext>
                </a:extLst>
              </a:tr>
              <a:tr h="194310">
                <a:tc>
                  <a:txBody>
                    <a:bodyPr/>
                    <a:lstStyle/>
                    <a:p>
                      <a:pPr algn="r" fontAlgn="b"/>
                      <a:r>
                        <a:rPr lang="en-US" sz="800" b="0" i="0" u="none" strike="noStrike" dirty="0">
                          <a:solidFill>
                            <a:schemeClr val="tx1"/>
                          </a:solidFill>
                          <a:effectLst/>
                          <a:latin typeface="Calibri" panose="020F0502020204030204" pitchFamily="34" charset="0"/>
                        </a:rPr>
                        <a:t>EQ</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72.27</a:t>
                      </a:r>
                    </a:p>
                  </a:txBody>
                  <a:tcPr marL="34290" marR="34290" marT="34290" marB="34290" anchor="b">
                    <a:solidFill>
                      <a:schemeClr val="bg1"/>
                    </a:solidFill>
                  </a:tcPr>
                </a:tc>
                <a:extLst>
                  <a:ext uri="{0D108BD9-81ED-4DB2-BD59-A6C34878D82A}">
                    <a16:rowId xmlns:a16="http://schemas.microsoft.com/office/drawing/2014/main" val="10006"/>
                  </a:ext>
                </a:extLst>
              </a:tr>
              <a:tr h="194310">
                <a:tc>
                  <a:txBody>
                    <a:bodyPr/>
                    <a:lstStyle/>
                    <a:p>
                      <a:pPr algn="r" fontAlgn="b"/>
                      <a:r>
                        <a:rPr lang="en-US" sz="800" b="0" i="0" u="none" strike="noStrike" dirty="0">
                          <a:solidFill>
                            <a:schemeClr val="tx1"/>
                          </a:solidFill>
                          <a:effectLst/>
                          <a:latin typeface="Calibri" panose="020F0502020204030204" pitchFamily="34" charset="0"/>
                        </a:rPr>
                        <a:t>MBTI</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ISTJ</a:t>
                      </a:r>
                    </a:p>
                  </a:txBody>
                  <a:tcPr marL="34290" marR="34290" marT="34290" marB="34290" anchor="b">
                    <a:solidFill>
                      <a:schemeClr val="bg1"/>
                    </a:solidFill>
                  </a:tcPr>
                </a:tc>
                <a:extLst>
                  <a:ext uri="{0D108BD9-81ED-4DB2-BD59-A6C34878D82A}">
                    <a16:rowId xmlns:a16="http://schemas.microsoft.com/office/drawing/2014/main" val="10007"/>
                  </a:ext>
                </a:extLst>
              </a:tr>
              <a:tr h="194310">
                <a:tc>
                  <a:txBody>
                    <a:bodyPr/>
                    <a:lstStyle/>
                    <a:p>
                      <a:pPr algn="r" fontAlgn="b"/>
                      <a:r>
                        <a:rPr lang="en-US" sz="800" b="0" i="0" u="none" strike="noStrike" dirty="0">
                          <a:solidFill>
                            <a:schemeClr val="tx1"/>
                          </a:solidFill>
                          <a:effectLst/>
                          <a:latin typeface="Calibri" panose="020F0502020204030204" pitchFamily="34" charset="0"/>
                        </a:rPr>
                        <a:t>DISC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D</a:t>
                      </a:r>
                    </a:p>
                  </a:txBody>
                  <a:tcPr marL="34290" marR="34290" marT="34290" marB="34290" anchor="b">
                    <a:solidFill>
                      <a:schemeClr val="bg1"/>
                    </a:solidFill>
                  </a:tcPr>
                </a:tc>
                <a:extLst>
                  <a:ext uri="{0D108BD9-81ED-4DB2-BD59-A6C34878D82A}">
                    <a16:rowId xmlns:a16="http://schemas.microsoft.com/office/drawing/2014/main" val="10008"/>
                  </a:ext>
                </a:extLst>
              </a:tr>
              <a:tr h="194310">
                <a:tc>
                  <a:txBody>
                    <a:bodyPr/>
                    <a:lstStyle/>
                    <a:p>
                      <a:pPr algn="r" fontAlgn="b"/>
                      <a:r>
                        <a:rPr lang="en-US" sz="800" b="0" i="0" u="none" strike="noStrike" dirty="0">
                          <a:solidFill>
                            <a:schemeClr val="tx1"/>
                          </a:solidFill>
                          <a:effectLst/>
                          <a:latin typeface="Calibri" panose="020F0502020204030204" pitchFamily="34" charset="0"/>
                        </a:rPr>
                        <a:t>Performance</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8.43</a:t>
                      </a:r>
                    </a:p>
                  </a:txBody>
                  <a:tcPr marL="34290" marR="34290" marT="34290" marB="34290" anchor="b">
                    <a:solidFill>
                      <a:schemeClr val="bg1"/>
                    </a:solidFill>
                  </a:tcPr>
                </a:tc>
                <a:extLst>
                  <a:ext uri="{0D108BD9-81ED-4DB2-BD59-A6C34878D82A}">
                    <a16:rowId xmlns:a16="http://schemas.microsoft.com/office/drawing/2014/main" val="10009"/>
                  </a:ext>
                </a:extLst>
              </a:tr>
              <a:tr h="194310">
                <a:tc>
                  <a:txBody>
                    <a:bodyPr/>
                    <a:lstStyle/>
                    <a:p>
                      <a:pPr algn="r" fontAlgn="b"/>
                      <a:r>
                        <a:rPr lang="en-US" sz="800" b="0" i="0" u="none" strike="noStrike" dirty="0">
                          <a:solidFill>
                            <a:schemeClr val="tx1"/>
                          </a:solidFill>
                          <a:effectLst/>
                          <a:latin typeface="Calibri" panose="020F0502020204030204" pitchFamily="34" charset="0"/>
                        </a:rPr>
                        <a:t>Pot Exec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7.19</a:t>
                      </a:r>
                    </a:p>
                  </a:txBody>
                  <a:tcPr marL="34290" marR="34290" marT="34290" marB="34290" anchor="b">
                    <a:solidFill>
                      <a:schemeClr val="bg1"/>
                    </a:solidFill>
                  </a:tcPr>
                </a:tc>
                <a:extLst>
                  <a:ext uri="{0D108BD9-81ED-4DB2-BD59-A6C34878D82A}">
                    <a16:rowId xmlns:a16="http://schemas.microsoft.com/office/drawing/2014/main" val="10010"/>
                  </a:ext>
                </a:extLst>
              </a:tr>
            </a:tbl>
          </a:graphicData>
        </a:graphic>
      </p:graphicFrame>
      <p:sp>
        <p:nvSpPr>
          <p:cNvPr id="11" name="TextBox 10"/>
          <p:cNvSpPr txBox="1"/>
          <p:nvPr/>
        </p:nvSpPr>
        <p:spPr>
          <a:xfrm>
            <a:off x="4893470" y="1617127"/>
            <a:ext cx="830338" cy="300082"/>
          </a:xfrm>
          <a:prstGeom prst="rect">
            <a:avLst/>
          </a:prstGeom>
          <a:noFill/>
        </p:spPr>
        <p:txBody>
          <a:bodyPr wrap="square" rtlCol="0">
            <a:spAutoFit/>
          </a:bodyPr>
          <a:lstStyle/>
          <a:p>
            <a:pPr algn="ctr" defTabSz="685800"/>
            <a:r>
              <a:rPr lang="en-US" sz="1350" dirty="0">
                <a:solidFill>
                  <a:srgbClr val="51585E"/>
                </a:solidFill>
                <a:latin typeface="Verdana"/>
              </a:rPr>
              <a:t>Level 3</a:t>
            </a:r>
          </a:p>
        </p:txBody>
      </p:sp>
      <p:graphicFrame>
        <p:nvGraphicFramePr>
          <p:cNvPr id="13" name="Table 12"/>
          <p:cNvGraphicFramePr>
            <a:graphicFrameLocks noGrp="1"/>
          </p:cNvGraphicFramePr>
          <p:nvPr/>
        </p:nvGraphicFramePr>
        <p:xfrm>
          <a:off x="6083651" y="1902876"/>
          <a:ext cx="1431845" cy="1748790"/>
        </p:xfrm>
        <a:graphic>
          <a:graphicData uri="http://schemas.openxmlformats.org/drawingml/2006/table">
            <a:tbl>
              <a:tblPr>
                <a:tableStyleId>{5940675A-B579-460E-94D1-54222C63F5DA}</a:tableStyleId>
              </a:tblPr>
              <a:tblGrid>
                <a:gridCol w="8698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tblGrid>
              <a:tr h="194310">
                <a:tc>
                  <a:txBody>
                    <a:bodyPr/>
                    <a:lstStyle/>
                    <a:p>
                      <a:pPr algn="r" fontAlgn="b"/>
                      <a:r>
                        <a:rPr lang="en-US" sz="800" b="0" i="0" u="none" strike="noStrike" dirty="0">
                          <a:solidFill>
                            <a:schemeClr val="tx1"/>
                          </a:solidFill>
                          <a:effectLst/>
                          <a:latin typeface="Calibri" panose="020F0502020204030204" pitchFamily="34" charset="0"/>
                        </a:rPr>
                        <a:t>Honesty</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3.69</a:t>
                      </a:r>
                    </a:p>
                  </a:txBody>
                  <a:tcPr marL="34290" marR="34290" marT="34290" marB="34290" anchor="b">
                    <a:solidFill>
                      <a:schemeClr val="bg1"/>
                    </a:solidFill>
                  </a:tcPr>
                </a:tc>
                <a:extLst>
                  <a:ext uri="{0D108BD9-81ED-4DB2-BD59-A6C34878D82A}">
                    <a16:rowId xmlns:a16="http://schemas.microsoft.com/office/drawing/2014/main" val="10000"/>
                  </a:ext>
                </a:extLst>
              </a:tr>
              <a:tr h="194310">
                <a:tc>
                  <a:txBody>
                    <a:bodyPr/>
                    <a:lstStyle/>
                    <a:p>
                      <a:pPr algn="r" fontAlgn="b"/>
                      <a:r>
                        <a:rPr lang="en-US" sz="800" b="0" i="0" u="none" strike="noStrike" dirty="0">
                          <a:solidFill>
                            <a:schemeClr val="tx1"/>
                          </a:solidFill>
                          <a:effectLst/>
                          <a:latin typeface="Calibri" panose="020F0502020204030204" pitchFamily="34" charset="0"/>
                        </a:rPr>
                        <a:t>Emotionality</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2.99</a:t>
                      </a:r>
                    </a:p>
                  </a:txBody>
                  <a:tcPr marL="34290" marR="34290" marT="34290" marB="34290" anchor="b">
                    <a:solidFill>
                      <a:schemeClr val="bg1"/>
                    </a:solidFill>
                  </a:tcPr>
                </a:tc>
                <a:extLst>
                  <a:ext uri="{0D108BD9-81ED-4DB2-BD59-A6C34878D82A}">
                    <a16:rowId xmlns:a16="http://schemas.microsoft.com/office/drawing/2014/main" val="10001"/>
                  </a:ext>
                </a:extLst>
              </a:tr>
              <a:tr h="194310">
                <a:tc>
                  <a:txBody>
                    <a:bodyPr/>
                    <a:lstStyle/>
                    <a:p>
                      <a:pPr algn="r" fontAlgn="b"/>
                      <a:r>
                        <a:rPr lang="en-US" sz="800" b="0" i="0" u="none" strike="noStrike" dirty="0">
                          <a:solidFill>
                            <a:schemeClr val="tx1"/>
                          </a:solidFill>
                          <a:effectLst/>
                          <a:latin typeface="Calibri" panose="020F0502020204030204" pitchFamily="34" charset="0"/>
                        </a:rPr>
                        <a:t>Extraversion</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3.45</a:t>
                      </a:r>
                    </a:p>
                  </a:txBody>
                  <a:tcPr marL="34290" marR="34290" marT="34290" marB="34290" anchor="b">
                    <a:solidFill>
                      <a:schemeClr val="bg1"/>
                    </a:solidFill>
                  </a:tcPr>
                </a:tc>
                <a:extLst>
                  <a:ext uri="{0D108BD9-81ED-4DB2-BD59-A6C34878D82A}">
                    <a16:rowId xmlns:a16="http://schemas.microsoft.com/office/drawing/2014/main" val="10002"/>
                  </a:ext>
                </a:extLst>
              </a:tr>
              <a:tr h="194310">
                <a:tc>
                  <a:txBody>
                    <a:bodyPr/>
                    <a:lstStyle/>
                    <a:p>
                      <a:pPr algn="r" fontAlgn="b"/>
                      <a:r>
                        <a:rPr lang="en-US" sz="800" b="0" i="0" u="none" strike="noStrike" dirty="0">
                          <a:solidFill>
                            <a:schemeClr val="tx1"/>
                          </a:solidFill>
                          <a:effectLst/>
                          <a:latin typeface="Calibri" panose="020F0502020204030204" pitchFamily="34" charset="0"/>
                        </a:rPr>
                        <a:t>Agreeableness</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2.67</a:t>
                      </a:r>
                    </a:p>
                  </a:txBody>
                  <a:tcPr marL="34290" marR="34290" marT="34290" marB="34290" anchor="b">
                    <a:solidFill>
                      <a:schemeClr val="bg1"/>
                    </a:solidFill>
                  </a:tcPr>
                </a:tc>
                <a:extLst>
                  <a:ext uri="{0D108BD9-81ED-4DB2-BD59-A6C34878D82A}">
                    <a16:rowId xmlns:a16="http://schemas.microsoft.com/office/drawing/2014/main" val="10003"/>
                  </a:ext>
                </a:extLst>
              </a:tr>
              <a:tr h="194310">
                <a:tc>
                  <a:txBody>
                    <a:bodyPr/>
                    <a:lstStyle/>
                    <a:p>
                      <a:pPr algn="r" fontAlgn="b"/>
                      <a:r>
                        <a:rPr lang="en-US" sz="800" b="0" i="0" u="none" strike="noStrike" dirty="0">
                          <a:solidFill>
                            <a:schemeClr val="tx1"/>
                          </a:solidFill>
                          <a:effectLst/>
                          <a:latin typeface="Calibri" panose="020F0502020204030204" pitchFamily="34" charset="0"/>
                        </a:rPr>
                        <a:t>Conscientiousness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3.91</a:t>
                      </a:r>
                    </a:p>
                  </a:txBody>
                  <a:tcPr marL="34290" marR="34290" marT="34290" marB="34290" anchor="b">
                    <a:solidFill>
                      <a:schemeClr val="bg1"/>
                    </a:solidFill>
                  </a:tcPr>
                </a:tc>
                <a:extLst>
                  <a:ext uri="{0D108BD9-81ED-4DB2-BD59-A6C34878D82A}">
                    <a16:rowId xmlns:a16="http://schemas.microsoft.com/office/drawing/2014/main" val="10004"/>
                  </a:ext>
                </a:extLst>
              </a:tr>
              <a:tr h="194310">
                <a:tc>
                  <a:txBody>
                    <a:bodyPr/>
                    <a:lstStyle/>
                    <a:p>
                      <a:pPr algn="r" fontAlgn="b"/>
                      <a:r>
                        <a:rPr lang="en-US" sz="800" b="0" i="0" u="none" strike="noStrike" dirty="0">
                          <a:solidFill>
                            <a:schemeClr val="tx1"/>
                          </a:solidFill>
                          <a:effectLst/>
                          <a:latin typeface="Calibri" panose="020F0502020204030204" pitchFamily="34" charset="0"/>
                        </a:rPr>
                        <a:t>Openness</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3.30</a:t>
                      </a:r>
                    </a:p>
                  </a:txBody>
                  <a:tcPr marL="34290" marR="34290" marT="34290" marB="34290" anchor="b">
                    <a:solidFill>
                      <a:schemeClr val="bg1"/>
                    </a:solidFill>
                  </a:tcPr>
                </a:tc>
                <a:extLst>
                  <a:ext uri="{0D108BD9-81ED-4DB2-BD59-A6C34878D82A}">
                    <a16:rowId xmlns:a16="http://schemas.microsoft.com/office/drawing/2014/main" val="10005"/>
                  </a:ext>
                </a:extLst>
              </a:tr>
              <a:tr h="194310">
                <a:tc>
                  <a:txBody>
                    <a:bodyPr/>
                    <a:lstStyle/>
                    <a:p>
                      <a:pPr algn="r" fontAlgn="b"/>
                      <a:r>
                        <a:rPr lang="en-US" sz="800" b="0" i="0" u="none" strike="noStrike" dirty="0">
                          <a:solidFill>
                            <a:schemeClr val="tx1"/>
                          </a:solidFill>
                          <a:effectLst/>
                          <a:latin typeface="Calibri" panose="020F0502020204030204" pitchFamily="34" charset="0"/>
                        </a:rPr>
                        <a:t>EQ</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68.50</a:t>
                      </a:r>
                    </a:p>
                  </a:txBody>
                  <a:tcPr marL="34290" marR="34290" marT="34290" marB="34290" anchor="b">
                    <a:solidFill>
                      <a:schemeClr val="bg1"/>
                    </a:solidFill>
                  </a:tcPr>
                </a:tc>
                <a:extLst>
                  <a:ext uri="{0D108BD9-81ED-4DB2-BD59-A6C34878D82A}">
                    <a16:rowId xmlns:a16="http://schemas.microsoft.com/office/drawing/2014/main" val="10006"/>
                  </a:ext>
                </a:extLst>
              </a:tr>
              <a:tr h="194310">
                <a:tc>
                  <a:txBody>
                    <a:bodyPr/>
                    <a:lstStyle/>
                    <a:p>
                      <a:pPr algn="r" fontAlgn="b"/>
                      <a:r>
                        <a:rPr lang="en-US" sz="800" b="0" i="0" u="none" strike="noStrike" dirty="0">
                          <a:solidFill>
                            <a:schemeClr val="tx1"/>
                          </a:solidFill>
                          <a:effectLst/>
                          <a:latin typeface="Calibri" panose="020F0502020204030204" pitchFamily="34" charset="0"/>
                        </a:rPr>
                        <a:t>MBTI</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STJ</a:t>
                      </a:r>
                    </a:p>
                  </a:txBody>
                  <a:tcPr marL="34290" marR="34290" marT="34290" marB="34290" anchor="b">
                    <a:solidFill>
                      <a:schemeClr val="bg1"/>
                    </a:solidFill>
                  </a:tcPr>
                </a:tc>
                <a:extLst>
                  <a:ext uri="{0D108BD9-81ED-4DB2-BD59-A6C34878D82A}">
                    <a16:rowId xmlns:a16="http://schemas.microsoft.com/office/drawing/2014/main" val="10007"/>
                  </a:ext>
                </a:extLst>
              </a:tr>
              <a:tr h="194310">
                <a:tc>
                  <a:txBody>
                    <a:bodyPr/>
                    <a:lstStyle/>
                    <a:p>
                      <a:pPr algn="r" fontAlgn="b"/>
                      <a:r>
                        <a:rPr lang="en-US" sz="800" b="0" i="0" u="none" strike="noStrike" dirty="0">
                          <a:solidFill>
                            <a:schemeClr val="tx1"/>
                          </a:solidFill>
                          <a:effectLst/>
                          <a:latin typeface="Calibri" panose="020F0502020204030204" pitchFamily="34" charset="0"/>
                        </a:rPr>
                        <a:t>DISC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D</a:t>
                      </a:r>
                    </a:p>
                  </a:txBody>
                  <a:tcPr marL="34290" marR="34290" marT="34290" marB="34290" anchor="b">
                    <a:solidFill>
                      <a:schemeClr val="bg1"/>
                    </a:solidFill>
                  </a:tcPr>
                </a:tc>
                <a:extLst>
                  <a:ext uri="{0D108BD9-81ED-4DB2-BD59-A6C34878D82A}">
                    <a16:rowId xmlns:a16="http://schemas.microsoft.com/office/drawing/2014/main" val="10008"/>
                  </a:ext>
                </a:extLst>
              </a:tr>
            </a:tbl>
          </a:graphicData>
        </a:graphic>
      </p:graphicFrame>
      <p:sp>
        <p:nvSpPr>
          <p:cNvPr id="14" name="TextBox 13"/>
          <p:cNvSpPr txBox="1"/>
          <p:nvPr/>
        </p:nvSpPr>
        <p:spPr>
          <a:xfrm>
            <a:off x="6352777" y="1600429"/>
            <a:ext cx="850460" cy="300082"/>
          </a:xfrm>
          <a:prstGeom prst="rect">
            <a:avLst/>
          </a:prstGeom>
          <a:noFill/>
        </p:spPr>
        <p:txBody>
          <a:bodyPr wrap="square" rtlCol="0">
            <a:spAutoFit/>
          </a:bodyPr>
          <a:lstStyle/>
          <a:p>
            <a:pPr algn="ctr" defTabSz="685800"/>
            <a:r>
              <a:rPr lang="en-US" sz="1350" dirty="0">
                <a:solidFill>
                  <a:srgbClr val="51585E"/>
                </a:solidFill>
                <a:latin typeface="Verdana"/>
              </a:rPr>
              <a:t>Level 4</a:t>
            </a:r>
          </a:p>
        </p:txBody>
      </p:sp>
      <p:sp>
        <p:nvSpPr>
          <p:cNvPr id="16" name="TextBox 15"/>
          <p:cNvSpPr txBox="1"/>
          <p:nvPr/>
        </p:nvSpPr>
        <p:spPr>
          <a:xfrm>
            <a:off x="2170510" y="4343160"/>
            <a:ext cx="4793456" cy="830997"/>
          </a:xfrm>
          <a:prstGeom prst="rect">
            <a:avLst/>
          </a:prstGeom>
          <a:noFill/>
        </p:spPr>
        <p:txBody>
          <a:bodyPr wrap="square" rtlCol="0">
            <a:spAutoFit/>
          </a:bodyPr>
          <a:lstStyle/>
          <a:p>
            <a:pPr algn="ctr" defTabSz="685800"/>
            <a:r>
              <a:rPr lang="en-US" sz="2400" dirty="0">
                <a:solidFill>
                  <a:srgbClr val="FFFFFF"/>
                </a:solidFill>
                <a:latin typeface="Verdana"/>
              </a:rPr>
              <a:t>The differences between levels</a:t>
            </a:r>
          </a:p>
        </p:txBody>
      </p:sp>
      <p:sp>
        <p:nvSpPr>
          <p:cNvPr id="2" name="TextBox 1">
            <a:extLst>
              <a:ext uri="{FF2B5EF4-FFF2-40B4-BE49-F238E27FC236}">
                <a16:creationId xmlns:a16="http://schemas.microsoft.com/office/drawing/2014/main" id="{8411738C-9289-4319-A856-0F3E68D7FE70}"/>
              </a:ext>
            </a:extLst>
          </p:cNvPr>
          <p:cNvSpPr txBox="1"/>
          <p:nvPr/>
        </p:nvSpPr>
        <p:spPr>
          <a:xfrm>
            <a:off x="1753509" y="1375031"/>
            <a:ext cx="1042332" cy="276999"/>
          </a:xfrm>
          <a:prstGeom prst="rect">
            <a:avLst/>
          </a:prstGeom>
          <a:noFill/>
        </p:spPr>
        <p:txBody>
          <a:bodyPr wrap="square" rtlCol="0">
            <a:spAutoFit/>
          </a:bodyPr>
          <a:lstStyle/>
          <a:p>
            <a:pPr algn="ctr" defTabSz="685800"/>
            <a:r>
              <a:rPr lang="en-US" sz="1200" b="1" dirty="0">
                <a:solidFill>
                  <a:schemeClr val="accent2"/>
                </a:solidFill>
                <a:latin typeface="Verdana"/>
              </a:rPr>
              <a:t>Entry</a:t>
            </a:r>
          </a:p>
        </p:txBody>
      </p:sp>
      <p:sp>
        <p:nvSpPr>
          <p:cNvPr id="15" name="TextBox 14">
            <a:extLst>
              <a:ext uri="{FF2B5EF4-FFF2-40B4-BE49-F238E27FC236}">
                <a16:creationId xmlns:a16="http://schemas.microsoft.com/office/drawing/2014/main" id="{C5608921-63DF-4065-8057-5716769528DA}"/>
              </a:ext>
            </a:extLst>
          </p:cNvPr>
          <p:cNvSpPr txBox="1"/>
          <p:nvPr/>
        </p:nvSpPr>
        <p:spPr>
          <a:xfrm>
            <a:off x="3030582" y="1063407"/>
            <a:ext cx="1414532" cy="646331"/>
          </a:xfrm>
          <a:prstGeom prst="rect">
            <a:avLst/>
          </a:prstGeom>
          <a:noFill/>
        </p:spPr>
        <p:txBody>
          <a:bodyPr wrap="square" rtlCol="0">
            <a:spAutoFit/>
          </a:bodyPr>
          <a:lstStyle/>
          <a:p>
            <a:pPr algn="ctr" defTabSz="685800"/>
            <a:r>
              <a:rPr lang="en-US" sz="1200" b="1" dirty="0">
                <a:solidFill>
                  <a:schemeClr val="accent2"/>
                </a:solidFill>
                <a:latin typeface="Verdana"/>
              </a:rPr>
              <a:t>A few people working for them</a:t>
            </a:r>
          </a:p>
        </p:txBody>
      </p:sp>
      <p:sp>
        <p:nvSpPr>
          <p:cNvPr id="17" name="TextBox 16">
            <a:extLst>
              <a:ext uri="{FF2B5EF4-FFF2-40B4-BE49-F238E27FC236}">
                <a16:creationId xmlns:a16="http://schemas.microsoft.com/office/drawing/2014/main" id="{065E86F1-4C8F-4555-89D1-0F61B6777C6E}"/>
              </a:ext>
            </a:extLst>
          </p:cNvPr>
          <p:cNvSpPr txBox="1"/>
          <p:nvPr/>
        </p:nvSpPr>
        <p:spPr>
          <a:xfrm>
            <a:off x="4468622" y="1190364"/>
            <a:ext cx="1692890" cy="461665"/>
          </a:xfrm>
          <a:prstGeom prst="rect">
            <a:avLst/>
          </a:prstGeom>
          <a:noFill/>
        </p:spPr>
        <p:txBody>
          <a:bodyPr wrap="square" rtlCol="0">
            <a:spAutoFit/>
          </a:bodyPr>
          <a:lstStyle/>
          <a:p>
            <a:pPr algn="ctr" defTabSz="685800"/>
            <a:r>
              <a:rPr lang="en-US" sz="1200" b="1" dirty="0">
                <a:solidFill>
                  <a:schemeClr val="accent2"/>
                </a:solidFill>
                <a:latin typeface="Verdana"/>
              </a:rPr>
              <a:t>PM; runs projects/systems</a:t>
            </a:r>
          </a:p>
        </p:txBody>
      </p:sp>
      <p:sp>
        <p:nvSpPr>
          <p:cNvPr id="18" name="TextBox 17">
            <a:extLst>
              <a:ext uri="{FF2B5EF4-FFF2-40B4-BE49-F238E27FC236}">
                <a16:creationId xmlns:a16="http://schemas.microsoft.com/office/drawing/2014/main" id="{DF9349E7-E84F-48D0-BA95-F7541F45842F}"/>
              </a:ext>
            </a:extLst>
          </p:cNvPr>
          <p:cNvSpPr txBox="1"/>
          <p:nvPr/>
        </p:nvSpPr>
        <p:spPr>
          <a:xfrm>
            <a:off x="6070741" y="1190365"/>
            <a:ext cx="1414532" cy="461665"/>
          </a:xfrm>
          <a:prstGeom prst="rect">
            <a:avLst/>
          </a:prstGeom>
          <a:noFill/>
        </p:spPr>
        <p:txBody>
          <a:bodyPr wrap="square" rtlCol="0">
            <a:spAutoFit/>
          </a:bodyPr>
          <a:lstStyle/>
          <a:p>
            <a:pPr algn="ctr" defTabSz="685800"/>
            <a:r>
              <a:rPr lang="en-US" sz="1200" b="1" dirty="0">
                <a:solidFill>
                  <a:schemeClr val="accent2"/>
                </a:solidFill>
                <a:latin typeface="Verdana"/>
              </a:rPr>
              <a:t>Oversee</a:t>
            </a:r>
          </a:p>
          <a:p>
            <a:pPr algn="ctr" defTabSz="685800"/>
            <a:r>
              <a:rPr lang="en-US" sz="1200" b="1" dirty="0">
                <a:solidFill>
                  <a:schemeClr val="accent2"/>
                </a:solidFill>
                <a:latin typeface="Verdana"/>
              </a:rPr>
              <a:t>multiple PMs</a:t>
            </a:r>
          </a:p>
        </p:txBody>
      </p:sp>
      <p:pic>
        <p:nvPicPr>
          <p:cNvPr id="19" name="Picture 18" descr="A picture containing drawing&#10;&#10;Description automatically generated">
            <a:extLst>
              <a:ext uri="{FF2B5EF4-FFF2-40B4-BE49-F238E27FC236}">
                <a16:creationId xmlns:a16="http://schemas.microsoft.com/office/drawing/2014/main" id="{AB196EA9-59FA-4EBB-9362-C534A5FCA646}"/>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18719038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432930" y="696468"/>
            <a:ext cx="5217121" cy="3759526"/>
          </a:xfrm>
        </p:spPr>
        <p:txBody>
          <a:bodyPr>
            <a:normAutofit/>
          </a:bodyPr>
          <a:lstStyle/>
          <a:p>
            <a:r>
              <a:rPr lang="en-MY" dirty="0"/>
              <a:t>Ranked the PMs via a weighted combination of:</a:t>
            </a:r>
          </a:p>
          <a:p>
            <a:pPr marL="0" indent="0">
              <a:buNone/>
            </a:pPr>
            <a:endParaRPr lang="en-MY" dirty="0"/>
          </a:p>
          <a:p>
            <a:pPr marL="0" indent="0">
              <a:buNone/>
            </a:pPr>
            <a:r>
              <a:rPr lang="en-MY" dirty="0"/>
              <a:t>Key Performance Areas</a:t>
            </a:r>
          </a:p>
          <a:p>
            <a:pPr lvl="1"/>
            <a:r>
              <a:rPr lang="en-MY" dirty="0"/>
              <a:t>Project</a:t>
            </a:r>
          </a:p>
          <a:p>
            <a:pPr lvl="1"/>
            <a:r>
              <a:rPr lang="en-MY" dirty="0"/>
              <a:t>Technical</a:t>
            </a:r>
          </a:p>
          <a:p>
            <a:pPr lvl="1"/>
            <a:r>
              <a:rPr lang="en-MY" dirty="0"/>
              <a:t>Leadership</a:t>
            </a:r>
          </a:p>
          <a:p>
            <a:pPr lvl="1"/>
            <a:r>
              <a:rPr lang="en-MY" dirty="0"/>
              <a:t>Other</a:t>
            </a:r>
          </a:p>
          <a:p>
            <a:endParaRPr lang="en-MY" dirty="0"/>
          </a:p>
        </p:txBody>
      </p:sp>
      <p:sp>
        <p:nvSpPr>
          <p:cNvPr id="3" name="Title 2"/>
          <p:cNvSpPr>
            <a:spLocks noGrp="1"/>
          </p:cNvSpPr>
          <p:nvPr>
            <p:ph type="title"/>
          </p:nvPr>
        </p:nvSpPr>
        <p:spPr>
          <a:xfrm>
            <a:off x="324479" y="431654"/>
            <a:ext cx="2629214" cy="3665220"/>
          </a:xfrm>
        </p:spPr>
        <p:txBody>
          <a:bodyPr>
            <a:normAutofit/>
          </a:bodyPr>
          <a:lstStyle/>
          <a:p>
            <a:r>
              <a:rPr lang="en-US" sz="2400" dirty="0"/>
              <a:t>Performance Ratings: </a:t>
            </a:r>
            <a:br>
              <a:rPr lang="en-US" sz="2400" dirty="0"/>
            </a:br>
            <a:r>
              <a:rPr lang="en-US" sz="2400" dirty="0"/>
              <a:t>ID the Rockstars</a:t>
            </a:r>
          </a:p>
        </p:txBody>
      </p:sp>
      <p:pic>
        <p:nvPicPr>
          <p:cNvPr id="1026" name="Picture 2" descr="https://thumbor.forbes.com/thumbor/960x0/https%3A%2F%2Fblogs-images.forbes.com%2Fmarkbeech%2Ffiles%2F2018%2F06%2FLZSongRemains076506_007_v1_current-1200x793.jpg"/>
          <p:cNvPicPr>
            <a:picLocks noChangeAspect="1" noChangeArrowheads="1"/>
          </p:cNvPicPr>
          <p:nvPr/>
        </p:nvPicPr>
        <p:blipFill rotWithShape="1">
          <a:blip r:embed="rId3">
            <a:extLst>
              <a:ext uri="{28A0092B-C50C-407E-A947-70E740481C1C}">
                <a14:useLocalDpi xmlns:a14="http://schemas.microsoft.com/office/drawing/2010/main" val="0"/>
              </a:ext>
            </a:extLst>
          </a:blip>
          <a:srcRect l="11787" t="4109" r="12515" b="6272"/>
          <a:stretch/>
        </p:blipFill>
        <p:spPr bwMode="auto">
          <a:xfrm>
            <a:off x="5411947" y="2147359"/>
            <a:ext cx="3586689" cy="28043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EEC76C27-C077-4711-B9DF-561D5DDC9EB9}"/>
              </a:ext>
            </a:extLst>
          </p:cNvPr>
          <p:cNvPicPr>
            <a:picLocks noChangeAspect="1"/>
          </p:cNvPicPr>
          <p:nvPr/>
        </p:nvPicPr>
        <p:blipFill>
          <a:blip r:embed="rId4"/>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23890727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432930" y="648269"/>
            <a:ext cx="5217121" cy="4229380"/>
          </a:xfrm>
        </p:spPr>
        <p:txBody>
          <a:bodyPr>
            <a:normAutofit fontScale="77500" lnSpcReduction="20000"/>
          </a:bodyPr>
          <a:lstStyle/>
          <a:p>
            <a:pPr>
              <a:lnSpc>
                <a:spcPct val="170000"/>
              </a:lnSpc>
            </a:pPr>
            <a:r>
              <a:rPr lang="en-MY" b="1" dirty="0">
                <a:solidFill>
                  <a:schemeClr val="accent2">
                    <a:lumMod val="75000"/>
                  </a:schemeClr>
                </a:solidFill>
              </a:rPr>
              <a:t>6% are PM Rockstars (Top Performers)</a:t>
            </a:r>
          </a:p>
          <a:p>
            <a:pPr>
              <a:lnSpc>
                <a:spcPct val="170000"/>
              </a:lnSpc>
            </a:pPr>
            <a:r>
              <a:rPr lang="en-MY" b="1" dirty="0">
                <a:solidFill>
                  <a:schemeClr val="accent2">
                    <a:lumMod val="75000"/>
                  </a:schemeClr>
                </a:solidFill>
              </a:rPr>
              <a:t>51% are Good PM Performers</a:t>
            </a:r>
          </a:p>
          <a:p>
            <a:pPr>
              <a:lnSpc>
                <a:spcPct val="170000"/>
              </a:lnSpc>
            </a:pPr>
            <a:r>
              <a:rPr lang="en-MY" b="1" dirty="0">
                <a:solidFill>
                  <a:schemeClr val="accent2">
                    <a:lumMod val="75000"/>
                  </a:schemeClr>
                </a:solidFill>
              </a:rPr>
              <a:t>43% are Below Average PM Performers</a:t>
            </a:r>
          </a:p>
          <a:p>
            <a:pPr>
              <a:lnSpc>
                <a:spcPct val="170000"/>
              </a:lnSpc>
            </a:pPr>
            <a:endParaRPr lang="en-MY" dirty="0"/>
          </a:p>
          <a:p>
            <a:r>
              <a:rPr lang="en-MY" dirty="0"/>
              <a:t>Considering:</a:t>
            </a:r>
          </a:p>
          <a:p>
            <a:pPr lvl="1"/>
            <a:r>
              <a:rPr lang="en-US" dirty="0"/>
              <a:t>Overall Quality of Work </a:t>
            </a:r>
          </a:p>
          <a:p>
            <a:pPr lvl="1"/>
            <a:r>
              <a:rPr lang="en-US" dirty="0"/>
              <a:t>Overall job knowledge </a:t>
            </a:r>
          </a:p>
          <a:p>
            <a:pPr lvl="1"/>
            <a:r>
              <a:rPr lang="en-US" dirty="0"/>
              <a:t>Ability to effectively lead and manage others </a:t>
            </a:r>
          </a:p>
          <a:p>
            <a:pPr lvl="1"/>
            <a:r>
              <a:rPr lang="en-US" dirty="0"/>
              <a:t>Ability to meet schedule deadlines in a timely manner </a:t>
            </a:r>
          </a:p>
          <a:p>
            <a:pPr lvl="1"/>
            <a:r>
              <a:rPr lang="en-US" dirty="0"/>
              <a:t>Overall leadership and communication skills </a:t>
            </a:r>
          </a:p>
          <a:p>
            <a:pPr lvl="1"/>
            <a:r>
              <a:rPr lang="en-US" dirty="0"/>
              <a:t>Ability to take initiative </a:t>
            </a:r>
          </a:p>
          <a:p>
            <a:pPr lvl="1"/>
            <a:r>
              <a:rPr lang="en-US" dirty="0"/>
              <a:t>Overall supervisor satisfaction rating of the employee </a:t>
            </a:r>
          </a:p>
          <a:p>
            <a:endParaRPr lang="en-MY" dirty="0"/>
          </a:p>
          <a:p>
            <a:r>
              <a:rPr lang="en-MY" dirty="0"/>
              <a:t>GC + Electrical + Mechanical</a:t>
            </a:r>
          </a:p>
          <a:p>
            <a:pPr lvl="1"/>
            <a:r>
              <a:rPr lang="en-MY" sz="1300" b="1" i="1" dirty="0">
                <a:solidFill>
                  <a:schemeClr val="accent2">
                    <a:lumMod val="75000"/>
                  </a:schemeClr>
                </a:solidFill>
              </a:rPr>
              <a:t>Mid-Career is highest performing (45ish)</a:t>
            </a:r>
          </a:p>
        </p:txBody>
      </p:sp>
      <p:sp>
        <p:nvSpPr>
          <p:cNvPr id="3" name="Title 2"/>
          <p:cNvSpPr>
            <a:spLocks noGrp="1"/>
          </p:cNvSpPr>
          <p:nvPr>
            <p:ph type="title"/>
          </p:nvPr>
        </p:nvSpPr>
        <p:spPr>
          <a:xfrm>
            <a:off x="302960" y="431654"/>
            <a:ext cx="2629214" cy="3665220"/>
          </a:xfrm>
        </p:spPr>
        <p:txBody>
          <a:bodyPr>
            <a:normAutofit/>
          </a:bodyPr>
          <a:lstStyle/>
          <a:p>
            <a:r>
              <a:rPr lang="en-US" sz="2400" dirty="0"/>
              <a:t>How Many Are There?</a:t>
            </a:r>
          </a:p>
        </p:txBody>
      </p:sp>
      <p:pic>
        <p:nvPicPr>
          <p:cNvPr id="5" name="Picture 4" descr="A picture containing drawing&#10;&#10;Description automatically generated">
            <a:extLst>
              <a:ext uri="{FF2B5EF4-FFF2-40B4-BE49-F238E27FC236}">
                <a16:creationId xmlns:a16="http://schemas.microsoft.com/office/drawing/2014/main" id="{EEC76C27-C077-4711-B9DF-561D5DDC9EB9}"/>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3362287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9B8BB-05E9-CFF6-6CBA-A38F7ECCD759}"/>
              </a:ext>
            </a:extLst>
          </p:cNvPr>
          <p:cNvSpPr>
            <a:spLocks noGrp="1"/>
          </p:cNvSpPr>
          <p:nvPr>
            <p:ph sz="half" idx="10"/>
          </p:nvPr>
        </p:nvSpPr>
        <p:spPr>
          <a:xfrm>
            <a:off x="3487003" y="713804"/>
            <a:ext cx="5602406" cy="3974875"/>
          </a:xfrm>
        </p:spPr>
        <p:txBody>
          <a:bodyPr>
            <a:normAutofit/>
          </a:bodyPr>
          <a:lstStyle/>
          <a:p>
            <a:r>
              <a:rPr lang="en-US" sz="1800" dirty="0"/>
              <a:t>#1 – Patience (17%) </a:t>
            </a:r>
            <a:r>
              <a:rPr lang="en-US" sz="1600" dirty="0"/>
              <a:t>(calm vs anger)</a:t>
            </a:r>
          </a:p>
          <a:p>
            <a:r>
              <a:rPr lang="en-US" sz="1800" dirty="0"/>
              <a:t>#2 – Forgiveness </a:t>
            </a:r>
            <a:r>
              <a:rPr lang="en-US" sz="1600" dirty="0"/>
              <a:t>(high trust / after mistakes)</a:t>
            </a:r>
          </a:p>
          <a:p>
            <a:r>
              <a:rPr lang="en-US" sz="1800" dirty="0"/>
              <a:t>#3 – Agreeableness </a:t>
            </a:r>
            <a:r>
              <a:rPr lang="en-US" sz="1600" dirty="0"/>
              <a:t>(collaborative/cooperative)</a:t>
            </a:r>
          </a:p>
          <a:p>
            <a:endParaRPr lang="en-US" sz="1800" dirty="0"/>
          </a:p>
          <a:p>
            <a:r>
              <a:rPr lang="en-US" sz="1800" dirty="0"/>
              <a:t>Other Significant Factors:</a:t>
            </a:r>
          </a:p>
          <a:p>
            <a:pPr lvl="1"/>
            <a:r>
              <a:rPr lang="en-US" sz="1400" dirty="0"/>
              <a:t>Higher Relationship Management Skills</a:t>
            </a:r>
          </a:p>
          <a:p>
            <a:pPr lvl="1"/>
            <a:r>
              <a:rPr lang="en-US" sz="1400" dirty="0"/>
              <a:t>Higher Greed Avoidance</a:t>
            </a:r>
          </a:p>
          <a:p>
            <a:pPr lvl="1"/>
            <a:r>
              <a:rPr lang="en-US" sz="1400" dirty="0"/>
              <a:t>Less Creative (Aesthetic)</a:t>
            </a:r>
          </a:p>
          <a:p>
            <a:pPr lvl="1"/>
            <a:r>
              <a:rPr lang="en-US" sz="1400" dirty="0"/>
              <a:t>Less Emotional (less stress)</a:t>
            </a:r>
          </a:p>
          <a:p>
            <a:pPr lvl="1"/>
            <a:r>
              <a:rPr lang="en-US" sz="1400" dirty="0"/>
              <a:t>Less Fearful</a:t>
            </a:r>
          </a:p>
          <a:p>
            <a:pPr lvl="1"/>
            <a:r>
              <a:rPr lang="en-US" sz="1400" dirty="0"/>
              <a:t>Less Openness to New Experiences</a:t>
            </a:r>
          </a:p>
          <a:p>
            <a:pPr lvl="1"/>
            <a:endParaRPr lang="en-US" sz="1400" dirty="0"/>
          </a:p>
          <a:p>
            <a:endParaRPr lang="en-US" sz="1800" dirty="0"/>
          </a:p>
        </p:txBody>
      </p:sp>
      <p:sp>
        <p:nvSpPr>
          <p:cNvPr id="3" name="Title 2">
            <a:extLst>
              <a:ext uri="{FF2B5EF4-FFF2-40B4-BE49-F238E27FC236}">
                <a16:creationId xmlns:a16="http://schemas.microsoft.com/office/drawing/2014/main" id="{8B7381B1-8CDC-9CC6-ED88-9AC1EEE6A18A}"/>
              </a:ext>
            </a:extLst>
          </p:cNvPr>
          <p:cNvSpPr>
            <a:spLocks noGrp="1"/>
          </p:cNvSpPr>
          <p:nvPr>
            <p:ph type="title"/>
          </p:nvPr>
        </p:nvSpPr>
        <p:spPr>
          <a:xfrm>
            <a:off x="459998" y="717252"/>
            <a:ext cx="2392383" cy="3748942"/>
          </a:xfrm>
        </p:spPr>
        <p:txBody>
          <a:bodyPr/>
          <a:lstStyle/>
          <a:p>
            <a:r>
              <a:rPr lang="en-US" dirty="0"/>
              <a:t>Biggest Differences</a:t>
            </a:r>
          </a:p>
        </p:txBody>
      </p:sp>
    </p:spTree>
    <p:extLst>
      <p:ext uri="{BB962C8B-B14F-4D97-AF65-F5344CB8AC3E}">
        <p14:creationId xmlns:p14="http://schemas.microsoft.com/office/powerpoint/2010/main" val="136333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5E0A-9E2E-4C5B-AB74-F3A505ADEFF4}"/>
              </a:ext>
            </a:extLst>
          </p:cNvPr>
          <p:cNvSpPr>
            <a:spLocks noGrp="1"/>
          </p:cNvSpPr>
          <p:nvPr>
            <p:ph type="title"/>
          </p:nvPr>
        </p:nvSpPr>
        <p:spPr>
          <a:xfrm>
            <a:off x="457200" y="582690"/>
            <a:ext cx="8229600" cy="857250"/>
          </a:xfrm>
        </p:spPr>
        <p:txBody>
          <a:bodyPr/>
          <a:lstStyle/>
          <a:p>
            <a:r>
              <a:rPr lang="en-US" dirty="0"/>
              <a:t>Many Headwinds in Today’s Market</a:t>
            </a:r>
          </a:p>
        </p:txBody>
      </p:sp>
      <p:sp>
        <p:nvSpPr>
          <p:cNvPr id="3" name="Content Placeholder 2">
            <a:extLst>
              <a:ext uri="{FF2B5EF4-FFF2-40B4-BE49-F238E27FC236}">
                <a16:creationId xmlns:a16="http://schemas.microsoft.com/office/drawing/2014/main" id="{883D802A-0148-4EDE-9BC6-1417705047DF}"/>
              </a:ext>
            </a:extLst>
          </p:cNvPr>
          <p:cNvSpPr>
            <a:spLocks noGrp="1"/>
          </p:cNvSpPr>
          <p:nvPr>
            <p:ph idx="1"/>
          </p:nvPr>
        </p:nvSpPr>
        <p:spPr>
          <a:xfrm>
            <a:off x="457200" y="1638276"/>
            <a:ext cx="8229600" cy="3005369"/>
          </a:xfrm>
        </p:spPr>
        <p:txBody>
          <a:bodyPr/>
          <a:lstStyle/>
          <a:p>
            <a:r>
              <a:rPr lang="en-US" dirty="0"/>
              <a:t>Economic </a:t>
            </a:r>
          </a:p>
          <a:p>
            <a:r>
              <a:rPr lang="en-US" dirty="0"/>
              <a:t>Workforce Challenges</a:t>
            </a:r>
          </a:p>
          <a:p>
            <a:r>
              <a:rPr lang="en-US" dirty="0"/>
              <a:t>Materials Price Increases/Unpredictability </a:t>
            </a:r>
          </a:p>
          <a:p>
            <a:r>
              <a:rPr lang="en-US" dirty="0"/>
              <a:t>Materials Shortages</a:t>
            </a:r>
          </a:p>
          <a:p>
            <a:r>
              <a:rPr lang="en-US" dirty="0"/>
              <a:t>Supply Chain Challenges</a:t>
            </a:r>
          </a:p>
        </p:txBody>
      </p:sp>
    </p:spTree>
    <p:extLst>
      <p:ext uri="{BB962C8B-B14F-4D97-AF65-F5344CB8AC3E}">
        <p14:creationId xmlns:p14="http://schemas.microsoft.com/office/powerpoint/2010/main" val="1480774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Comparison: Rockstar vs. Avg.</a:t>
            </a:r>
          </a:p>
        </p:txBody>
      </p:sp>
      <p:graphicFrame>
        <p:nvGraphicFramePr>
          <p:cNvPr id="5" name="Table 4"/>
          <p:cNvGraphicFramePr>
            <a:graphicFrameLocks noGrp="1"/>
          </p:cNvGraphicFramePr>
          <p:nvPr/>
        </p:nvGraphicFramePr>
        <p:xfrm>
          <a:off x="5061526" y="988007"/>
          <a:ext cx="2862992" cy="3672255"/>
        </p:xfrm>
        <a:graphic>
          <a:graphicData uri="http://schemas.openxmlformats.org/drawingml/2006/table">
            <a:tbl>
              <a:tblPr>
                <a:tableStyleId>{5940675A-B579-460E-94D1-54222C63F5DA}</a:tableStyleId>
              </a:tblPr>
              <a:tblGrid>
                <a:gridCol w="1260667">
                  <a:extLst>
                    <a:ext uri="{9D8B030D-6E8A-4147-A177-3AD203B41FA5}">
                      <a16:colId xmlns:a16="http://schemas.microsoft.com/office/drawing/2014/main" val="20000"/>
                    </a:ext>
                  </a:extLst>
                </a:gridCol>
                <a:gridCol w="1602325">
                  <a:extLst>
                    <a:ext uri="{9D8B030D-6E8A-4147-A177-3AD203B41FA5}">
                      <a16:colId xmlns:a16="http://schemas.microsoft.com/office/drawing/2014/main" val="20001"/>
                    </a:ext>
                  </a:extLst>
                </a:gridCol>
              </a:tblGrid>
              <a:tr h="367665">
                <a:tc gridSpan="2">
                  <a:txBody>
                    <a:bodyPr/>
                    <a:lstStyle/>
                    <a:p>
                      <a:pPr algn="ctr" fontAlgn="b"/>
                      <a:r>
                        <a:rPr lang="en-US" sz="1800" b="1" i="0" u="none" strike="noStrike" dirty="0">
                          <a:solidFill>
                            <a:schemeClr val="tx1"/>
                          </a:solidFill>
                          <a:effectLst/>
                          <a:latin typeface="Calibri" panose="020F0502020204030204" pitchFamily="34" charset="0"/>
                        </a:rPr>
                        <a:t>Average PMs (non-Rockstars)</a:t>
                      </a:r>
                    </a:p>
                  </a:txBody>
                  <a:tcPr marL="34290" marR="3429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fontAlgn="b"/>
                      <a:endParaRPr lang="en-US" sz="1600" b="0" i="0" u="none" strike="noStrike" dirty="0">
                        <a:solidFill>
                          <a:srgbClr val="000000"/>
                        </a:solidFill>
                        <a:effectLst/>
                        <a:latin typeface="Calibri" panose="020F0502020204030204" pitchFamily="34" charset="0"/>
                      </a:endParaRPr>
                    </a:p>
                  </a:txBody>
                  <a:tcPr marL="45720" marR="45720" anchor="b">
                    <a:noFill/>
                  </a:tcPr>
                </a:tc>
                <a:extLst>
                  <a:ext uri="{0D108BD9-81ED-4DB2-BD59-A6C34878D82A}">
                    <a16:rowId xmlns:a16="http://schemas.microsoft.com/office/drawing/2014/main" val="3575705435"/>
                  </a:ext>
                </a:extLst>
              </a:tr>
              <a:tr h="303119">
                <a:tc>
                  <a:txBody>
                    <a:bodyPr/>
                    <a:lstStyle/>
                    <a:p>
                      <a:pPr algn="r" fontAlgn="b"/>
                      <a:r>
                        <a:rPr lang="en-US" sz="1200" b="1" i="0" u="none" strike="noStrike" dirty="0">
                          <a:solidFill>
                            <a:schemeClr val="tx1"/>
                          </a:solidFill>
                          <a:effectLst/>
                          <a:latin typeface="Calibri" panose="020F0502020204030204" pitchFamily="34" charset="0"/>
                        </a:rPr>
                        <a:t>H</a:t>
                      </a:r>
                      <a:r>
                        <a:rPr lang="en-US" sz="1200" b="0" i="0" u="none" strike="noStrike" dirty="0">
                          <a:solidFill>
                            <a:schemeClr val="tx1"/>
                          </a:solidFill>
                          <a:effectLst/>
                          <a:latin typeface="Calibri" panose="020F0502020204030204" pitchFamily="34" charset="0"/>
                        </a:rPr>
                        <a:t>onesty</a:t>
                      </a:r>
                    </a:p>
                  </a:txBody>
                  <a:tcPr marL="34290" marR="34290" marT="34290" marB="3429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3.76</a:t>
                      </a:r>
                      <a:endParaRPr lang="en-US" sz="1200" b="0" i="0" u="none" strike="noStrike" dirty="0">
                        <a:solidFill>
                          <a:schemeClr val="tx1"/>
                        </a:solidFill>
                        <a:effectLst/>
                        <a:latin typeface="Calibri" panose="020F0502020204030204" pitchFamily="34" charset="0"/>
                      </a:endParaRPr>
                    </a:p>
                  </a:txBody>
                  <a:tcPr marL="34290" marR="34290" marT="34290" marB="3429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03119">
                <a:tc>
                  <a:txBody>
                    <a:bodyPr/>
                    <a:lstStyle/>
                    <a:p>
                      <a:pPr algn="r" fontAlgn="b"/>
                      <a:r>
                        <a:rPr lang="en-US" sz="1200" b="1" i="0" u="none" strike="noStrike" dirty="0">
                          <a:solidFill>
                            <a:schemeClr val="tx1"/>
                          </a:solidFill>
                          <a:effectLst/>
                          <a:latin typeface="Calibri" panose="020F0502020204030204" pitchFamily="34" charset="0"/>
                        </a:rPr>
                        <a:t>E</a:t>
                      </a:r>
                      <a:r>
                        <a:rPr lang="en-US" sz="1200" b="0" i="0" u="none" strike="noStrike" dirty="0">
                          <a:solidFill>
                            <a:schemeClr val="tx1"/>
                          </a:solidFill>
                          <a:effectLst/>
                          <a:latin typeface="Calibri" panose="020F0502020204030204" pitchFamily="34" charset="0"/>
                        </a:rPr>
                        <a:t>motionality</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2.75</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1"/>
                  </a:ext>
                </a:extLst>
              </a:tr>
              <a:tr h="303119">
                <a:tc>
                  <a:txBody>
                    <a:bodyPr/>
                    <a:lstStyle/>
                    <a:p>
                      <a:pPr algn="r" fontAlgn="b"/>
                      <a:r>
                        <a:rPr lang="en-US" sz="1200" b="0" i="0" u="none" strike="noStrike" dirty="0" err="1">
                          <a:solidFill>
                            <a:schemeClr val="tx1"/>
                          </a:solidFill>
                          <a:effectLst/>
                          <a:latin typeface="Calibri" panose="020F0502020204030204" pitchFamily="34" charset="0"/>
                        </a:rPr>
                        <a:t>e</a:t>
                      </a:r>
                      <a:r>
                        <a:rPr lang="en-US" sz="1200" b="1" i="0" u="none" strike="noStrike" dirty="0" err="1">
                          <a:solidFill>
                            <a:schemeClr val="tx1"/>
                          </a:solidFill>
                          <a:effectLst/>
                          <a:latin typeface="Calibri" panose="020F0502020204030204" pitchFamily="34" charset="0"/>
                        </a:rPr>
                        <a:t>X</a:t>
                      </a:r>
                      <a:r>
                        <a:rPr lang="en-US" sz="1200" b="0" i="0" u="none" strike="noStrike" dirty="0" err="1">
                          <a:solidFill>
                            <a:schemeClr val="tx1"/>
                          </a:solidFill>
                          <a:effectLst/>
                          <a:latin typeface="Calibri" panose="020F0502020204030204" pitchFamily="34" charset="0"/>
                        </a:rPr>
                        <a:t>traversion</a:t>
                      </a:r>
                      <a:endParaRPr lang="en-US" sz="1200" b="0" i="0" u="none" strike="noStrike" dirty="0">
                        <a:solidFill>
                          <a:schemeClr val="tx1"/>
                        </a:solidFill>
                        <a:effectLst/>
                        <a:latin typeface="Calibri" panose="020F0502020204030204" pitchFamily="34" charset="0"/>
                      </a:endParaRP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3.71</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2"/>
                  </a:ext>
                </a:extLst>
              </a:tr>
              <a:tr h="303119">
                <a:tc>
                  <a:txBody>
                    <a:bodyPr/>
                    <a:lstStyle/>
                    <a:p>
                      <a:pPr algn="r" fontAlgn="b"/>
                      <a:r>
                        <a:rPr lang="en-US" sz="1200" b="1" i="0" u="none" strike="noStrike" dirty="0">
                          <a:solidFill>
                            <a:schemeClr val="tx1"/>
                          </a:solidFill>
                          <a:effectLst/>
                          <a:latin typeface="Calibri" panose="020F0502020204030204" pitchFamily="34" charset="0"/>
                        </a:rPr>
                        <a:t>A</a:t>
                      </a:r>
                      <a:r>
                        <a:rPr lang="en-US" sz="1200" b="0" i="0" u="none" strike="noStrike" dirty="0">
                          <a:solidFill>
                            <a:schemeClr val="tx1"/>
                          </a:solidFill>
                          <a:effectLst/>
                          <a:latin typeface="Calibri" panose="020F0502020204030204" pitchFamily="34" charset="0"/>
                        </a:rPr>
                        <a:t>greeableness</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3.44</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3"/>
                  </a:ext>
                </a:extLst>
              </a:tr>
              <a:tr h="303119">
                <a:tc>
                  <a:txBody>
                    <a:bodyPr/>
                    <a:lstStyle/>
                    <a:p>
                      <a:pPr algn="r" fontAlgn="b"/>
                      <a:r>
                        <a:rPr lang="en-US" sz="1200" b="1" i="0" u="none" strike="noStrike" dirty="0">
                          <a:solidFill>
                            <a:schemeClr val="tx1"/>
                          </a:solidFill>
                          <a:effectLst/>
                          <a:latin typeface="Calibri" panose="020F0502020204030204" pitchFamily="34" charset="0"/>
                        </a:rPr>
                        <a:t>C</a:t>
                      </a:r>
                      <a:r>
                        <a:rPr lang="en-US" sz="1200" b="0" i="0" u="none" strike="noStrike" dirty="0">
                          <a:solidFill>
                            <a:schemeClr val="tx1"/>
                          </a:solidFill>
                          <a:effectLst/>
                          <a:latin typeface="Calibri" panose="020F0502020204030204" pitchFamily="34" charset="0"/>
                        </a:rPr>
                        <a:t>onscientiousness</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3.68</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4"/>
                  </a:ext>
                </a:extLst>
              </a:tr>
              <a:tr h="303119">
                <a:tc>
                  <a:txBody>
                    <a:bodyPr/>
                    <a:lstStyle/>
                    <a:p>
                      <a:pPr algn="r" fontAlgn="b"/>
                      <a:r>
                        <a:rPr lang="en-US" sz="1200" b="1" i="0" u="none" strike="noStrike" dirty="0">
                          <a:solidFill>
                            <a:schemeClr val="tx1"/>
                          </a:solidFill>
                          <a:effectLst/>
                          <a:latin typeface="Calibri" panose="020F0502020204030204" pitchFamily="34" charset="0"/>
                        </a:rPr>
                        <a:t>O</a:t>
                      </a:r>
                      <a:r>
                        <a:rPr lang="en-US" sz="1200" b="0" i="0" u="none" strike="noStrike" dirty="0">
                          <a:solidFill>
                            <a:schemeClr val="tx1"/>
                          </a:solidFill>
                          <a:effectLst/>
                          <a:latin typeface="Calibri" panose="020F0502020204030204" pitchFamily="34" charset="0"/>
                        </a:rPr>
                        <a:t>penness</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3.41</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5"/>
                  </a:ext>
                </a:extLst>
              </a:tr>
              <a:tr h="136700">
                <a:tc>
                  <a:txBody>
                    <a:bodyPr/>
                    <a:lstStyle/>
                    <a:p>
                      <a:pPr algn="r" fontAlgn="b"/>
                      <a:endParaRPr lang="en-US" sz="100" b="0" i="0" u="none" strike="noStrike" dirty="0">
                        <a:solidFill>
                          <a:schemeClr val="bg1"/>
                        </a:solidFill>
                        <a:effectLst/>
                        <a:latin typeface="Calibri" panose="020F0502020204030204" pitchFamily="34" charset="0"/>
                      </a:endParaRPr>
                    </a:p>
                  </a:txBody>
                  <a:tcPr marL="34290" marR="34290" marT="34290" marB="34290" anchor="ctr">
                    <a:solidFill>
                      <a:schemeClr val="tx1"/>
                    </a:solidFill>
                  </a:tcPr>
                </a:tc>
                <a:tc>
                  <a:txBody>
                    <a:bodyPr/>
                    <a:lstStyle/>
                    <a:p>
                      <a:pPr algn="ctr" fontAlgn="b"/>
                      <a:endParaRPr lang="en-US" sz="100" b="0" i="0" u="none" strike="noStrike" dirty="0">
                        <a:solidFill>
                          <a:schemeClr val="bg1"/>
                        </a:solidFill>
                        <a:effectLst/>
                        <a:latin typeface="Calibri" panose="020F0502020204030204" pitchFamily="34" charset="0"/>
                      </a:endParaRPr>
                    </a:p>
                  </a:txBody>
                  <a:tcPr marL="34290" marR="34290" marT="34290" marB="34290" anchor="b">
                    <a:solidFill>
                      <a:schemeClr val="tx1"/>
                    </a:solidFill>
                  </a:tcPr>
                </a:tc>
                <a:extLst>
                  <a:ext uri="{0D108BD9-81ED-4DB2-BD59-A6C34878D82A}">
                    <a16:rowId xmlns:a16="http://schemas.microsoft.com/office/drawing/2014/main" val="4044843430"/>
                  </a:ext>
                </a:extLst>
              </a:tr>
              <a:tr h="303119">
                <a:tc>
                  <a:txBody>
                    <a:bodyPr/>
                    <a:lstStyle/>
                    <a:p>
                      <a:pPr algn="r" fontAlgn="b"/>
                      <a:r>
                        <a:rPr lang="en-US" sz="1200" b="1" i="0" u="none" strike="noStrike" dirty="0">
                          <a:solidFill>
                            <a:schemeClr val="tx1"/>
                          </a:solidFill>
                          <a:effectLst/>
                          <a:latin typeface="Calibri" panose="020F0502020204030204" pitchFamily="34" charset="0"/>
                        </a:rPr>
                        <a:t>EQ</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76.3</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6"/>
                  </a:ext>
                </a:extLst>
              </a:tr>
              <a:tr h="136700">
                <a:tc>
                  <a:txBody>
                    <a:bodyPr/>
                    <a:lstStyle/>
                    <a:p>
                      <a:pPr algn="r" fontAlgn="b"/>
                      <a:endParaRPr lang="en-US" sz="100" b="0" i="0" u="none" strike="noStrike" dirty="0">
                        <a:solidFill>
                          <a:schemeClr val="bg1"/>
                        </a:solidFill>
                        <a:effectLst/>
                        <a:latin typeface="Calibri" panose="020F0502020204030204" pitchFamily="34" charset="0"/>
                      </a:endParaRPr>
                    </a:p>
                  </a:txBody>
                  <a:tcPr marL="34290" marR="34290" marT="34290" marB="34290" anchor="ctr">
                    <a:solidFill>
                      <a:schemeClr val="tx1"/>
                    </a:solidFill>
                  </a:tcPr>
                </a:tc>
                <a:tc>
                  <a:txBody>
                    <a:bodyPr/>
                    <a:lstStyle/>
                    <a:p>
                      <a:pPr algn="ctr" fontAlgn="b"/>
                      <a:endParaRPr lang="en-US" sz="100" b="0" i="0" u="none" strike="noStrike" dirty="0">
                        <a:solidFill>
                          <a:schemeClr val="bg1"/>
                        </a:solidFill>
                        <a:effectLst/>
                        <a:latin typeface="Calibri" panose="020F0502020204030204" pitchFamily="34" charset="0"/>
                      </a:endParaRPr>
                    </a:p>
                  </a:txBody>
                  <a:tcPr marL="34290" marR="34290" marT="34290" marB="34290" anchor="b">
                    <a:solidFill>
                      <a:schemeClr val="tx1"/>
                    </a:solidFill>
                  </a:tcPr>
                </a:tc>
                <a:extLst>
                  <a:ext uri="{0D108BD9-81ED-4DB2-BD59-A6C34878D82A}">
                    <a16:rowId xmlns:a16="http://schemas.microsoft.com/office/drawing/2014/main" val="2408687845"/>
                  </a:ext>
                </a:extLst>
              </a:tr>
              <a:tr h="303119">
                <a:tc>
                  <a:txBody>
                    <a:bodyPr/>
                    <a:lstStyle/>
                    <a:p>
                      <a:pPr algn="r" fontAlgn="b"/>
                      <a:r>
                        <a:rPr lang="en-US" sz="1200" b="1" i="0" u="none" strike="noStrike" dirty="0">
                          <a:solidFill>
                            <a:schemeClr val="tx1"/>
                          </a:solidFill>
                          <a:effectLst/>
                          <a:latin typeface="Calibri" panose="020F0502020204030204" pitchFamily="34" charset="0"/>
                        </a:rPr>
                        <a:t>Q-</a:t>
                      </a:r>
                      <a:r>
                        <a:rPr lang="en-US" sz="1200" b="1" i="0" u="none" strike="noStrike" dirty="0" err="1">
                          <a:solidFill>
                            <a:schemeClr val="tx1"/>
                          </a:solidFill>
                          <a:effectLst/>
                          <a:latin typeface="Calibri" panose="020F0502020204030204" pitchFamily="34" charset="0"/>
                        </a:rPr>
                        <a:t>DiSC</a:t>
                      </a:r>
                      <a:endParaRPr lang="en-US" sz="1200" b="1" i="0" u="none" strike="noStrike" dirty="0">
                        <a:solidFill>
                          <a:schemeClr val="tx1"/>
                        </a:solidFill>
                        <a:effectLst/>
                        <a:latin typeface="Calibri" panose="020F0502020204030204" pitchFamily="34" charset="0"/>
                      </a:endParaRPr>
                    </a:p>
                  </a:txBody>
                  <a:tcPr marL="34290" marR="34290" marT="34290" marB="34290" anchor="ctr">
                    <a:solidFill>
                      <a:schemeClr val="bg1"/>
                    </a:solidFill>
                  </a:tcPr>
                </a:tc>
                <a:tc>
                  <a:txBody>
                    <a:bodyPr/>
                    <a:lstStyle/>
                    <a:p>
                      <a:pPr algn="ctr" fontAlgn="b"/>
                      <a:r>
                        <a:rPr lang="en-US" sz="1200" b="0" i="0" u="none" strike="noStrike" dirty="0">
                          <a:solidFill>
                            <a:schemeClr val="tx1"/>
                          </a:solidFill>
                          <a:effectLst/>
                          <a:latin typeface="Calibri" panose="020F0502020204030204" pitchFamily="34" charset="0"/>
                        </a:rPr>
                        <a:t>Steady/Supportive (S)</a:t>
                      </a:r>
                    </a:p>
                  </a:txBody>
                  <a:tcPr marL="34290" marR="34290" marT="34290" marB="34290" anchor="b">
                    <a:solidFill>
                      <a:schemeClr val="bg1"/>
                    </a:solidFill>
                  </a:tcPr>
                </a:tc>
                <a:extLst>
                  <a:ext uri="{0D108BD9-81ED-4DB2-BD59-A6C34878D82A}">
                    <a16:rowId xmlns:a16="http://schemas.microsoft.com/office/drawing/2014/main" val="1268751247"/>
                  </a:ext>
                </a:extLst>
              </a:tr>
              <a:tr h="303119">
                <a:tc>
                  <a:txBody>
                    <a:bodyPr/>
                    <a:lstStyle/>
                    <a:p>
                      <a:pPr algn="r" fontAlgn="b"/>
                      <a:r>
                        <a:rPr lang="en-US" sz="1200" b="1" i="0" u="none" strike="noStrike" dirty="0">
                          <a:solidFill>
                            <a:schemeClr val="tx1"/>
                          </a:solidFill>
                          <a:effectLst/>
                          <a:latin typeface="Calibri" panose="020F0502020204030204" pitchFamily="34" charset="0"/>
                        </a:rPr>
                        <a:t>People</a:t>
                      </a:r>
                      <a:r>
                        <a:rPr lang="en-US" sz="1200" b="1" i="0" u="none" strike="noStrike" baseline="0" dirty="0">
                          <a:solidFill>
                            <a:schemeClr val="tx1"/>
                          </a:solidFill>
                          <a:effectLst/>
                          <a:latin typeface="Calibri" panose="020F0502020204030204" pitchFamily="34" charset="0"/>
                        </a:rPr>
                        <a:t> vs. Task</a:t>
                      </a:r>
                      <a:endParaRPr lang="en-US" sz="1200" b="1" i="0" u="none" strike="noStrike" dirty="0">
                        <a:solidFill>
                          <a:schemeClr val="tx1"/>
                        </a:solidFill>
                        <a:effectLst/>
                        <a:latin typeface="Calibri" panose="020F0502020204030204" pitchFamily="34" charset="0"/>
                      </a:endParaRPr>
                    </a:p>
                  </a:txBody>
                  <a:tcPr marL="34290" marR="34290" marT="34290" marB="3429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People-Oriented (2 of 4)</a:t>
                      </a:r>
                    </a:p>
                  </a:txBody>
                  <a:tcPr marL="34290" marR="34290" marT="34290" marB="34290" anchor="b">
                    <a:solidFill>
                      <a:schemeClr val="bg1"/>
                    </a:solidFill>
                  </a:tcPr>
                </a:tc>
                <a:extLst>
                  <a:ext uri="{0D108BD9-81ED-4DB2-BD59-A6C34878D82A}">
                    <a16:rowId xmlns:a16="http://schemas.microsoft.com/office/drawing/2014/main" val="2965395247"/>
                  </a:ext>
                </a:extLst>
              </a:tr>
              <a:tr h="303119">
                <a:tc>
                  <a:txBody>
                    <a:bodyPr/>
                    <a:lstStyle/>
                    <a:p>
                      <a:pPr algn="r" fontAlgn="b"/>
                      <a:r>
                        <a:rPr lang="en-US" sz="1200" b="1" i="0" u="none" strike="noStrike" dirty="0">
                          <a:solidFill>
                            <a:schemeClr val="tx1"/>
                          </a:solidFill>
                          <a:effectLst/>
                          <a:latin typeface="Calibri" panose="020F0502020204030204" pitchFamily="34" charset="0"/>
                        </a:rPr>
                        <a:t>Communication</a:t>
                      </a:r>
                    </a:p>
                  </a:txBody>
                  <a:tcPr marL="34290" marR="34290" marT="34290" marB="3429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Reserved (2 of 4)</a:t>
                      </a:r>
                    </a:p>
                  </a:txBody>
                  <a:tcPr marL="34290" marR="34290" marT="34290" marB="34290" anchor="b">
                    <a:solidFill>
                      <a:schemeClr val="bg1"/>
                    </a:solidFill>
                  </a:tcPr>
                </a:tc>
                <a:extLst>
                  <a:ext uri="{0D108BD9-81ED-4DB2-BD59-A6C34878D82A}">
                    <a16:rowId xmlns:a16="http://schemas.microsoft.com/office/drawing/2014/main" val="2830877591"/>
                  </a:ext>
                </a:extLst>
              </a:tr>
            </a:tbl>
          </a:graphicData>
        </a:graphic>
      </p:graphicFrame>
      <p:graphicFrame>
        <p:nvGraphicFramePr>
          <p:cNvPr id="6" name="Table 5"/>
          <p:cNvGraphicFramePr>
            <a:graphicFrameLocks noGrp="1"/>
          </p:cNvGraphicFramePr>
          <p:nvPr/>
        </p:nvGraphicFramePr>
        <p:xfrm>
          <a:off x="1258414" y="983123"/>
          <a:ext cx="2862992" cy="3672255"/>
        </p:xfrm>
        <a:graphic>
          <a:graphicData uri="http://schemas.openxmlformats.org/drawingml/2006/table">
            <a:tbl>
              <a:tblPr>
                <a:tableStyleId>{5940675A-B579-460E-94D1-54222C63F5DA}</a:tableStyleId>
              </a:tblPr>
              <a:tblGrid>
                <a:gridCol w="1260667">
                  <a:extLst>
                    <a:ext uri="{9D8B030D-6E8A-4147-A177-3AD203B41FA5}">
                      <a16:colId xmlns:a16="http://schemas.microsoft.com/office/drawing/2014/main" val="20000"/>
                    </a:ext>
                  </a:extLst>
                </a:gridCol>
                <a:gridCol w="1602325">
                  <a:extLst>
                    <a:ext uri="{9D8B030D-6E8A-4147-A177-3AD203B41FA5}">
                      <a16:colId xmlns:a16="http://schemas.microsoft.com/office/drawing/2014/main" val="20001"/>
                    </a:ext>
                  </a:extLst>
                </a:gridCol>
              </a:tblGrid>
              <a:tr h="367665">
                <a:tc gridSpan="2">
                  <a:txBody>
                    <a:bodyPr/>
                    <a:lstStyle/>
                    <a:p>
                      <a:pPr algn="ctr" fontAlgn="b"/>
                      <a:r>
                        <a:rPr lang="en-US" sz="1800" b="1" i="0" u="sng" strike="noStrike" dirty="0">
                          <a:solidFill>
                            <a:schemeClr val="tx1"/>
                          </a:solidFill>
                          <a:effectLst/>
                          <a:latin typeface="Calibri" panose="020F0502020204030204" pitchFamily="34" charset="0"/>
                        </a:rPr>
                        <a:t>Rockstar</a:t>
                      </a:r>
                      <a:r>
                        <a:rPr lang="en-US" sz="1800" b="1" i="0" u="none" strike="noStrike" dirty="0">
                          <a:solidFill>
                            <a:schemeClr val="tx1"/>
                          </a:solidFill>
                          <a:effectLst/>
                          <a:latin typeface="Calibri" panose="020F0502020204030204" pitchFamily="34" charset="0"/>
                        </a:rPr>
                        <a:t> PMs</a:t>
                      </a:r>
                      <a:endParaRPr lang="en-US" sz="1500" b="1" i="0" u="none" strike="noStrike" dirty="0">
                        <a:solidFill>
                          <a:schemeClr val="tx1"/>
                        </a:solidFill>
                        <a:effectLst/>
                        <a:latin typeface="Calibri" panose="020F0502020204030204" pitchFamily="34" charset="0"/>
                      </a:endParaRPr>
                    </a:p>
                  </a:txBody>
                  <a:tcPr marL="34290" marR="3429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fontAlgn="b"/>
                      <a:endParaRPr lang="en-US" sz="1600" b="0" i="0" u="none" strike="noStrike" dirty="0">
                        <a:solidFill>
                          <a:srgbClr val="000000"/>
                        </a:solidFill>
                        <a:effectLst/>
                        <a:latin typeface="Calibri" panose="020F0502020204030204" pitchFamily="34" charset="0"/>
                      </a:endParaRPr>
                    </a:p>
                  </a:txBody>
                  <a:tcPr marL="45720" marR="45720" anchor="b">
                    <a:noFill/>
                  </a:tcPr>
                </a:tc>
                <a:extLst>
                  <a:ext uri="{0D108BD9-81ED-4DB2-BD59-A6C34878D82A}">
                    <a16:rowId xmlns:a16="http://schemas.microsoft.com/office/drawing/2014/main" val="3575705435"/>
                  </a:ext>
                </a:extLst>
              </a:tr>
              <a:tr h="303119">
                <a:tc>
                  <a:txBody>
                    <a:bodyPr/>
                    <a:lstStyle/>
                    <a:p>
                      <a:pPr algn="r" fontAlgn="b"/>
                      <a:r>
                        <a:rPr lang="en-US" sz="1200" b="1" i="0" u="none" strike="noStrike" dirty="0">
                          <a:solidFill>
                            <a:schemeClr val="tx1"/>
                          </a:solidFill>
                          <a:effectLst/>
                          <a:latin typeface="Calibri" panose="020F0502020204030204" pitchFamily="34" charset="0"/>
                        </a:rPr>
                        <a:t>H</a:t>
                      </a:r>
                      <a:r>
                        <a:rPr lang="en-US" sz="1200" b="0" i="0" u="none" strike="noStrike" dirty="0">
                          <a:solidFill>
                            <a:schemeClr val="tx1"/>
                          </a:solidFill>
                          <a:effectLst/>
                          <a:latin typeface="Calibri" panose="020F0502020204030204" pitchFamily="34" charset="0"/>
                        </a:rPr>
                        <a:t>onesty</a:t>
                      </a:r>
                    </a:p>
                  </a:txBody>
                  <a:tcPr marL="34290" marR="34290" marT="34290" marB="3429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3.62</a:t>
                      </a:r>
                      <a:endParaRPr lang="en-US" sz="1200" b="0" i="0" u="none" strike="noStrike" dirty="0">
                        <a:solidFill>
                          <a:schemeClr val="tx1"/>
                        </a:solidFill>
                        <a:effectLst/>
                        <a:latin typeface="Calibri" panose="020F0502020204030204" pitchFamily="34" charset="0"/>
                      </a:endParaRPr>
                    </a:p>
                  </a:txBody>
                  <a:tcPr marL="34290" marR="34290" marT="34290" marB="3429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03119">
                <a:tc>
                  <a:txBody>
                    <a:bodyPr/>
                    <a:lstStyle/>
                    <a:p>
                      <a:pPr algn="r" fontAlgn="b"/>
                      <a:r>
                        <a:rPr lang="en-US" sz="1200" b="1" i="0" u="none" strike="noStrike" dirty="0">
                          <a:solidFill>
                            <a:schemeClr val="tx1"/>
                          </a:solidFill>
                          <a:effectLst/>
                          <a:latin typeface="Calibri" panose="020F0502020204030204" pitchFamily="34" charset="0"/>
                        </a:rPr>
                        <a:t>E</a:t>
                      </a:r>
                      <a:r>
                        <a:rPr lang="en-US" sz="1200" b="0" i="0" u="none" strike="noStrike" dirty="0">
                          <a:solidFill>
                            <a:schemeClr val="tx1"/>
                          </a:solidFill>
                          <a:effectLst/>
                          <a:latin typeface="Calibri" panose="020F0502020204030204" pitchFamily="34" charset="0"/>
                        </a:rPr>
                        <a:t>motionality</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2.46</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1"/>
                  </a:ext>
                </a:extLst>
              </a:tr>
              <a:tr h="303119">
                <a:tc>
                  <a:txBody>
                    <a:bodyPr/>
                    <a:lstStyle/>
                    <a:p>
                      <a:pPr algn="r" fontAlgn="b"/>
                      <a:r>
                        <a:rPr lang="en-US" sz="1200" b="0" i="0" u="none" strike="noStrike" dirty="0" err="1">
                          <a:solidFill>
                            <a:schemeClr val="tx1"/>
                          </a:solidFill>
                          <a:effectLst/>
                          <a:latin typeface="Calibri" panose="020F0502020204030204" pitchFamily="34" charset="0"/>
                        </a:rPr>
                        <a:t>e</a:t>
                      </a:r>
                      <a:r>
                        <a:rPr lang="en-US" sz="1200" b="1" i="0" u="none" strike="noStrike" dirty="0" err="1">
                          <a:solidFill>
                            <a:schemeClr val="tx1"/>
                          </a:solidFill>
                          <a:effectLst/>
                          <a:latin typeface="Calibri" panose="020F0502020204030204" pitchFamily="34" charset="0"/>
                        </a:rPr>
                        <a:t>X</a:t>
                      </a:r>
                      <a:r>
                        <a:rPr lang="en-US" sz="1200" b="0" i="0" u="none" strike="noStrike" dirty="0" err="1">
                          <a:solidFill>
                            <a:schemeClr val="tx1"/>
                          </a:solidFill>
                          <a:effectLst/>
                          <a:latin typeface="Calibri" panose="020F0502020204030204" pitchFamily="34" charset="0"/>
                        </a:rPr>
                        <a:t>traversion</a:t>
                      </a:r>
                      <a:endParaRPr lang="en-US" sz="1200" b="0" i="0" u="none" strike="noStrike" dirty="0">
                        <a:solidFill>
                          <a:schemeClr val="tx1"/>
                        </a:solidFill>
                        <a:effectLst/>
                        <a:latin typeface="Calibri" panose="020F0502020204030204" pitchFamily="34" charset="0"/>
                      </a:endParaRP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3.56</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2"/>
                  </a:ext>
                </a:extLst>
              </a:tr>
              <a:tr h="303119">
                <a:tc>
                  <a:txBody>
                    <a:bodyPr/>
                    <a:lstStyle/>
                    <a:p>
                      <a:pPr algn="r" fontAlgn="b"/>
                      <a:r>
                        <a:rPr lang="en-US" sz="1200" b="1" i="0" u="none" strike="noStrike" dirty="0">
                          <a:solidFill>
                            <a:schemeClr val="tx1"/>
                          </a:solidFill>
                          <a:effectLst/>
                          <a:latin typeface="Calibri" panose="020F0502020204030204" pitchFamily="34" charset="0"/>
                        </a:rPr>
                        <a:t>A</a:t>
                      </a:r>
                      <a:r>
                        <a:rPr lang="en-US" sz="1200" b="0" i="0" u="none" strike="noStrike" dirty="0">
                          <a:solidFill>
                            <a:schemeClr val="tx1"/>
                          </a:solidFill>
                          <a:effectLst/>
                          <a:latin typeface="Calibri" panose="020F0502020204030204" pitchFamily="34" charset="0"/>
                        </a:rPr>
                        <a:t>greeableness</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3.17</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3"/>
                  </a:ext>
                </a:extLst>
              </a:tr>
              <a:tr h="303119">
                <a:tc>
                  <a:txBody>
                    <a:bodyPr/>
                    <a:lstStyle/>
                    <a:p>
                      <a:pPr algn="r" fontAlgn="b"/>
                      <a:r>
                        <a:rPr lang="en-US" sz="1200" b="1" i="0" u="none" strike="noStrike" dirty="0">
                          <a:solidFill>
                            <a:schemeClr val="tx1"/>
                          </a:solidFill>
                          <a:effectLst/>
                          <a:latin typeface="Calibri" panose="020F0502020204030204" pitchFamily="34" charset="0"/>
                        </a:rPr>
                        <a:t>C</a:t>
                      </a:r>
                      <a:r>
                        <a:rPr lang="en-US" sz="1200" b="0" i="0" u="none" strike="noStrike" dirty="0">
                          <a:solidFill>
                            <a:schemeClr val="tx1"/>
                          </a:solidFill>
                          <a:effectLst/>
                          <a:latin typeface="Calibri" panose="020F0502020204030204" pitchFamily="34" charset="0"/>
                        </a:rPr>
                        <a:t>onscientiousness</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3.67</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4"/>
                  </a:ext>
                </a:extLst>
              </a:tr>
              <a:tr h="303119">
                <a:tc>
                  <a:txBody>
                    <a:bodyPr/>
                    <a:lstStyle/>
                    <a:p>
                      <a:pPr algn="r" fontAlgn="b"/>
                      <a:r>
                        <a:rPr lang="en-US" sz="1200" b="1" i="0" u="none" strike="noStrike" dirty="0">
                          <a:solidFill>
                            <a:schemeClr val="tx1"/>
                          </a:solidFill>
                          <a:effectLst/>
                          <a:latin typeface="Calibri" panose="020F0502020204030204" pitchFamily="34" charset="0"/>
                        </a:rPr>
                        <a:t>O</a:t>
                      </a:r>
                      <a:r>
                        <a:rPr lang="en-US" sz="1200" b="0" i="0" u="none" strike="noStrike" dirty="0">
                          <a:solidFill>
                            <a:schemeClr val="tx1"/>
                          </a:solidFill>
                          <a:effectLst/>
                          <a:latin typeface="Calibri" panose="020F0502020204030204" pitchFamily="34" charset="0"/>
                        </a:rPr>
                        <a:t>penness</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3.44</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5"/>
                  </a:ext>
                </a:extLst>
              </a:tr>
              <a:tr h="136700">
                <a:tc>
                  <a:txBody>
                    <a:bodyPr/>
                    <a:lstStyle/>
                    <a:p>
                      <a:pPr algn="r" fontAlgn="b"/>
                      <a:endParaRPr lang="en-US" sz="100" b="0" i="0" u="none" strike="noStrike" dirty="0">
                        <a:solidFill>
                          <a:schemeClr val="tx1"/>
                        </a:solidFill>
                        <a:effectLst/>
                        <a:latin typeface="Calibri" panose="020F0502020204030204" pitchFamily="34" charset="0"/>
                      </a:endParaRPr>
                    </a:p>
                  </a:txBody>
                  <a:tcPr marL="34290" marR="34290" marT="34290" marB="34290" anchor="ctr">
                    <a:solidFill>
                      <a:schemeClr val="tx1"/>
                    </a:solidFill>
                  </a:tcPr>
                </a:tc>
                <a:tc>
                  <a:txBody>
                    <a:bodyPr/>
                    <a:lstStyle/>
                    <a:p>
                      <a:pPr algn="ctr" fontAlgn="b"/>
                      <a:endParaRPr lang="en-US" sz="100" b="0" i="0" u="none" strike="noStrike" dirty="0">
                        <a:solidFill>
                          <a:schemeClr val="tx1"/>
                        </a:solidFill>
                        <a:effectLst/>
                        <a:latin typeface="Calibri" panose="020F0502020204030204" pitchFamily="34" charset="0"/>
                      </a:endParaRPr>
                    </a:p>
                  </a:txBody>
                  <a:tcPr marL="34290" marR="34290" marT="34290" marB="34290" anchor="b">
                    <a:solidFill>
                      <a:schemeClr val="tx1"/>
                    </a:solidFill>
                  </a:tcPr>
                </a:tc>
                <a:extLst>
                  <a:ext uri="{0D108BD9-81ED-4DB2-BD59-A6C34878D82A}">
                    <a16:rowId xmlns:a16="http://schemas.microsoft.com/office/drawing/2014/main" val="4044843430"/>
                  </a:ext>
                </a:extLst>
              </a:tr>
              <a:tr h="303119">
                <a:tc>
                  <a:txBody>
                    <a:bodyPr/>
                    <a:lstStyle/>
                    <a:p>
                      <a:pPr algn="r" fontAlgn="b"/>
                      <a:r>
                        <a:rPr lang="en-US" sz="1200" b="1" i="0" u="none" strike="noStrike" dirty="0">
                          <a:solidFill>
                            <a:schemeClr val="tx1"/>
                          </a:solidFill>
                          <a:effectLst/>
                          <a:latin typeface="Calibri" panose="020F0502020204030204" pitchFamily="34" charset="0"/>
                        </a:rPr>
                        <a:t>EQ</a:t>
                      </a:r>
                    </a:p>
                  </a:txBody>
                  <a:tcPr marL="34290" marR="34290" marT="34290" marB="34290" anchor="ctr">
                    <a:solidFill>
                      <a:schemeClr val="bg1"/>
                    </a:solidFill>
                  </a:tcPr>
                </a:tc>
                <a:tc>
                  <a:txBody>
                    <a:bodyPr/>
                    <a:lstStyle/>
                    <a:p>
                      <a:pPr algn="ctr" fontAlgn="b"/>
                      <a:r>
                        <a:rPr lang="en-MY" sz="1200" b="0" i="0" u="none" strike="noStrike" dirty="0">
                          <a:solidFill>
                            <a:schemeClr val="tx1"/>
                          </a:solidFill>
                          <a:effectLst/>
                          <a:latin typeface="Calibri" panose="020F0502020204030204" pitchFamily="34" charset="0"/>
                        </a:rPr>
                        <a:t>75.1</a:t>
                      </a:r>
                      <a:endParaRPr lang="en-US" sz="1200" b="0" i="0" u="none" strike="noStrike" dirty="0">
                        <a:solidFill>
                          <a:schemeClr val="tx1"/>
                        </a:solidFill>
                        <a:effectLst/>
                        <a:latin typeface="Calibri" panose="020F0502020204030204" pitchFamily="34" charset="0"/>
                      </a:endParaRPr>
                    </a:p>
                  </a:txBody>
                  <a:tcPr marL="34290" marR="34290" marT="34290" marB="34290" anchor="b">
                    <a:solidFill>
                      <a:schemeClr val="bg1"/>
                    </a:solidFill>
                  </a:tcPr>
                </a:tc>
                <a:extLst>
                  <a:ext uri="{0D108BD9-81ED-4DB2-BD59-A6C34878D82A}">
                    <a16:rowId xmlns:a16="http://schemas.microsoft.com/office/drawing/2014/main" val="10006"/>
                  </a:ext>
                </a:extLst>
              </a:tr>
              <a:tr h="136700">
                <a:tc>
                  <a:txBody>
                    <a:bodyPr/>
                    <a:lstStyle/>
                    <a:p>
                      <a:pPr algn="r" fontAlgn="b"/>
                      <a:endParaRPr lang="en-US" sz="100" b="0" i="0" u="none" strike="noStrike" dirty="0">
                        <a:solidFill>
                          <a:schemeClr val="tx1"/>
                        </a:solidFill>
                        <a:effectLst/>
                        <a:latin typeface="Calibri" panose="020F0502020204030204" pitchFamily="34" charset="0"/>
                      </a:endParaRPr>
                    </a:p>
                  </a:txBody>
                  <a:tcPr marL="34290" marR="34290" marT="34290" marB="34290" anchor="ctr">
                    <a:solidFill>
                      <a:schemeClr val="tx1"/>
                    </a:solidFill>
                  </a:tcPr>
                </a:tc>
                <a:tc>
                  <a:txBody>
                    <a:bodyPr/>
                    <a:lstStyle/>
                    <a:p>
                      <a:pPr algn="ctr" fontAlgn="b"/>
                      <a:endParaRPr lang="en-US" sz="100" b="0" i="0" u="none" strike="noStrike" dirty="0">
                        <a:solidFill>
                          <a:schemeClr val="tx1"/>
                        </a:solidFill>
                        <a:effectLst/>
                        <a:latin typeface="Calibri" panose="020F0502020204030204" pitchFamily="34" charset="0"/>
                      </a:endParaRPr>
                    </a:p>
                  </a:txBody>
                  <a:tcPr marL="34290" marR="34290" marT="34290" marB="34290" anchor="b">
                    <a:solidFill>
                      <a:schemeClr val="tx1"/>
                    </a:solidFill>
                  </a:tcPr>
                </a:tc>
                <a:extLst>
                  <a:ext uri="{0D108BD9-81ED-4DB2-BD59-A6C34878D82A}">
                    <a16:rowId xmlns:a16="http://schemas.microsoft.com/office/drawing/2014/main" val="2408687845"/>
                  </a:ext>
                </a:extLst>
              </a:tr>
              <a:tr h="303119">
                <a:tc>
                  <a:txBody>
                    <a:bodyPr/>
                    <a:lstStyle/>
                    <a:p>
                      <a:pPr algn="r" fontAlgn="b"/>
                      <a:r>
                        <a:rPr lang="en-US" sz="1200" b="1" i="0" u="none" strike="noStrike" dirty="0">
                          <a:solidFill>
                            <a:schemeClr val="tx1"/>
                          </a:solidFill>
                          <a:effectLst/>
                          <a:latin typeface="Calibri" panose="020F0502020204030204" pitchFamily="34" charset="0"/>
                        </a:rPr>
                        <a:t>Q-</a:t>
                      </a:r>
                      <a:r>
                        <a:rPr lang="en-US" sz="1200" b="1" i="0" u="none" strike="noStrike" dirty="0" err="1">
                          <a:solidFill>
                            <a:schemeClr val="tx1"/>
                          </a:solidFill>
                          <a:effectLst/>
                          <a:latin typeface="Calibri" panose="020F0502020204030204" pitchFamily="34" charset="0"/>
                        </a:rPr>
                        <a:t>DiSC</a:t>
                      </a:r>
                      <a:endParaRPr lang="en-US" sz="1200" b="1" i="0" u="none" strike="noStrike" dirty="0">
                        <a:solidFill>
                          <a:schemeClr val="tx1"/>
                        </a:solidFill>
                        <a:effectLst/>
                        <a:latin typeface="Calibri" panose="020F0502020204030204" pitchFamily="34" charset="0"/>
                      </a:endParaRPr>
                    </a:p>
                  </a:txBody>
                  <a:tcPr marL="34290" marR="34290" marT="34290" marB="34290" anchor="ctr">
                    <a:solidFill>
                      <a:schemeClr val="bg1"/>
                    </a:solidFill>
                  </a:tcPr>
                </a:tc>
                <a:tc>
                  <a:txBody>
                    <a:bodyPr/>
                    <a:lstStyle/>
                    <a:p>
                      <a:pPr algn="ctr" fontAlgn="b"/>
                      <a:r>
                        <a:rPr lang="en-US" sz="1200" b="0" i="0" u="none" strike="noStrike" dirty="0">
                          <a:solidFill>
                            <a:schemeClr val="tx1"/>
                          </a:solidFill>
                          <a:effectLst/>
                          <a:latin typeface="Calibri" panose="020F0502020204030204" pitchFamily="34" charset="0"/>
                        </a:rPr>
                        <a:t>Steady/Supportive (S)</a:t>
                      </a:r>
                    </a:p>
                  </a:txBody>
                  <a:tcPr marL="34290" marR="34290" marT="34290" marB="34290" anchor="b">
                    <a:solidFill>
                      <a:schemeClr val="bg1"/>
                    </a:solidFill>
                  </a:tcPr>
                </a:tc>
                <a:extLst>
                  <a:ext uri="{0D108BD9-81ED-4DB2-BD59-A6C34878D82A}">
                    <a16:rowId xmlns:a16="http://schemas.microsoft.com/office/drawing/2014/main" val="1268751247"/>
                  </a:ext>
                </a:extLst>
              </a:tr>
              <a:tr h="303119">
                <a:tc>
                  <a:txBody>
                    <a:bodyPr/>
                    <a:lstStyle/>
                    <a:p>
                      <a:pPr algn="r" fontAlgn="b"/>
                      <a:r>
                        <a:rPr lang="en-US" sz="1200" b="1" i="0" u="none" strike="noStrike" dirty="0">
                          <a:solidFill>
                            <a:schemeClr val="tx1"/>
                          </a:solidFill>
                          <a:effectLst/>
                          <a:latin typeface="Calibri" panose="020F0502020204030204" pitchFamily="34" charset="0"/>
                        </a:rPr>
                        <a:t>People</a:t>
                      </a:r>
                      <a:r>
                        <a:rPr lang="en-US" sz="1200" b="1" i="0" u="none" strike="noStrike" baseline="0" dirty="0">
                          <a:solidFill>
                            <a:schemeClr val="tx1"/>
                          </a:solidFill>
                          <a:effectLst/>
                          <a:latin typeface="Calibri" panose="020F0502020204030204" pitchFamily="34" charset="0"/>
                        </a:rPr>
                        <a:t> vs. Task</a:t>
                      </a:r>
                      <a:endParaRPr lang="en-US" sz="1200" b="1" i="0" u="none" strike="noStrike" dirty="0">
                        <a:solidFill>
                          <a:schemeClr val="tx1"/>
                        </a:solidFill>
                        <a:effectLst/>
                        <a:latin typeface="Calibri" panose="020F0502020204030204" pitchFamily="34" charset="0"/>
                      </a:endParaRPr>
                    </a:p>
                  </a:txBody>
                  <a:tcPr marL="34290" marR="34290" marT="34290" marB="3429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People-Oriented (2 of 4)</a:t>
                      </a:r>
                    </a:p>
                  </a:txBody>
                  <a:tcPr marL="34290" marR="34290" marT="34290" marB="34290" anchor="b">
                    <a:solidFill>
                      <a:schemeClr val="bg1"/>
                    </a:solidFill>
                  </a:tcPr>
                </a:tc>
                <a:extLst>
                  <a:ext uri="{0D108BD9-81ED-4DB2-BD59-A6C34878D82A}">
                    <a16:rowId xmlns:a16="http://schemas.microsoft.com/office/drawing/2014/main" val="2965395247"/>
                  </a:ext>
                </a:extLst>
              </a:tr>
              <a:tr h="303119">
                <a:tc>
                  <a:txBody>
                    <a:bodyPr/>
                    <a:lstStyle/>
                    <a:p>
                      <a:pPr algn="r" fontAlgn="b"/>
                      <a:r>
                        <a:rPr lang="en-US" sz="1200" b="1" i="0" u="none" strike="noStrike" dirty="0">
                          <a:solidFill>
                            <a:schemeClr val="tx1"/>
                          </a:solidFill>
                          <a:effectLst/>
                          <a:latin typeface="Calibri" panose="020F0502020204030204" pitchFamily="34" charset="0"/>
                        </a:rPr>
                        <a:t>Communication</a:t>
                      </a:r>
                    </a:p>
                  </a:txBody>
                  <a:tcPr marL="34290" marR="34290" marT="34290" marB="3429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Reserved (2 of 4)</a:t>
                      </a:r>
                    </a:p>
                  </a:txBody>
                  <a:tcPr marL="34290" marR="34290" marT="34290" marB="34290" anchor="b">
                    <a:solidFill>
                      <a:schemeClr val="bg1"/>
                    </a:solidFill>
                  </a:tcPr>
                </a:tc>
                <a:extLst>
                  <a:ext uri="{0D108BD9-81ED-4DB2-BD59-A6C34878D82A}">
                    <a16:rowId xmlns:a16="http://schemas.microsoft.com/office/drawing/2014/main" val="2830877591"/>
                  </a:ext>
                </a:extLst>
              </a:tr>
            </a:tbl>
          </a:graphicData>
        </a:graphic>
      </p:graphicFrame>
      <p:graphicFrame>
        <p:nvGraphicFramePr>
          <p:cNvPr id="10" name="Table 9"/>
          <p:cNvGraphicFramePr>
            <a:graphicFrameLocks noGrp="1"/>
          </p:cNvGraphicFramePr>
          <p:nvPr/>
        </p:nvGraphicFramePr>
        <p:xfrm>
          <a:off x="1265329" y="2263937"/>
          <a:ext cx="6666103" cy="303119"/>
        </p:xfrm>
        <a:graphic>
          <a:graphicData uri="http://schemas.openxmlformats.org/drawingml/2006/table">
            <a:tbl>
              <a:tblPr>
                <a:tableStyleId>{5940675A-B579-460E-94D1-54222C63F5DA}</a:tableStyleId>
              </a:tblPr>
              <a:tblGrid>
                <a:gridCol w="2854167">
                  <a:extLst>
                    <a:ext uri="{9D8B030D-6E8A-4147-A177-3AD203B41FA5}">
                      <a16:colId xmlns:a16="http://schemas.microsoft.com/office/drawing/2014/main" val="4228817991"/>
                    </a:ext>
                  </a:extLst>
                </a:gridCol>
                <a:gridCol w="952130">
                  <a:extLst>
                    <a:ext uri="{9D8B030D-6E8A-4147-A177-3AD203B41FA5}">
                      <a16:colId xmlns:a16="http://schemas.microsoft.com/office/drawing/2014/main" val="20000"/>
                    </a:ext>
                  </a:extLst>
                </a:gridCol>
                <a:gridCol w="2859806">
                  <a:extLst>
                    <a:ext uri="{9D8B030D-6E8A-4147-A177-3AD203B41FA5}">
                      <a16:colId xmlns:a16="http://schemas.microsoft.com/office/drawing/2014/main" val="20001"/>
                    </a:ext>
                  </a:extLst>
                </a:gridCol>
              </a:tblGrid>
              <a:tr h="303119">
                <a:tc>
                  <a:txBody>
                    <a:bodyPr/>
                    <a:lstStyle/>
                    <a:p>
                      <a:pPr algn="r" fontAlgn="b"/>
                      <a:endParaRPr lang="en-US" sz="1200" b="0" i="0" u="none" strike="noStrike" dirty="0">
                        <a:solidFill>
                          <a:schemeClr val="bg1"/>
                        </a:solidFill>
                        <a:effectLst/>
                        <a:latin typeface="Calibri" panose="020F0502020204030204" pitchFamily="34" charset="0"/>
                      </a:endParaRPr>
                    </a:p>
                  </a:txBody>
                  <a:tcPr marL="34290" marR="34290" marT="34290" marB="3429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9CDE">
                        <a:alpha val="50000"/>
                      </a:srgbClr>
                    </a:solidFill>
                  </a:tcPr>
                </a:tc>
                <a:tc>
                  <a:txBody>
                    <a:bodyPr/>
                    <a:lstStyle/>
                    <a:p>
                      <a:pPr algn="ctr" fontAlgn="b"/>
                      <a:r>
                        <a:rPr lang="en-US" sz="1500" b="1" i="0" u="none" strike="noStrike" dirty="0">
                          <a:solidFill>
                            <a:schemeClr val="tx1"/>
                          </a:solidFill>
                          <a:effectLst/>
                          <a:latin typeface="Calibri" panose="020F0502020204030204" pitchFamily="34" charset="0"/>
                        </a:rPr>
                        <a:t>–9%</a:t>
                      </a:r>
                      <a:endParaRPr lang="en-US" sz="1500" b="0" i="0" u="none" strike="noStrike" dirty="0">
                        <a:solidFill>
                          <a:schemeClr val="tx1"/>
                        </a:solidFill>
                        <a:effectLst/>
                        <a:latin typeface="Calibri" panose="020F0502020204030204" pitchFamily="34" charset="0"/>
                      </a:endParaRPr>
                    </a:p>
                  </a:txBody>
                  <a:tcPr marL="34290" marR="34290" marT="34290" marB="3429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9CDE">
                        <a:alpha val="50000"/>
                      </a:srgbClr>
                    </a:solidFill>
                  </a:tcPr>
                </a:tc>
                <a:tc>
                  <a:txBody>
                    <a:bodyPr/>
                    <a:lstStyle/>
                    <a:p>
                      <a:pPr algn="ctr" fontAlgn="b"/>
                      <a:endParaRPr lang="en-US" sz="1200" b="0" i="0" u="none" strike="noStrike" dirty="0">
                        <a:solidFill>
                          <a:schemeClr val="bg1"/>
                        </a:solidFill>
                        <a:effectLst/>
                        <a:latin typeface="Calibri" panose="020F0502020204030204" pitchFamily="34" charset="0"/>
                      </a:endParaRPr>
                    </a:p>
                  </a:txBody>
                  <a:tcPr marL="34290" marR="34290" marT="34290" marB="3429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9CDE">
                        <a:alpha val="50000"/>
                      </a:srgbClr>
                    </a:solidFill>
                  </a:tcPr>
                </a:tc>
                <a:extLst>
                  <a:ext uri="{0D108BD9-81ED-4DB2-BD59-A6C34878D82A}">
                    <a16:rowId xmlns:a16="http://schemas.microsoft.com/office/drawing/2014/main" val="10000"/>
                  </a:ext>
                </a:extLst>
              </a:tr>
            </a:tbl>
          </a:graphicData>
        </a:graphic>
      </p:graphicFrame>
      <p:graphicFrame>
        <p:nvGraphicFramePr>
          <p:cNvPr id="12" name="Table 11">
            <a:extLst>
              <a:ext uri="{FF2B5EF4-FFF2-40B4-BE49-F238E27FC236}">
                <a16:creationId xmlns:a16="http://schemas.microsoft.com/office/drawing/2014/main" id="{FB42E206-D12C-4EDD-A503-35558ED5BE02}"/>
              </a:ext>
            </a:extLst>
          </p:cNvPr>
          <p:cNvGraphicFramePr>
            <a:graphicFrameLocks noGrp="1"/>
          </p:cNvGraphicFramePr>
          <p:nvPr/>
        </p:nvGraphicFramePr>
        <p:xfrm>
          <a:off x="1258414" y="1653009"/>
          <a:ext cx="6666103" cy="303119"/>
        </p:xfrm>
        <a:graphic>
          <a:graphicData uri="http://schemas.openxmlformats.org/drawingml/2006/table">
            <a:tbl>
              <a:tblPr>
                <a:tableStyleId>{5940675A-B579-460E-94D1-54222C63F5DA}</a:tableStyleId>
              </a:tblPr>
              <a:tblGrid>
                <a:gridCol w="2854167">
                  <a:extLst>
                    <a:ext uri="{9D8B030D-6E8A-4147-A177-3AD203B41FA5}">
                      <a16:colId xmlns:a16="http://schemas.microsoft.com/office/drawing/2014/main" val="4228817991"/>
                    </a:ext>
                  </a:extLst>
                </a:gridCol>
                <a:gridCol w="952130">
                  <a:extLst>
                    <a:ext uri="{9D8B030D-6E8A-4147-A177-3AD203B41FA5}">
                      <a16:colId xmlns:a16="http://schemas.microsoft.com/office/drawing/2014/main" val="20000"/>
                    </a:ext>
                  </a:extLst>
                </a:gridCol>
                <a:gridCol w="2859806">
                  <a:extLst>
                    <a:ext uri="{9D8B030D-6E8A-4147-A177-3AD203B41FA5}">
                      <a16:colId xmlns:a16="http://schemas.microsoft.com/office/drawing/2014/main" val="20001"/>
                    </a:ext>
                  </a:extLst>
                </a:gridCol>
              </a:tblGrid>
              <a:tr h="303119">
                <a:tc>
                  <a:txBody>
                    <a:bodyPr/>
                    <a:lstStyle/>
                    <a:p>
                      <a:pPr algn="r" fontAlgn="b"/>
                      <a:endParaRPr lang="en-US" sz="1200" b="0" i="0" u="none" strike="noStrike" dirty="0">
                        <a:solidFill>
                          <a:schemeClr val="bg1"/>
                        </a:solidFill>
                        <a:effectLst/>
                        <a:latin typeface="Calibri" panose="020F0502020204030204" pitchFamily="34" charset="0"/>
                      </a:endParaRPr>
                    </a:p>
                  </a:txBody>
                  <a:tcPr marL="34290" marR="34290" marT="34290" marB="3429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B0F0">
                        <a:alpha val="50000"/>
                      </a:srgbClr>
                    </a:solidFill>
                  </a:tcPr>
                </a:tc>
                <a:tc>
                  <a:txBody>
                    <a:bodyPr/>
                    <a:lstStyle/>
                    <a:p>
                      <a:pPr algn="ctr" fontAlgn="b"/>
                      <a:r>
                        <a:rPr lang="en-US" sz="1500" b="1" i="0" u="none" strike="noStrike" dirty="0">
                          <a:solidFill>
                            <a:schemeClr val="tx1"/>
                          </a:solidFill>
                          <a:effectLst/>
                          <a:latin typeface="Calibri" panose="020F0502020204030204" pitchFamily="34" charset="0"/>
                        </a:rPr>
                        <a:t>–12%</a:t>
                      </a:r>
                      <a:endParaRPr lang="en-US" sz="1500" b="0" i="0" u="none" strike="noStrike" dirty="0">
                        <a:solidFill>
                          <a:schemeClr val="tx1"/>
                        </a:solidFill>
                        <a:effectLst/>
                        <a:latin typeface="Calibri" panose="020F0502020204030204" pitchFamily="34" charset="0"/>
                      </a:endParaRPr>
                    </a:p>
                  </a:txBody>
                  <a:tcPr marL="34290" marR="34290" marT="34290" marB="3429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B0F0">
                        <a:alpha val="50000"/>
                      </a:srgbClr>
                    </a:solidFill>
                  </a:tcPr>
                </a:tc>
                <a:tc>
                  <a:txBody>
                    <a:bodyPr/>
                    <a:lstStyle/>
                    <a:p>
                      <a:pPr algn="ctr" fontAlgn="b"/>
                      <a:endParaRPr lang="en-US" sz="1200" b="0" i="0" u="none" strike="noStrike" dirty="0">
                        <a:solidFill>
                          <a:schemeClr val="bg1"/>
                        </a:solidFill>
                        <a:effectLst/>
                        <a:latin typeface="Calibri" panose="020F0502020204030204" pitchFamily="34" charset="0"/>
                      </a:endParaRPr>
                    </a:p>
                  </a:txBody>
                  <a:tcPr marL="34290" marR="34290" marT="34290" marB="3429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B0F0">
                        <a:alpha val="50000"/>
                      </a:srgb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61506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83B2924C-5887-4A4B-B0A2-07A476FDDEF8}"/>
              </a:ext>
            </a:extLst>
          </p:cNvPr>
          <p:cNvGraphicFramePr>
            <a:graphicFrameLocks noGrp="1"/>
          </p:cNvGraphicFramePr>
          <p:nvPr/>
        </p:nvGraphicFramePr>
        <p:xfrm>
          <a:off x="1528719" y="1702869"/>
          <a:ext cx="1431845" cy="2139480"/>
        </p:xfrm>
        <a:graphic>
          <a:graphicData uri="http://schemas.openxmlformats.org/drawingml/2006/table">
            <a:tbl>
              <a:tblPr>
                <a:tableStyleId>{5940675A-B579-460E-94D1-54222C63F5DA}</a:tableStyleId>
              </a:tblPr>
              <a:tblGrid>
                <a:gridCol w="8698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tblGrid>
              <a:tr h="194540">
                <a:tc>
                  <a:txBody>
                    <a:bodyPr/>
                    <a:lstStyle/>
                    <a:p>
                      <a:pPr algn="r" fontAlgn="b"/>
                      <a:r>
                        <a:rPr lang="en-US" sz="800" b="0" i="0" u="none" strike="noStrike" dirty="0">
                          <a:solidFill>
                            <a:schemeClr val="tx1"/>
                          </a:solidFill>
                          <a:effectLst/>
                          <a:latin typeface="Calibri" panose="020F0502020204030204" pitchFamily="34" charset="0"/>
                        </a:rPr>
                        <a:t>Honesty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3.71</a:t>
                      </a:r>
                    </a:p>
                  </a:txBody>
                  <a:tcPr marL="34290" marR="34290" marT="34290" marB="34290" anchor="b">
                    <a:solidFill>
                      <a:schemeClr val="bg1"/>
                    </a:solidFill>
                  </a:tcPr>
                </a:tc>
                <a:extLst>
                  <a:ext uri="{0D108BD9-81ED-4DB2-BD59-A6C34878D82A}">
                    <a16:rowId xmlns:a16="http://schemas.microsoft.com/office/drawing/2014/main" val="10000"/>
                  </a:ext>
                </a:extLst>
              </a:tr>
              <a:tr h="194540">
                <a:tc>
                  <a:txBody>
                    <a:bodyPr/>
                    <a:lstStyle/>
                    <a:p>
                      <a:pPr algn="r" fontAlgn="b"/>
                      <a:r>
                        <a:rPr lang="en-US" sz="800" b="0" i="0" u="none" strike="noStrike" dirty="0">
                          <a:solidFill>
                            <a:schemeClr val="tx1"/>
                          </a:solidFill>
                          <a:effectLst/>
                          <a:latin typeface="Calibri" panose="020F0502020204030204" pitchFamily="34" charset="0"/>
                        </a:rPr>
                        <a:t>Emotionality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2.96</a:t>
                      </a:r>
                    </a:p>
                  </a:txBody>
                  <a:tcPr marL="34290" marR="34290" marT="34290" marB="34290" anchor="b">
                    <a:solidFill>
                      <a:schemeClr val="bg1"/>
                    </a:solidFill>
                  </a:tcPr>
                </a:tc>
                <a:extLst>
                  <a:ext uri="{0D108BD9-81ED-4DB2-BD59-A6C34878D82A}">
                    <a16:rowId xmlns:a16="http://schemas.microsoft.com/office/drawing/2014/main" val="10001"/>
                  </a:ext>
                </a:extLst>
              </a:tr>
              <a:tr h="194540">
                <a:tc>
                  <a:txBody>
                    <a:bodyPr/>
                    <a:lstStyle/>
                    <a:p>
                      <a:pPr algn="r" fontAlgn="b"/>
                      <a:r>
                        <a:rPr lang="en-US" sz="800" b="0" i="0" u="none" strike="noStrike" dirty="0">
                          <a:solidFill>
                            <a:schemeClr val="tx1"/>
                          </a:solidFill>
                          <a:effectLst/>
                          <a:latin typeface="Calibri" panose="020F0502020204030204" pitchFamily="34" charset="0"/>
                        </a:rPr>
                        <a:t>Extraversion</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3.56</a:t>
                      </a:r>
                    </a:p>
                  </a:txBody>
                  <a:tcPr marL="34290" marR="34290" marT="34290" marB="34290" anchor="b">
                    <a:solidFill>
                      <a:schemeClr val="bg1"/>
                    </a:solidFill>
                  </a:tcPr>
                </a:tc>
                <a:extLst>
                  <a:ext uri="{0D108BD9-81ED-4DB2-BD59-A6C34878D82A}">
                    <a16:rowId xmlns:a16="http://schemas.microsoft.com/office/drawing/2014/main" val="10002"/>
                  </a:ext>
                </a:extLst>
              </a:tr>
              <a:tr h="194540">
                <a:tc>
                  <a:txBody>
                    <a:bodyPr/>
                    <a:lstStyle/>
                    <a:p>
                      <a:pPr algn="r" fontAlgn="b"/>
                      <a:r>
                        <a:rPr lang="en-US" sz="800" b="0" i="0" u="none" strike="noStrike" dirty="0">
                          <a:solidFill>
                            <a:schemeClr val="tx1"/>
                          </a:solidFill>
                          <a:effectLst/>
                          <a:latin typeface="Calibri" panose="020F0502020204030204" pitchFamily="34" charset="0"/>
                        </a:rPr>
                        <a:t>Agreeableness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3.06</a:t>
                      </a:r>
                    </a:p>
                  </a:txBody>
                  <a:tcPr marL="34290" marR="34290" marT="34290" marB="34290" anchor="b">
                    <a:solidFill>
                      <a:schemeClr val="bg1"/>
                    </a:solidFill>
                  </a:tcPr>
                </a:tc>
                <a:extLst>
                  <a:ext uri="{0D108BD9-81ED-4DB2-BD59-A6C34878D82A}">
                    <a16:rowId xmlns:a16="http://schemas.microsoft.com/office/drawing/2014/main" val="10003"/>
                  </a:ext>
                </a:extLst>
              </a:tr>
              <a:tr h="194540">
                <a:tc>
                  <a:txBody>
                    <a:bodyPr/>
                    <a:lstStyle/>
                    <a:p>
                      <a:pPr algn="r" fontAlgn="b"/>
                      <a:r>
                        <a:rPr lang="en-US" sz="800" b="0" i="0" u="none" strike="noStrike" dirty="0">
                          <a:solidFill>
                            <a:schemeClr val="tx1"/>
                          </a:solidFill>
                          <a:effectLst/>
                          <a:latin typeface="Calibri" panose="020F0502020204030204" pitchFamily="34" charset="0"/>
                        </a:rPr>
                        <a:t>Conscientiousness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3.79</a:t>
                      </a:r>
                    </a:p>
                  </a:txBody>
                  <a:tcPr marL="34290" marR="34290" marT="34290" marB="34290" anchor="b">
                    <a:solidFill>
                      <a:schemeClr val="bg1"/>
                    </a:solidFill>
                  </a:tcPr>
                </a:tc>
                <a:extLst>
                  <a:ext uri="{0D108BD9-81ED-4DB2-BD59-A6C34878D82A}">
                    <a16:rowId xmlns:a16="http://schemas.microsoft.com/office/drawing/2014/main" val="10004"/>
                  </a:ext>
                </a:extLst>
              </a:tr>
              <a:tr h="194540">
                <a:tc>
                  <a:txBody>
                    <a:bodyPr/>
                    <a:lstStyle/>
                    <a:p>
                      <a:pPr algn="r" fontAlgn="b"/>
                      <a:r>
                        <a:rPr lang="en-US" sz="800" b="0" i="0" u="none" strike="noStrike" dirty="0">
                          <a:solidFill>
                            <a:schemeClr val="tx1"/>
                          </a:solidFill>
                          <a:effectLst/>
                          <a:latin typeface="Calibri" panose="020F0502020204030204" pitchFamily="34" charset="0"/>
                        </a:rPr>
                        <a:t>Openness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3.30</a:t>
                      </a:r>
                    </a:p>
                  </a:txBody>
                  <a:tcPr marL="34290" marR="34290" marT="34290" marB="34290" anchor="b">
                    <a:solidFill>
                      <a:schemeClr val="bg1"/>
                    </a:solidFill>
                  </a:tcPr>
                </a:tc>
                <a:extLst>
                  <a:ext uri="{0D108BD9-81ED-4DB2-BD59-A6C34878D82A}">
                    <a16:rowId xmlns:a16="http://schemas.microsoft.com/office/drawing/2014/main" val="10005"/>
                  </a:ext>
                </a:extLst>
              </a:tr>
              <a:tr h="194540">
                <a:tc>
                  <a:txBody>
                    <a:bodyPr/>
                    <a:lstStyle/>
                    <a:p>
                      <a:pPr algn="r" fontAlgn="b"/>
                      <a:r>
                        <a:rPr lang="en-US" sz="800" b="0" i="0" u="none" strike="noStrike" dirty="0">
                          <a:solidFill>
                            <a:schemeClr val="tx1"/>
                          </a:solidFill>
                          <a:effectLst/>
                          <a:latin typeface="Calibri" panose="020F0502020204030204" pitchFamily="34" charset="0"/>
                        </a:rPr>
                        <a:t>EQ</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72.62</a:t>
                      </a:r>
                    </a:p>
                  </a:txBody>
                  <a:tcPr marL="34290" marR="34290" marT="34290" marB="34290" anchor="b">
                    <a:solidFill>
                      <a:schemeClr val="bg1"/>
                    </a:solidFill>
                  </a:tcPr>
                </a:tc>
                <a:extLst>
                  <a:ext uri="{0D108BD9-81ED-4DB2-BD59-A6C34878D82A}">
                    <a16:rowId xmlns:a16="http://schemas.microsoft.com/office/drawing/2014/main" val="10006"/>
                  </a:ext>
                </a:extLst>
              </a:tr>
              <a:tr h="194540">
                <a:tc>
                  <a:txBody>
                    <a:bodyPr/>
                    <a:lstStyle/>
                    <a:p>
                      <a:pPr algn="r" fontAlgn="b"/>
                      <a:r>
                        <a:rPr lang="en-US" sz="800" b="0" i="0" u="none" strike="noStrike" dirty="0">
                          <a:solidFill>
                            <a:schemeClr val="tx1"/>
                          </a:solidFill>
                          <a:effectLst/>
                          <a:latin typeface="Calibri" panose="020F0502020204030204" pitchFamily="34" charset="0"/>
                        </a:rPr>
                        <a:t>MBTI</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ISTJ</a:t>
                      </a:r>
                    </a:p>
                  </a:txBody>
                  <a:tcPr marL="34290" marR="34290" marT="34290" marB="34290" anchor="b">
                    <a:solidFill>
                      <a:schemeClr val="bg1"/>
                    </a:solidFill>
                  </a:tcPr>
                </a:tc>
                <a:extLst>
                  <a:ext uri="{0D108BD9-81ED-4DB2-BD59-A6C34878D82A}">
                    <a16:rowId xmlns:a16="http://schemas.microsoft.com/office/drawing/2014/main" val="10007"/>
                  </a:ext>
                </a:extLst>
              </a:tr>
              <a:tr h="194540">
                <a:tc>
                  <a:txBody>
                    <a:bodyPr/>
                    <a:lstStyle/>
                    <a:p>
                      <a:pPr algn="r" fontAlgn="b"/>
                      <a:r>
                        <a:rPr lang="en-US" sz="800" b="0" i="0" u="none" strike="noStrike" dirty="0">
                          <a:solidFill>
                            <a:schemeClr val="tx1"/>
                          </a:solidFill>
                          <a:effectLst/>
                          <a:latin typeface="Calibri" panose="020F0502020204030204" pitchFamily="34" charset="0"/>
                        </a:rPr>
                        <a:t>DISC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S</a:t>
                      </a:r>
                    </a:p>
                  </a:txBody>
                  <a:tcPr marL="34290" marR="34290" marT="34290" marB="34290" anchor="b">
                    <a:solidFill>
                      <a:schemeClr val="bg1"/>
                    </a:solidFill>
                  </a:tcPr>
                </a:tc>
                <a:extLst>
                  <a:ext uri="{0D108BD9-81ED-4DB2-BD59-A6C34878D82A}">
                    <a16:rowId xmlns:a16="http://schemas.microsoft.com/office/drawing/2014/main" val="10008"/>
                  </a:ext>
                </a:extLst>
              </a:tr>
              <a:tr h="194310">
                <a:tc>
                  <a:txBody>
                    <a:bodyPr/>
                    <a:lstStyle/>
                    <a:p>
                      <a:pPr algn="r" fontAlgn="b"/>
                      <a:r>
                        <a:rPr lang="en-US" sz="800" b="0" i="0" u="none" strike="noStrike" kern="1200" dirty="0">
                          <a:solidFill>
                            <a:schemeClr val="tx1"/>
                          </a:solidFill>
                          <a:effectLst/>
                          <a:latin typeface="Calibri" panose="020F0502020204030204" pitchFamily="34" charset="0"/>
                          <a:ea typeface="+mn-ea"/>
                          <a:cs typeface="+mn-cs"/>
                        </a:rPr>
                        <a:t>Performance</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8.03</a:t>
                      </a:r>
                    </a:p>
                  </a:txBody>
                  <a:tcPr marL="34290" marR="34290" marT="34290" marB="34290" anchor="b">
                    <a:solidFill>
                      <a:schemeClr val="bg1"/>
                    </a:solidFill>
                  </a:tcPr>
                </a:tc>
                <a:extLst>
                  <a:ext uri="{0D108BD9-81ED-4DB2-BD59-A6C34878D82A}">
                    <a16:rowId xmlns:a16="http://schemas.microsoft.com/office/drawing/2014/main" val="10009"/>
                  </a:ext>
                </a:extLst>
              </a:tr>
              <a:tr h="194310">
                <a:tc>
                  <a:txBody>
                    <a:bodyPr/>
                    <a:lstStyle/>
                    <a:p>
                      <a:pPr algn="r" fontAlgn="b"/>
                      <a:r>
                        <a:rPr lang="en-US" sz="800" b="0" i="0" u="none" strike="noStrike" kern="1200" dirty="0">
                          <a:solidFill>
                            <a:schemeClr val="tx1"/>
                          </a:solidFill>
                          <a:effectLst/>
                          <a:latin typeface="Calibri" panose="020F0502020204030204" pitchFamily="34" charset="0"/>
                          <a:ea typeface="+mn-ea"/>
                          <a:cs typeface="+mn-cs"/>
                        </a:rPr>
                        <a:t>Pot Exec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4.25</a:t>
                      </a:r>
                    </a:p>
                  </a:txBody>
                  <a:tcPr marL="34290" marR="34290" marT="34290" marB="34290" anchor="b">
                    <a:solidFill>
                      <a:schemeClr val="bg1"/>
                    </a:solidFill>
                  </a:tcPr>
                </a:tc>
                <a:extLst>
                  <a:ext uri="{0D108BD9-81ED-4DB2-BD59-A6C34878D82A}">
                    <a16:rowId xmlns:a16="http://schemas.microsoft.com/office/drawing/2014/main" val="10010"/>
                  </a:ext>
                </a:extLst>
              </a:tr>
            </a:tbl>
          </a:graphicData>
        </a:graphic>
      </p:graphicFrame>
      <p:graphicFrame>
        <p:nvGraphicFramePr>
          <p:cNvPr id="46" name="Table 45">
            <a:extLst>
              <a:ext uri="{FF2B5EF4-FFF2-40B4-BE49-F238E27FC236}">
                <a16:creationId xmlns:a16="http://schemas.microsoft.com/office/drawing/2014/main" id="{99EAA2F5-C36E-4BB6-A7E5-DF2A4E9E63C9}"/>
              </a:ext>
            </a:extLst>
          </p:cNvPr>
          <p:cNvGraphicFramePr>
            <a:graphicFrameLocks noGrp="1"/>
          </p:cNvGraphicFramePr>
          <p:nvPr/>
        </p:nvGraphicFramePr>
        <p:xfrm>
          <a:off x="3036794" y="1704455"/>
          <a:ext cx="1431845" cy="2137410"/>
        </p:xfrm>
        <a:graphic>
          <a:graphicData uri="http://schemas.openxmlformats.org/drawingml/2006/table">
            <a:tbl>
              <a:tblPr>
                <a:tableStyleId>{5940675A-B579-460E-94D1-54222C63F5DA}</a:tableStyleId>
              </a:tblPr>
              <a:tblGrid>
                <a:gridCol w="8698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tblGrid>
              <a:tr h="194310">
                <a:tc>
                  <a:txBody>
                    <a:bodyPr/>
                    <a:lstStyle/>
                    <a:p>
                      <a:pPr algn="r" fontAlgn="b"/>
                      <a:r>
                        <a:rPr lang="en-US" sz="800" b="0" i="0" u="none" strike="noStrike" dirty="0">
                          <a:solidFill>
                            <a:schemeClr val="tx1"/>
                          </a:solidFill>
                          <a:effectLst/>
                          <a:latin typeface="Calibri" panose="020F0502020204030204" pitchFamily="34" charset="0"/>
                        </a:rPr>
                        <a:t>Honesty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3.70</a:t>
                      </a:r>
                    </a:p>
                  </a:txBody>
                  <a:tcPr marL="34290" marR="34290" marT="34290" marB="34290" anchor="b">
                    <a:solidFill>
                      <a:schemeClr val="bg1"/>
                    </a:solidFill>
                  </a:tcPr>
                </a:tc>
                <a:extLst>
                  <a:ext uri="{0D108BD9-81ED-4DB2-BD59-A6C34878D82A}">
                    <a16:rowId xmlns:a16="http://schemas.microsoft.com/office/drawing/2014/main" val="10000"/>
                  </a:ext>
                </a:extLst>
              </a:tr>
              <a:tr h="194310">
                <a:tc>
                  <a:txBody>
                    <a:bodyPr/>
                    <a:lstStyle/>
                    <a:p>
                      <a:pPr algn="r" fontAlgn="b"/>
                      <a:r>
                        <a:rPr lang="en-US" sz="800" b="0" i="0" u="none" strike="noStrike" dirty="0">
                          <a:solidFill>
                            <a:schemeClr val="tx1"/>
                          </a:solidFill>
                          <a:effectLst/>
                          <a:latin typeface="Calibri" panose="020F0502020204030204" pitchFamily="34" charset="0"/>
                        </a:rPr>
                        <a:t>Emotionality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3.00</a:t>
                      </a:r>
                    </a:p>
                  </a:txBody>
                  <a:tcPr marL="34290" marR="34290" marT="34290" marB="34290" anchor="b">
                    <a:solidFill>
                      <a:schemeClr val="bg1"/>
                    </a:solidFill>
                  </a:tcPr>
                </a:tc>
                <a:extLst>
                  <a:ext uri="{0D108BD9-81ED-4DB2-BD59-A6C34878D82A}">
                    <a16:rowId xmlns:a16="http://schemas.microsoft.com/office/drawing/2014/main" val="10001"/>
                  </a:ext>
                </a:extLst>
              </a:tr>
              <a:tr h="194310">
                <a:tc>
                  <a:txBody>
                    <a:bodyPr/>
                    <a:lstStyle/>
                    <a:p>
                      <a:pPr algn="r" fontAlgn="b"/>
                      <a:r>
                        <a:rPr lang="en-US" sz="800" b="0" i="0" u="none" strike="noStrike" dirty="0">
                          <a:solidFill>
                            <a:schemeClr val="tx1"/>
                          </a:solidFill>
                          <a:effectLst/>
                          <a:latin typeface="Calibri" panose="020F0502020204030204" pitchFamily="34" charset="0"/>
                        </a:rPr>
                        <a:t>Extraversion</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3.46</a:t>
                      </a:r>
                    </a:p>
                  </a:txBody>
                  <a:tcPr marL="34290" marR="34290" marT="34290" marB="34290" anchor="b">
                    <a:solidFill>
                      <a:schemeClr val="bg1"/>
                    </a:solidFill>
                  </a:tcPr>
                </a:tc>
                <a:extLst>
                  <a:ext uri="{0D108BD9-81ED-4DB2-BD59-A6C34878D82A}">
                    <a16:rowId xmlns:a16="http://schemas.microsoft.com/office/drawing/2014/main" val="10002"/>
                  </a:ext>
                </a:extLst>
              </a:tr>
              <a:tr h="194310">
                <a:tc>
                  <a:txBody>
                    <a:bodyPr/>
                    <a:lstStyle/>
                    <a:p>
                      <a:pPr algn="r" fontAlgn="b"/>
                      <a:r>
                        <a:rPr lang="en-US" sz="800" b="0" i="0" u="none" strike="noStrike" dirty="0">
                          <a:solidFill>
                            <a:schemeClr val="tx1"/>
                          </a:solidFill>
                          <a:effectLst/>
                          <a:latin typeface="Calibri" panose="020F0502020204030204" pitchFamily="34" charset="0"/>
                        </a:rPr>
                        <a:t>Agreeableness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3.07</a:t>
                      </a:r>
                    </a:p>
                  </a:txBody>
                  <a:tcPr marL="34290" marR="34290" marT="34290" marB="34290" anchor="b">
                    <a:solidFill>
                      <a:schemeClr val="bg1"/>
                    </a:solidFill>
                  </a:tcPr>
                </a:tc>
                <a:extLst>
                  <a:ext uri="{0D108BD9-81ED-4DB2-BD59-A6C34878D82A}">
                    <a16:rowId xmlns:a16="http://schemas.microsoft.com/office/drawing/2014/main" val="10003"/>
                  </a:ext>
                </a:extLst>
              </a:tr>
              <a:tr h="194310">
                <a:tc>
                  <a:txBody>
                    <a:bodyPr/>
                    <a:lstStyle/>
                    <a:p>
                      <a:pPr algn="r" fontAlgn="b"/>
                      <a:r>
                        <a:rPr lang="en-US" sz="800" b="0" i="0" u="none" strike="noStrike" dirty="0">
                          <a:solidFill>
                            <a:schemeClr val="tx1"/>
                          </a:solidFill>
                          <a:effectLst/>
                          <a:latin typeface="Calibri" panose="020F0502020204030204" pitchFamily="34" charset="0"/>
                        </a:rPr>
                        <a:t>Conscientiousness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3.87</a:t>
                      </a:r>
                    </a:p>
                  </a:txBody>
                  <a:tcPr marL="34290" marR="34290" marT="34290" marB="34290" anchor="b">
                    <a:solidFill>
                      <a:schemeClr val="bg1"/>
                    </a:solidFill>
                  </a:tcPr>
                </a:tc>
                <a:extLst>
                  <a:ext uri="{0D108BD9-81ED-4DB2-BD59-A6C34878D82A}">
                    <a16:rowId xmlns:a16="http://schemas.microsoft.com/office/drawing/2014/main" val="10004"/>
                  </a:ext>
                </a:extLst>
              </a:tr>
              <a:tr h="194310">
                <a:tc>
                  <a:txBody>
                    <a:bodyPr/>
                    <a:lstStyle/>
                    <a:p>
                      <a:pPr algn="r" fontAlgn="b"/>
                      <a:r>
                        <a:rPr lang="en-US" sz="800" b="0" i="0" u="none" strike="noStrike" dirty="0">
                          <a:solidFill>
                            <a:schemeClr val="tx1"/>
                          </a:solidFill>
                          <a:effectLst/>
                          <a:latin typeface="Calibri" panose="020F0502020204030204" pitchFamily="34" charset="0"/>
                        </a:rPr>
                        <a:t>Openness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3.53</a:t>
                      </a:r>
                    </a:p>
                  </a:txBody>
                  <a:tcPr marL="34290" marR="34290" marT="34290" marB="34290" anchor="b">
                    <a:solidFill>
                      <a:schemeClr val="bg1"/>
                    </a:solidFill>
                  </a:tcPr>
                </a:tc>
                <a:extLst>
                  <a:ext uri="{0D108BD9-81ED-4DB2-BD59-A6C34878D82A}">
                    <a16:rowId xmlns:a16="http://schemas.microsoft.com/office/drawing/2014/main" val="10005"/>
                  </a:ext>
                </a:extLst>
              </a:tr>
              <a:tr h="194310">
                <a:tc>
                  <a:txBody>
                    <a:bodyPr/>
                    <a:lstStyle/>
                    <a:p>
                      <a:pPr algn="r" fontAlgn="b"/>
                      <a:r>
                        <a:rPr lang="en-US" sz="800" b="0" i="0" u="none" strike="noStrike" dirty="0">
                          <a:solidFill>
                            <a:schemeClr val="tx1"/>
                          </a:solidFill>
                          <a:effectLst/>
                          <a:latin typeface="Calibri" panose="020F0502020204030204" pitchFamily="34" charset="0"/>
                        </a:rPr>
                        <a:t>EQ</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71.00</a:t>
                      </a:r>
                    </a:p>
                  </a:txBody>
                  <a:tcPr marL="34290" marR="34290" marT="34290" marB="34290" anchor="b">
                    <a:solidFill>
                      <a:schemeClr val="bg1"/>
                    </a:solidFill>
                  </a:tcPr>
                </a:tc>
                <a:extLst>
                  <a:ext uri="{0D108BD9-81ED-4DB2-BD59-A6C34878D82A}">
                    <a16:rowId xmlns:a16="http://schemas.microsoft.com/office/drawing/2014/main" val="10006"/>
                  </a:ext>
                </a:extLst>
              </a:tr>
              <a:tr h="194310">
                <a:tc>
                  <a:txBody>
                    <a:bodyPr/>
                    <a:lstStyle/>
                    <a:p>
                      <a:pPr algn="r" fontAlgn="b"/>
                      <a:r>
                        <a:rPr lang="en-US" sz="800" b="0" i="0" u="none" strike="noStrike" dirty="0">
                          <a:solidFill>
                            <a:schemeClr val="tx1"/>
                          </a:solidFill>
                          <a:effectLst/>
                          <a:latin typeface="Calibri" panose="020F0502020204030204" pitchFamily="34" charset="0"/>
                        </a:rPr>
                        <a:t>MBTI</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STJ</a:t>
                      </a:r>
                    </a:p>
                  </a:txBody>
                  <a:tcPr marL="34290" marR="34290" marT="34290" marB="34290" anchor="b">
                    <a:solidFill>
                      <a:schemeClr val="bg1"/>
                    </a:solidFill>
                  </a:tcPr>
                </a:tc>
                <a:extLst>
                  <a:ext uri="{0D108BD9-81ED-4DB2-BD59-A6C34878D82A}">
                    <a16:rowId xmlns:a16="http://schemas.microsoft.com/office/drawing/2014/main" val="10007"/>
                  </a:ext>
                </a:extLst>
              </a:tr>
              <a:tr h="194310">
                <a:tc>
                  <a:txBody>
                    <a:bodyPr/>
                    <a:lstStyle/>
                    <a:p>
                      <a:pPr algn="r" fontAlgn="b"/>
                      <a:r>
                        <a:rPr lang="en-US" sz="800" b="0" i="0" u="none" strike="noStrike" dirty="0">
                          <a:solidFill>
                            <a:schemeClr val="tx1"/>
                          </a:solidFill>
                          <a:effectLst/>
                          <a:latin typeface="Calibri" panose="020F0502020204030204" pitchFamily="34" charset="0"/>
                        </a:rPr>
                        <a:t>DISC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C</a:t>
                      </a:r>
                    </a:p>
                  </a:txBody>
                  <a:tcPr marL="34290" marR="34290" marT="34290" marB="34290" anchor="b">
                    <a:solidFill>
                      <a:schemeClr val="bg1"/>
                    </a:solidFill>
                  </a:tcPr>
                </a:tc>
                <a:extLst>
                  <a:ext uri="{0D108BD9-81ED-4DB2-BD59-A6C34878D82A}">
                    <a16:rowId xmlns:a16="http://schemas.microsoft.com/office/drawing/2014/main" val="10008"/>
                  </a:ext>
                </a:extLst>
              </a:tr>
              <a:tr h="194310">
                <a:tc>
                  <a:txBody>
                    <a:bodyPr/>
                    <a:lstStyle/>
                    <a:p>
                      <a:pPr algn="r" fontAlgn="b"/>
                      <a:r>
                        <a:rPr lang="en-US" sz="800" b="0" i="0" u="none" strike="noStrike" dirty="0">
                          <a:solidFill>
                            <a:schemeClr val="tx1"/>
                          </a:solidFill>
                          <a:effectLst/>
                          <a:latin typeface="Calibri" panose="020F0502020204030204" pitchFamily="34" charset="0"/>
                        </a:rPr>
                        <a:t>Performance</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7.87</a:t>
                      </a:r>
                    </a:p>
                  </a:txBody>
                  <a:tcPr marL="34290" marR="34290" marT="34290" marB="34290" anchor="b">
                    <a:solidFill>
                      <a:schemeClr val="bg1"/>
                    </a:solidFill>
                  </a:tcPr>
                </a:tc>
                <a:extLst>
                  <a:ext uri="{0D108BD9-81ED-4DB2-BD59-A6C34878D82A}">
                    <a16:rowId xmlns:a16="http://schemas.microsoft.com/office/drawing/2014/main" val="10009"/>
                  </a:ext>
                </a:extLst>
              </a:tr>
              <a:tr h="194310">
                <a:tc>
                  <a:txBody>
                    <a:bodyPr/>
                    <a:lstStyle/>
                    <a:p>
                      <a:pPr algn="r" fontAlgn="b"/>
                      <a:r>
                        <a:rPr lang="en-US" sz="800" b="0" i="0" u="none" strike="noStrike" dirty="0">
                          <a:solidFill>
                            <a:schemeClr val="tx1"/>
                          </a:solidFill>
                          <a:effectLst/>
                          <a:latin typeface="Calibri" panose="020F0502020204030204" pitchFamily="34" charset="0"/>
                        </a:rPr>
                        <a:t>Pot Exec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3.83</a:t>
                      </a:r>
                    </a:p>
                  </a:txBody>
                  <a:tcPr marL="34290" marR="34290" marT="34290" marB="34290" anchor="b">
                    <a:solidFill>
                      <a:schemeClr val="bg1"/>
                    </a:solidFill>
                  </a:tcPr>
                </a:tc>
                <a:extLst>
                  <a:ext uri="{0D108BD9-81ED-4DB2-BD59-A6C34878D82A}">
                    <a16:rowId xmlns:a16="http://schemas.microsoft.com/office/drawing/2014/main" val="10010"/>
                  </a:ext>
                </a:extLst>
              </a:tr>
            </a:tbl>
          </a:graphicData>
        </a:graphic>
      </p:graphicFrame>
      <p:graphicFrame>
        <p:nvGraphicFramePr>
          <p:cNvPr id="47" name="Table 46">
            <a:extLst>
              <a:ext uri="{FF2B5EF4-FFF2-40B4-BE49-F238E27FC236}">
                <a16:creationId xmlns:a16="http://schemas.microsoft.com/office/drawing/2014/main" id="{28DE3B9C-F173-43DC-A5DD-47173A32BDCF}"/>
              </a:ext>
            </a:extLst>
          </p:cNvPr>
          <p:cNvGraphicFramePr>
            <a:graphicFrameLocks noGrp="1"/>
          </p:cNvGraphicFramePr>
          <p:nvPr/>
        </p:nvGraphicFramePr>
        <p:xfrm>
          <a:off x="4590321" y="1709218"/>
          <a:ext cx="1431845" cy="2137410"/>
        </p:xfrm>
        <a:graphic>
          <a:graphicData uri="http://schemas.openxmlformats.org/drawingml/2006/table">
            <a:tbl>
              <a:tblPr>
                <a:tableStyleId>{5940675A-B579-460E-94D1-54222C63F5DA}</a:tableStyleId>
              </a:tblPr>
              <a:tblGrid>
                <a:gridCol w="8698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tblGrid>
              <a:tr h="194310">
                <a:tc>
                  <a:txBody>
                    <a:bodyPr/>
                    <a:lstStyle/>
                    <a:p>
                      <a:pPr algn="r" fontAlgn="b"/>
                      <a:r>
                        <a:rPr lang="en-US" sz="800" b="0" i="0" u="none" strike="noStrike" dirty="0">
                          <a:solidFill>
                            <a:schemeClr val="tx1"/>
                          </a:solidFill>
                          <a:effectLst/>
                          <a:latin typeface="Calibri" panose="020F0502020204030204" pitchFamily="34" charset="0"/>
                        </a:rPr>
                        <a:t>Honesty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3.73</a:t>
                      </a:r>
                    </a:p>
                  </a:txBody>
                  <a:tcPr marL="34290" marR="34290" marT="34290" marB="34290" anchor="b">
                    <a:solidFill>
                      <a:schemeClr val="bg1"/>
                    </a:solidFill>
                  </a:tcPr>
                </a:tc>
                <a:extLst>
                  <a:ext uri="{0D108BD9-81ED-4DB2-BD59-A6C34878D82A}">
                    <a16:rowId xmlns:a16="http://schemas.microsoft.com/office/drawing/2014/main" val="10000"/>
                  </a:ext>
                </a:extLst>
              </a:tr>
              <a:tr h="194310">
                <a:tc>
                  <a:txBody>
                    <a:bodyPr/>
                    <a:lstStyle/>
                    <a:p>
                      <a:pPr algn="r" fontAlgn="b"/>
                      <a:r>
                        <a:rPr lang="en-US" sz="800" b="0" i="0" u="none" strike="noStrike" dirty="0">
                          <a:solidFill>
                            <a:schemeClr val="tx1"/>
                          </a:solidFill>
                          <a:effectLst/>
                          <a:latin typeface="Calibri" panose="020F0502020204030204" pitchFamily="34" charset="0"/>
                        </a:rPr>
                        <a:t>Emotionality</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2.87</a:t>
                      </a:r>
                    </a:p>
                  </a:txBody>
                  <a:tcPr marL="34290" marR="34290" marT="34290" marB="34290" anchor="b">
                    <a:solidFill>
                      <a:schemeClr val="bg1"/>
                    </a:solidFill>
                  </a:tcPr>
                </a:tc>
                <a:extLst>
                  <a:ext uri="{0D108BD9-81ED-4DB2-BD59-A6C34878D82A}">
                    <a16:rowId xmlns:a16="http://schemas.microsoft.com/office/drawing/2014/main" val="10001"/>
                  </a:ext>
                </a:extLst>
              </a:tr>
              <a:tr h="194310">
                <a:tc>
                  <a:txBody>
                    <a:bodyPr/>
                    <a:lstStyle/>
                    <a:p>
                      <a:pPr algn="r" fontAlgn="b"/>
                      <a:r>
                        <a:rPr lang="en-US" sz="800" b="0" i="0" u="none" strike="noStrike" dirty="0">
                          <a:solidFill>
                            <a:schemeClr val="tx1"/>
                          </a:solidFill>
                          <a:effectLst/>
                          <a:latin typeface="Calibri" panose="020F0502020204030204" pitchFamily="34" charset="0"/>
                        </a:rPr>
                        <a:t>Extraversion</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3.49</a:t>
                      </a:r>
                    </a:p>
                  </a:txBody>
                  <a:tcPr marL="34290" marR="34290" marT="34290" marB="34290" anchor="b">
                    <a:solidFill>
                      <a:schemeClr val="bg1"/>
                    </a:solidFill>
                  </a:tcPr>
                </a:tc>
                <a:extLst>
                  <a:ext uri="{0D108BD9-81ED-4DB2-BD59-A6C34878D82A}">
                    <a16:rowId xmlns:a16="http://schemas.microsoft.com/office/drawing/2014/main" val="10002"/>
                  </a:ext>
                </a:extLst>
              </a:tr>
              <a:tr h="194310">
                <a:tc>
                  <a:txBody>
                    <a:bodyPr/>
                    <a:lstStyle/>
                    <a:p>
                      <a:pPr algn="r" fontAlgn="b"/>
                      <a:r>
                        <a:rPr lang="en-US" sz="800" b="0" i="0" u="none" strike="noStrike" dirty="0">
                          <a:solidFill>
                            <a:schemeClr val="tx1"/>
                          </a:solidFill>
                          <a:effectLst/>
                          <a:latin typeface="Calibri" panose="020F0502020204030204" pitchFamily="34" charset="0"/>
                        </a:rPr>
                        <a:t>Agreeableness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2.84</a:t>
                      </a:r>
                    </a:p>
                  </a:txBody>
                  <a:tcPr marL="34290" marR="34290" marT="34290" marB="34290" anchor="b">
                    <a:solidFill>
                      <a:schemeClr val="bg1"/>
                    </a:solidFill>
                  </a:tcPr>
                </a:tc>
                <a:extLst>
                  <a:ext uri="{0D108BD9-81ED-4DB2-BD59-A6C34878D82A}">
                    <a16:rowId xmlns:a16="http://schemas.microsoft.com/office/drawing/2014/main" val="10003"/>
                  </a:ext>
                </a:extLst>
              </a:tr>
              <a:tr h="194310">
                <a:tc>
                  <a:txBody>
                    <a:bodyPr/>
                    <a:lstStyle/>
                    <a:p>
                      <a:pPr algn="r" fontAlgn="b"/>
                      <a:r>
                        <a:rPr lang="en-US" sz="800" b="0" i="0" u="none" strike="noStrike" dirty="0">
                          <a:solidFill>
                            <a:schemeClr val="tx1"/>
                          </a:solidFill>
                          <a:effectLst/>
                          <a:latin typeface="Calibri" panose="020F0502020204030204" pitchFamily="34" charset="0"/>
                        </a:rPr>
                        <a:t>Conscientiousness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3.85</a:t>
                      </a:r>
                    </a:p>
                  </a:txBody>
                  <a:tcPr marL="34290" marR="34290" marT="34290" marB="34290" anchor="b">
                    <a:solidFill>
                      <a:schemeClr val="bg1"/>
                    </a:solidFill>
                  </a:tcPr>
                </a:tc>
                <a:extLst>
                  <a:ext uri="{0D108BD9-81ED-4DB2-BD59-A6C34878D82A}">
                    <a16:rowId xmlns:a16="http://schemas.microsoft.com/office/drawing/2014/main" val="10004"/>
                  </a:ext>
                </a:extLst>
              </a:tr>
              <a:tr h="194310">
                <a:tc>
                  <a:txBody>
                    <a:bodyPr/>
                    <a:lstStyle/>
                    <a:p>
                      <a:pPr algn="r" fontAlgn="b"/>
                      <a:r>
                        <a:rPr lang="en-US" sz="800" b="0" i="0" u="none" strike="noStrike" dirty="0">
                          <a:solidFill>
                            <a:schemeClr val="tx1"/>
                          </a:solidFill>
                          <a:effectLst/>
                          <a:latin typeface="Calibri" panose="020F0502020204030204" pitchFamily="34" charset="0"/>
                        </a:rPr>
                        <a:t>Openness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3.15</a:t>
                      </a:r>
                    </a:p>
                  </a:txBody>
                  <a:tcPr marL="34290" marR="34290" marT="34290" marB="34290" anchor="b">
                    <a:solidFill>
                      <a:schemeClr val="bg1"/>
                    </a:solidFill>
                  </a:tcPr>
                </a:tc>
                <a:extLst>
                  <a:ext uri="{0D108BD9-81ED-4DB2-BD59-A6C34878D82A}">
                    <a16:rowId xmlns:a16="http://schemas.microsoft.com/office/drawing/2014/main" val="10005"/>
                  </a:ext>
                </a:extLst>
              </a:tr>
              <a:tr h="194310">
                <a:tc>
                  <a:txBody>
                    <a:bodyPr/>
                    <a:lstStyle/>
                    <a:p>
                      <a:pPr algn="r" fontAlgn="b"/>
                      <a:r>
                        <a:rPr lang="en-US" sz="800" b="0" i="0" u="none" strike="noStrike" dirty="0">
                          <a:solidFill>
                            <a:schemeClr val="tx1"/>
                          </a:solidFill>
                          <a:effectLst/>
                          <a:latin typeface="Calibri" panose="020F0502020204030204" pitchFamily="34" charset="0"/>
                        </a:rPr>
                        <a:t>EQ</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72.27</a:t>
                      </a:r>
                    </a:p>
                  </a:txBody>
                  <a:tcPr marL="34290" marR="34290" marT="34290" marB="34290" anchor="b">
                    <a:solidFill>
                      <a:schemeClr val="bg1"/>
                    </a:solidFill>
                  </a:tcPr>
                </a:tc>
                <a:extLst>
                  <a:ext uri="{0D108BD9-81ED-4DB2-BD59-A6C34878D82A}">
                    <a16:rowId xmlns:a16="http://schemas.microsoft.com/office/drawing/2014/main" val="10006"/>
                  </a:ext>
                </a:extLst>
              </a:tr>
              <a:tr h="194310">
                <a:tc>
                  <a:txBody>
                    <a:bodyPr/>
                    <a:lstStyle/>
                    <a:p>
                      <a:pPr algn="r" fontAlgn="b"/>
                      <a:r>
                        <a:rPr lang="en-US" sz="800" b="0" i="0" u="none" strike="noStrike" dirty="0">
                          <a:solidFill>
                            <a:schemeClr val="tx1"/>
                          </a:solidFill>
                          <a:effectLst/>
                          <a:latin typeface="Calibri" panose="020F0502020204030204" pitchFamily="34" charset="0"/>
                        </a:rPr>
                        <a:t>MBTI</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ISTJ</a:t>
                      </a:r>
                    </a:p>
                  </a:txBody>
                  <a:tcPr marL="34290" marR="34290" marT="34290" marB="34290" anchor="b">
                    <a:solidFill>
                      <a:schemeClr val="bg1"/>
                    </a:solidFill>
                  </a:tcPr>
                </a:tc>
                <a:extLst>
                  <a:ext uri="{0D108BD9-81ED-4DB2-BD59-A6C34878D82A}">
                    <a16:rowId xmlns:a16="http://schemas.microsoft.com/office/drawing/2014/main" val="10007"/>
                  </a:ext>
                </a:extLst>
              </a:tr>
              <a:tr h="194310">
                <a:tc>
                  <a:txBody>
                    <a:bodyPr/>
                    <a:lstStyle/>
                    <a:p>
                      <a:pPr algn="r" fontAlgn="b"/>
                      <a:r>
                        <a:rPr lang="en-US" sz="800" b="0" i="0" u="none" strike="noStrike" dirty="0">
                          <a:solidFill>
                            <a:schemeClr val="tx1"/>
                          </a:solidFill>
                          <a:effectLst/>
                          <a:latin typeface="Calibri" panose="020F0502020204030204" pitchFamily="34" charset="0"/>
                        </a:rPr>
                        <a:t>DISC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D</a:t>
                      </a:r>
                    </a:p>
                  </a:txBody>
                  <a:tcPr marL="34290" marR="34290" marT="34290" marB="34290" anchor="b">
                    <a:solidFill>
                      <a:schemeClr val="bg1"/>
                    </a:solidFill>
                  </a:tcPr>
                </a:tc>
                <a:extLst>
                  <a:ext uri="{0D108BD9-81ED-4DB2-BD59-A6C34878D82A}">
                    <a16:rowId xmlns:a16="http://schemas.microsoft.com/office/drawing/2014/main" val="10008"/>
                  </a:ext>
                </a:extLst>
              </a:tr>
              <a:tr h="194310">
                <a:tc>
                  <a:txBody>
                    <a:bodyPr/>
                    <a:lstStyle/>
                    <a:p>
                      <a:pPr algn="r" fontAlgn="b"/>
                      <a:r>
                        <a:rPr lang="en-US" sz="800" b="0" i="0" u="none" strike="noStrike" dirty="0">
                          <a:solidFill>
                            <a:schemeClr val="tx1"/>
                          </a:solidFill>
                          <a:effectLst/>
                          <a:latin typeface="Calibri" panose="020F0502020204030204" pitchFamily="34" charset="0"/>
                        </a:rPr>
                        <a:t>Performance</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8.43</a:t>
                      </a:r>
                    </a:p>
                  </a:txBody>
                  <a:tcPr marL="34290" marR="34290" marT="34290" marB="34290" anchor="b">
                    <a:solidFill>
                      <a:schemeClr val="bg1"/>
                    </a:solidFill>
                  </a:tcPr>
                </a:tc>
                <a:extLst>
                  <a:ext uri="{0D108BD9-81ED-4DB2-BD59-A6C34878D82A}">
                    <a16:rowId xmlns:a16="http://schemas.microsoft.com/office/drawing/2014/main" val="10009"/>
                  </a:ext>
                </a:extLst>
              </a:tr>
              <a:tr h="194310">
                <a:tc>
                  <a:txBody>
                    <a:bodyPr/>
                    <a:lstStyle/>
                    <a:p>
                      <a:pPr algn="r" fontAlgn="b"/>
                      <a:r>
                        <a:rPr lang="en-US" sz="800" b="0" i="0" u="none" strike="noStrike" dirty="0">
                          <a:solidFill>
                            <a:schemeClr val="tx1"/>
                          </a:solidFill>
                          <a:effectLst/>
                          <a:latin typeface="Calibri" panose="020F0502020204030204" pitchFamily="34" charset="0"/>
                        </a:rPr>
                        <a:t>Pot Exec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7.19</a:t>
                      </a:r>
                    </a:p>
                  </a:txBody>
                  <a:tcPr marL="34290" marR="34290" marT="34290" marB="34290" anchor="b">
                    <a:solidFill>
                      <a:schemeClr val="bg1"/>
                    </a:solidFill>
                  </a:tcPr>
                </a:tc>
                <a:extLst>
                  <a:ext uri="{0D108BD9-81ED-4DB2-BD59-A6C34878D82A}">
                    <a16:rowId xmlns:a16="http://schemas.microsoft.com/office/drawing/2014/main" val="10010"/>
                  </a:ext>
                </a:extLst>
              </a:tr>
            </a:tbl>
          </a:graphicData>
        </a:graphic>
      </p:graphicFrame>
      <p:graphicFrame>
        <p:nvGraphicFramePr>
          <p:cNvPr id="48" name="Table 47">
            <a:extLst>
              <a:ext uri="{FF2B5EF4-FFF2-40B4-BE49-F238E27FC236}">
                <a16:creationId xmlns:a16="http://schemas.microsoft.com/office/drawing/2014/main" id="{575E1E3B-12C7-4EDD-B05C-D848760A9CA4}"/>
              </a:ext>
            </a:extLst>
          </p:cNvPr>
          <p:cNvGraphicFramePr>
            <a:graphicFrameLocks noGrp="1"/>
          </p:cNvGraphicFramePr>
          <p:nvPr/>
        </p:nvGraphicFramePr>
        <p:xfrm>
          <a:off x="6145501" y="1709274"/>
          <a:ext cx="1431845" cy="1748790"/>
        </p:xfrm>
        <a:graphic>
          <a:graphicData uri="http://schemas.openxmlformats.org/drawingml/2006/table">
            <a:tbl>
              <a:tblPr>
                <a:tableStyleId>{5940675A-B579-460E-94D1-54222C63F5DA}</a:tableStyleId>
              </a:tblPr>
              <a:tblGrid>
                <a:gridCol w="8698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tblGrid>
              <a:tr h="194310">
                <a:tc>
                  <a:txBody>
                    <a:bodyPr/>
                    <a:lstStyle/>
                    <a:p>
                      <a:pPr algn="r" fontAlgn="b"/>
                      <a:r>
                        <a:rPr lang="en-US" sz="800" b="0" i="0" u="none" strike="noStrike" dirty="0">
                          <a:solidFill>
                            <a:schemeClr val="tx1"/>
                          </a:solidFill>
                          <a:effectLst/>
                          <a:latin typeface="Calibri" panose="020F0502020204030204" pitchFamily="34" charset="0"/>
                        </a:rPr>
                        <a:t>Honesty</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3.69</a:t>
                      </a:r>
                    </a:p>
                  </a:txBody>
                  <a:tcPr marL="34290" marR="34290" marT="34290" marB="34290" anchor="b">
                    <a:solidFill>
                      <a:schemeClr val="bg1"/>
                    </a:solidFill>
                  </a:tcPr>
                </a:tc>
                <a:extLst>
                  <a:ext uri="{0D108BD9-81ED-4DB2-BD59-A6C34878D82A}">
                    <a16:rowId xmlns:a16="http://schemas.microsoft.com/office/drawing/2014/main" val="10000"/>
                  </a:ext>
                </a:extLst>
              </a:tr>
              <a:tr h="194310">
                <a:tc>
                  <a:txBody>
                    <a:bodyPr/>
                    <a:lstStyle/>
                    <a:p>
                      <a:pPr algn="r" fontAlgn="b"/>
                      <a:r>
                        <a:rPr lang="en-US" sz="800" b="0" i="0" u="none" strike="noStrike" dirty="0">
                          <a:solidFill>
                            <a:schemeClr val="tx1"/>
                          </a:solidFill>
                          <a:effectLst/>
                          <a:latin typeface="Calibri" panose="020F0502020204030204" pitchFamily="34" charset="0"/>
                        </a:rPr>
                        <a:t>Emotionality</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2.99</a:t>
                      </a:r>
                    </a:p>
                  </a:txBody>
                  <a:tcPr marL="34290" marR="34290" marT="34290" marB="34290" anchor="b">
                    <a:solidFill>
                      <a:schemeClr val="bg1"/>
                    </a:solidFill>
                  </a:tcPr>
                </a:tc>
                <a:extLst>
                  <a:ext uri="{0D108BD9-81ED-4DB2-BD59-A6C34878D82A}">
                    <a16:rowId xmlns:a16="http://schemas.microsoft.com/office/drawing/2014/main" val="10001"/>
                  </a:ext>
                </a:extLst>
              </a:tr>
              <a:tr h="194310">
                <a:tc>
                  <a:txBody>
                    <a:bodyPr/>
                    <a:lstStyle/>
                    <a:p>
                      <a:pPr algn="r" fontAlgn="b"/>
                      <a:r>
                        <a:rPr lang="en-US" sz="800" b="0" i="0" u="none" strike="noStrike" dirty="0">
                          <a:solidFill>
                            <a:schemeClr val="tx1"/>
                          </a:solidFill>
                          <a:effectLst/>
                          <a:latin typeface="Calibri" panose="020F0502020204030204" pitchFamily="34" charset="0"/>
                        </a:rPr>
                        <a:t>Extraversion</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3.45</a:t>
                      </a:r>
                    </a:p>
                  </a:txBody>
                  <a:tcPr marL="34290" marR="34290" marT="34290" marB="34290" anchor="b">
                    <a:solidFill>
                      <a:schemeClr val="bg1"/>
                    </a:solidFill>
                  </a:tcPr>
                </a:tc>
                <a:extLst>
                  <a:ext uri="{0D108BD9-81ED-4DB2-BD59-A6C34878D82A}">
                    <a16:rowId xmlns:a16="http://schemas.microsoft.com/office/drawing/2014/main" val="10002"/>
                  </a:ext>
                </a:extLst>
              </a:tr>
              <a:tr h="194310">
                <a:tc>
                  <a:txBody>
                    <a:bodyPr/>
                    <a:lstStyle/>
                    <a:p>
                      <a:pPr algn="r" fontAlgn="b"/>
                      <a:r>
                        <a:rPr lang="en-US" sz="800" b="0" i="0" u="none" strike="noStrike" dirty="0">
                          <a:solidFill>
                            <a:schemeClr val="tx1"/>
                          </a:solidFill>
                          <a:effectLst/>
                          <a:latin typeface="Calibri" panose="020F0502020204030204" pitchFamily="34" charset="0"/>
                        </a:rPr>
                        <a:t>Agreeableness</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2.67</a:t>
                      </a:r>
                    </a:p>
                  </a:txBody>
                  <a:tcPr marL="34290" marR="34290" marT="34290" marB="34290" anchor="b">
                    <a:solidFill>
                      <a:schemeClr val="bg1"/>
                    </a:solidFill>
                  </a:tcPr>
                </a:tc>
                <a:extLst>
                  <a:ext uri="{0D108BD9-81ED-4DB2-BD59-A6C34878D82A}">
                    <a16:rowId xmlns:a16="http://schemas.microsoft.com/office/drawing/2014/main" val="10003"/>
                  </a:ext>
                </a:extLst>
              </a:tr>
              <a:tr h="194310">
                <a:tc>
                  <a:txBody>
                    <a:bodyPr/>
                    <a:lstStyle/>
                    <a:p>
                      <a:pPr algn="r" fontAlgn="b"/>
                      <a:r>
                        <a:rPr lang="en-US" sz="800" b="0" i="0" u="none" strike="noStrike" dirty="0">
                          <a:solidFill>
                            <a:schemeClr val="tx1"/>
                          </a:solidFill>
                          <a:effectLst/>
                          <a:latin typeface="Calibri" panose="020F0502020204030204" pitchFamily="34" charset="0"/>
                        </a:rPr>
                        <a:t>Conscientiousness</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3.91</a:t>
                      </a:r>
                    </a:p>
                  </a:txBody>
                  <a:tcPr marL="34290" marR="34290" marT="34290" marB="34290" anchor="b">
                    <a:solidFill>
                      <a:schemeClr val="bg1"/>
                    </a:solidFill>
                  </a:tcPr>
                </a:tc>
                <a:extLst>
                  <a:ext uri="{0D108BD9-81ED-4DB2-BD59-A6C34878D82A}">
                    <a16:rowId xmlns:a16="http://schemas.microsoft.com/office/drawing/2014/main" val="10004"/>
                  </a:ext>
                </a:extLst>
              </a:tr>
              <a:tr h="194310">
                <a:tc>
                  <a:txBody>
                    <a:bodyPr/>
                    <a:lstStyle/>
                    <a:p>
                      <a:pPr algn="r" fontAlgn="b"/>
                      <a:r>
                        <a:rPr lang="en-US" sz="800" b="0" i="0" u="none" strike="noStrike" dirty="0">
                          <a:solidFill>
                            <a:schemeClr val="tx1"/>
                          </a:solidFill>
                          <a:effectLst/>
                          <a:latin typeface="Calibri" panose="020F0502020204030204" pitchFamily="34" charset="0"/>
                        </a:rPr>
                        <a:t>Openness</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3.30</a:t>
                      </a:r>
                    </a:p>
                  </a:txBody>
                  <a:tcPr marL="34290" marR="34290" marT="34290" marB="34290" anchor="b">
                    <a:solidFill>
                      <a:schemeClr val="bg1"/>
                    </a:solidFill>
                  </a:tcPr>
                </a:tc>
                <a:extLst>
                  <a:ext uri="{0D108BD9-81ED-4DB2-BD59-A6C34878D82A}">
                    <a16:rowId xmlns:a16="http://schemas.microsoft.com/office/drawing/2014/main" val="10005"/>
                  </a:ext>
                </a:extLst>
              </a:tr>
              <a:tr h="194310">
                <a:tc>
                  <a:txBody>
                    <a:bodyPr/>
                    <a:lstStyle/>
                    <a:p>
                      <a:pPr algn="r" fontAlgn="b"/>
                      <a:r>
                        <a:rPr lang="en-US" sz="800" b="0" i="0" u="none" strike="noStrike" dirty="0">
                          <a:solidFill>
                            <a:schemeClr val="tx1"/>
                          </a:solidFill>
                          <a:effectLst/>
                          <a:latin typeface="Calibri" panose="020F0502020204030204" pitchFamily="34" charset="0"/>
                        </a:rPr>
                        <a:t>EQ</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68.50</a:t>
                      </a:r>
                    </a:p>
                  </a:txBody>
                  <a:tcPr marL="34290" marR="34290" marT="34290" marB="34290" anchor="b">
                    <a:solidFill>
                      <a:schemeClr val="bg1"/>
                    </a:solidFill>
                  </a:tcPr>
                </a:tc>
                <a:extLst>
                  <a:ext uri="{0D108BD9-81ED-4DB2-BD59-A6C34878D82A}">
                    <a16:rowId xmlns:a16="http://schemas.microsoft.com/office/drawing/2014/main" val="10006"/>
                  </a:ext>
                </a:extLst>
              </a:tr>
              <a:tr h="194310">
                <a:tc>
                  <a:txBody>
                    <a:bodyPr/>
                    <a:lstStyle/>
                    <a:p>
                      <a:pPr algn="r" fontAlgn="b"/>
                      <a:r>
                        <a:rPr lang="en-US" sz="800" b="0" i="0" u="none" strike="noStrike" dirty="0">
                          <a:solidFill>
                            <a:schemeClr val="tx1"/>
                          </a:solidFill>
                          <a:effectLst/>
                          <a:latin typeface="Calibri" panose="020F0502020204030204" pitchFamily="34" charset="0"/>
                        </a:rPr>
                        <a:t>MBTI</a:t>
                      </a:r>
                    </a:p>
                  </a:txBody>
                  <a:tcPr marL="34290" marR="34290" marT="34290" marB="34290" anchor="b">
                    <a:solidFill>
                      <a:schemeClr val="bg1"/>
                    </a:solidFill>
                  </a:tcPr>
                </a:tc>
                <a:tc>
                  <a:txBody>
                    <a:bodyPr/>
                    <a:lstStyle/>
                    <a:p>
                      <a:pPr algn="r" fontAlgn="b"/>
                      <a:r>
                        <a:rPr lang="en-US" sz="800" b="0" i="0" u="none" strike="noStrike">
                          <a:solidFill>
                            <a:schemeClr val="tx1"/>
                          </a:solidFill>
                          <a:effectLst/>
                          <a:latin typeface="Calibri" panose="020F0502020204030204" pitchFamily="34" charset="0"/>
                        </a:rPr>
                        <a:t>STJ</a:t>
                      </a:r>
                    </a:p>
                  </a:txBody>
                  <a:tcPr marL="34290" marR="34290" marT="34290" marB="34290" anchor="b">
                    <a:solidFill>
                      <a:schemeClr val="bg1"/>
                    </a:solidFill>
                  </a:tcPr>
                </a:tc>
                <a:extLst>
                  <a:ext uri="{0D108BD9-81ED-4DB2-BD59-A6C34878D82A}">
                    <a16:rowId xmlns:a16="http://schemas.microsoft.com/office/drawing/2014/main" val="10007"/>
                  </a:ext>
                </a:extLst>
              </a:tr>
              <a:tr h="194310">
                <a:tc>
                  <a:txBody>
                    <a:bodyPr/>
                    <a:lstStyle/>
                    <a:p>
                      <a:pPr algn="r" fontAlgn="b"/>
                      <a:r>
                        <a:rPr lang="en-US" sz="800" b="0" i="0" u="none" strike="noStrike" dirty="0">
                          <a:solidFill>
                            <a:schemeClr val="tx1"/>
                          </a:solidFill>
                          <a:effectLst/>
                          <a:latin typeface="Calibri" panose="020F0502020204030204" pitchFamily="34" charset="0"/>
                        </a:rPr>
                        <a:t>DISC</a:t>
                      </a:r>
                    </a:p>
                  </a:txBody>
                  <a:tcPr marL="34290" marR="34290" marT="34290" marB="34290" anchor="b">
                    <a:solidFill>
                      <a:schemeClr val="bg1"/>
                    </a:solidFill>
                  </a:tcPr>
                </a:tc>
                <a:tc>
                  <a:txBody>
                    <a:bodyPr/>
                    <a:lstStyle/>
                    <a:p>
                      <a:pPr algn="r" fontAlgn="b"/>
                      <a:r>
                        <a:rPr lang="en-US" sz="800" b="0" i="0" u="none" strike="noStrike" dirty="0">
                          <a:solidFill>
                            <a:schemeClr val="tx1"/>
                          </a:solidFill>
                          <a:effectLst/>
                          <a:latin typeface="Calibri" panose="020F0502020204030204" pitchFamily="34" charset="0"/>
                        </a:rPr>
                        <a:t>D</a:t>
                      </a:r>
                    </a:p>
                  </a:txBody>
                  <a:tcPr marL="34290" marR="34290" marT="34290" marB="34290" anchor="b">
                    <a:solidFill>
                      <a:schemeClr val="bg1"/>
                    </a:solidFill>
                  </a:tcPr>
                </a:tc>
                <a:extLst>
                  <a:ext uri="{0D108BD9-81ED-4DB2-BD59-A6C34878D82A}">
                    <a16:rowId xmlns:a16="http://schemas.microsoft.com/office/drawing/2014/main" val="10008"/>
                  </a:ext>
                </a:extLst>
              </a:tr>
            </a:tbl>
          </a:graphicData>
        </a:graphic>
      </p:graphicFrame>
      <p:sp>
        <p:nvSpPr>
          <p:cNvPr id="3" name="Title 2"/>
          <p:cNvSpPr>
            <a:spLocks noGrp="1"/>
          </p:cNvSpPr>
          <p:nvPr>
            <p:ph type="title"/>
          </p:nvPr>
        </p:nvSpPr>
        <p:spPr>
          <a:xfrm>
            <a:off x="458599" y="595660"/>
            <a:ext cx="8226802" cy="419931"/>
          </a:xfrm>
        </p:spPr>
        <p:txBody>
          <a:bodyPr>
            <a:normAutofit fontScale="90000"/>
          </a:bodyPr>
          <a:lstStyle/>
          <a:p>
            <a:r>
              <a:rPr lang="en-US" dirty="0"/>
              <a:t>Enhanced Decision Making – </a:t>
            </a:r>
            <a:br>
              <a:rPr lang="en-US" dirty="0"/>
            </a:br>
            <a:r>
              <a:rPr lang="en-US" dirty="0"/>
              <a:t>Promotions / Opportunities</a:t>
            </a:r>
          </a:p>
        </p:txBody>
      </p:sp>
      <p:sp>
        <p:nvSpPr>
          <p:cNvPr id="4" name="TextBox 3"/>
          <p:cNvSpPr txBox="1"/>
          <p:nvPr/>
        </p:nvSpPr>
        <p:spPr>
          <a:xfrm>
            <a:off x="1722135" y="1399131"/>
            <a:ext cx="1131896" cy="300082"/>
          </a:xfrm>
          <a:prstGeom prst="rect">
            <a:avLst/>
          </a:prstGeom>
          <a:noFill/>
        </p:spPr>
        <p:txBody>
          <a:bodyPr wrap="square" rtlCol="0">
            <a:spAutoFit/>
          </a:bodyPr>
          <a:lstStyle/>
          <a:p>
            <a:pPr algn="ctr" defTabSz="685800"/>
            <a:r>
              <a:rPr lang="en-US" sz="1350" dirty="0" err="1">
                <a:solidFill>
                  <a:srgbClr val="51585E"/>
                </a:solidFill>
                <a:latin typeface="Verdana"/>
              </a:rPr>
              <a:t>HiPerf</a:t>
            </a:r>
            <a:endParaRPr lang="en-US" sz="1350" dirty="0">
              <a:solidFill>
                <a:srgbClr val="51585E"/>
              </a:solidFill>
              <a:latin typeface="Verdana"/>
            </a:endParaRPr>
          </a:p>
        </p:txBody>
      </p:sp>
      <p:sp>
        <p:nvSpPr>
          <p:cNvPr id="6" name="TextBox 5"/>
          <p:cNvSpPr txBox="1"/>
          <p:nvPr/>
        </p:nvSpPr>
        <p:spPr>
          <a:xfrm>
            <a:off x="3096221" y="1402786"/>
            <a:ext cx="1312990" cy="300082"/>
          </a:xfrm>
          <a:prstGeom prst="rect">
            <a:avLst/>
          </a:prstGeom>
          <a:noFill/>
        </p:spPr>
        <p:txBody>
          <a:bodyPr wrap="square" rtlCol="0">
            <a:spAutoFit/>
          </a:bodyPr>
          <a:lstStyle/>
          <a:p>
            <a:pPr algn="ctr" defTabSz="685800"/>
            <a:r>
              <a:rPr lang="en-US" sz="1350" dirty="0">
                <a:solidFill>
                  <a:srgbClr val="51585E"/>
                </a:solidFill>
                <a:latin typeface="Verdana"/>
              </a:rPr>
              <a:t>“Susan”</a:t>
            </a:r>
          </a:p>
        </p:txBody>
      </p:sp>
      <p:sp>
        <p:nvSpPr>
          <p:cNvPr id="9" name="TextBox 8"/>
          <p:cNvSpPr txBox="1"/>
          <p:nvPr/>
        </p:nvSpPr>
        <p:spPr>
          <a:xfrm>
            <a:off x="4649748" y="1418884"/>
            <a:ext cx="1312990" cy="300082"/>
          </a:xfrm>
          <a:prstGeom prst="rect">
            <a:avLst/>
          </a:prstGeom>
          <a:noFill/>
        </p:spPr>
        <p:txBody>
          <a:bodyPr wrap="square" rtlCol="0">
            <a:spAutoFit/>
          </a:bodyPr>
          <a:lstStyle/>
          <a:p>
            <a:pPr algn="ctr" defTabSz="685800"/>
            <a:r>
              <a:rPr lang="en-US" sz="1350" dirty="0">
                <a:solidFill>
                  <a:srgbClr val="51585E"/>
                </a:solidFill>
                <a:latin typeface="Verdana"/>
              </a:rPr>
              <a:t>“Larry”</a:t>
            </a:r>
          </a:p>
        </p:txBody>
      </p:sp>
      <p:sp>
        <p:nvSpPr>
          <p:cNvPr id="11" name="TextBox 10"/>
          <p:cNvSpPr txBox="1"/>
          <p:nvPr/>
        </p:nvSpPr>
        <p:spPr>
          <a:xfrm>
            <a:off x="6204927" y="1431436"/>
            <a:ext cx="1312990" cy="300082"/>
          </a:xfrm>
          <a:prstGeom prst="rect">
            <a:avLst/>
          </a:prstGeom>
          <a:noFill/>
        </p:spPr>
        <p:txBody>
          <a:bodyPr wrap="square" rtlCol="0">
            <a:spAutoFit/>
          </a:bodyPr>
          <a:lstStyle/>
          <a:p>
            <a:pPr algn="ctr" defTabSz="685800"/>
            <a:r>
              <a:rPr lang="en-US" sz="1350" dirty="0">
                <a:solidFill>
                  <a:srgbClr val="51585E"/>
                </a:solidFill>
                <a:latin typeface="Verdana"/>
              </a:rPr>
              <a:t>“Bob”</a:t>
            </a:r>
          </a:p>
        </p:txBody>
      </p:sp>
      <p:sp>
        <p:nvSpPr>
          <p:cNvPr id="12" name="TextBox 11"/>
          <p:cNvSpPr txBox="1"/>
          <p:nvPr/>
        </p:nvSpPr>
        <p:spPr>
          <a:xfrm>
            <a:off x="3412991" y="3883675"/>
            <a:ext cx="679450" cy="300082"/>
          </a:xfrm>
          <a:prstGeom prst="rect">
            <a:avLst/>
          </a:prstGeom>
          <a:noFill/>
        </p:spPr>
        <p:txBody>
          <a:bodyPr wrap="square" rtlCol="0">
            <a:spAutoFit/>
          </a:bodyPr>
          <a:lstStyle/>
          <a:p>
            <a:pPr algn="ctr" defTabSz="685800"/>
            <a:r>
              <a:rPr lang="en-US" sz="1350" b="1" dirty="0">
                <a:solidFill>
                  <a:srgbClr val="51585E"/>
                </a:solidFill>
                <a:latin typeface="Verdana"/>
              </a:rPr>
              <a:t>94%</a:t>
            </a:r>
          </a:p>
        </p:txBody>
      </p:sp>
      <p:sp>
        <p:nvSpPr>
          <p:cNvPr id="13" name="TextBox 12"/>
          <p:cNvSpPr txBox="1"/>
          <p:nvPr/>
        </p:nvSpPr>
        <p:spPr>
          <a:xfrm>
            <a:off x="4966518" y="3932689"/>
            <a:ext cx="679450" cy="300082"/>
          </a:xfrm>
          <a:prstGeom prst="rect">
            <a:avLst/>
          </a:prstGeom>
          <a:noFill/>
        </p:spPr>
        <p:txBody>
          <a:bodyPr wrap="square" rtlCol="0">
            <a:spAutoFit/>
          </a:bodyPr>
          <a:lstStyle/>
          <a:p>
            <a:pPr algn="ctr" defTabSz="685800"/>
            <a:r>
              <a:rPr lang="en-US" sz="1350" b="1" dirty="0">
                <a:solidFill>
                  <a:srgbClr val="51585E"/>
                </a:solidFill>
                <a:latin typeface="Verdana"/>
              </a:rPr>
              <a:t>85%</a:t>
            </a:r>
          </a:p>
        </p:txBody>
      </p:sp>
      <p:sp>
        <p:nvSpPr>
          <p:cNvPr id="14" name="TextBox 13"/>
          <p:cNvSpPr txBox="1"/>
          <p:nvPr/>
        </p:nvSpPr>
        <p:spPr>
          <a:xfrm>
            <a:off x="6521697" y="3901475"/>
            <a:ext cx="679450" cy="300082"/>
          </a:xfrm>
          <a:prstGeom prst="rect">
            <a:avLst/>
          </a:prstGeom>
          <a:noFill/>
        </p:spPr>
        <p:txBody>
          <a:bodyPr wrap="square" rtlCol="0">
            <a:spAutoFit/>
          </a:bodyPr>
          <a:lstStyle/>
          <a:p>
            <a:pPr algn="ctr" defTabSz="685800"/>
            <a:r>
              <a:rPr lang="en-US" sz="1350" b="1" dirty="0">
                <a:solidFill>
                  <a:srgbClr val="51585E"/>
                </a:solidFill>
                <a:latin typeface="Verdana"/>
              </a:rPr>
              <a:t>78%</a:t>
            </a:r>
          </a:p>
        </p:txBody>
      </p:sp>
      <p:sp>
        <p:nvSpPr>
          <p:cNvPr id="15" name="TextBox 14"/>
          <p:cNvSpPr txBox="1"/>
          <p:nvPr/>
        </p:nvSpPr>
        <p:spPr>
          <a:xfrm>
            <a:off x="1414876" y="3885064"/>
            <a:ext cx="1659530" cy="300082"/>
          </a:xfrm>
          <a:prstGeom prst="rect">
            <a:avLst/>
          </a:prstGeom>
          <a:noFill/>
        </p:spPr>
        <p:txBody>
          <a:bodyPr wrap="square" rtlCol="0">
            <a:spAutoFit/>
          </a:bodyPr>
          <a:lstStyle/>
          <a:p>
            <a:pPr algn="ctr" defTabSz="685800"/>
            <a:r>
              <a:rPr lang="en-US" sz="1350" b="1" dirty="0">
                <a:solidFill>
                  <a:srgbClr val="51585E"/>
                </a:solidFill>
                <a:latin typeface="Verdana"/>
              </a:rPr>
              <a:t>Aptitude Match</a:t>
            </a:r>
          </a:p>
        </p:txBody>
      </p:sp>
      <p:sp>
        <p:nvSpPr>
          <p:cNvPr id="16" name="Rounded Rectangle 15"/>
          <p:cNvSpPr/>
          <p:nvPr/>
        </p:nvSpPr>
        <p:spPr>
          <a:xfrm>
            <a:off x="7018205" y="1714700"/>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51585E"/>
              </a:solidFill>
              <a:latin typeface="Verdana"/>
            </a:endParaRPr>
          </a:p>
        </p:txBody>
      </p:sp>
      <p:sp>
        <p:nvSpPr>
          <p:cNvPr id="17" name="Rounded Rectangle 16"/>
          <p:cNvSpPr/>
          <p:nvPr/>
        </p:nvSpPr>
        <p:spPr>
          <a:xfrm>
            <a:off x="5457839" y="3084554"/>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18" name="Rounded Rectangle 17"/>
          <p:cNvSpPr/>
          <p:nvPr/>
        </p:nvSpPr>
        <p:spPr>
          <a:xfrm>
            <a:off x="3899479" y="2884121"/>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19" name="Rounded Rectangle 18"/>
          <p:cNvSpPr/>
          <p:nvPr/>
        </p:nvSpPr>
        <p:spPr>
          <a:xfrm>
            <a:off x="3899479" y="2683646"/>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0" name="Rounded Rectangle 19"/>
          <p:cNvSpPr/>
          <p:nvPr/>
        </p:nvSpPr>
        <p:spPr>
          <a:xfrm>
            <a:off x="3899479" y="2491568"/>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1" name="Rounded Rectangle 20"/>
          <p:cNvSpPr/>
          <p:nvPr/>
        </p:nvSpPr>
        <p:spPr>
          <a:xfrm>
            <a:off x="3899479" y="2305773"/>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2" name="Rounded Rectangle 21"/>
          <p:cNvSpPr/>
          <p:nvPr/>
        </p:nvSpPr>
        <p:spPr>
          <a:xfrm>
            <a:off x="7018205" y="2112450"/>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3" name="Rounded Rectangle 22"/>
          <p:cNvSpPr/>
          <p:nvPr/>
        </p:nvSpPr>
        <p:spPr>
          <a:xfrm>
            <a:off x="5457839" y="3270998"/>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4" name="Rounded Rectangle 23"/>
          <p:cNvSpPr/>
          <p:nvPr/>
        </p:nvSpPr>
        <p:spPr>
          <a:xfrm>
            <a:off x="7018205" y="1910621"/>
            <a:ext cx="571633" cy="186443"/>
          </a:xfrm>
          <a:prstGeom prst="round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5" name="Rounded Rectangle 24"/>
          <p:cNvSpPr/>
          <p:nvPr/>
        </p:nvSpPr>
        <p:spPr>
          <a:xfrm>
            <a:off x="3899479" y="1910956"/>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6" name="Rounded Rectangle 25"/>
          <p:cNvSpPr/>
          <p:nvPr/>
        </p:nvSpPr>
        <p:spPr>
          <a:xfrm>
            <a:off x="7018205" y="3271376"/>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7" name="Rounded Rectangle 26"/>
          <p:cNvSpPr/>
          <p:nvPr/>
        </p:nvSpPr>
        <p:spPr>
          <a:xfrm>
            <a:off x="3899479" y="3271882"/>
            <a:ext cx="571633" cy="186443"/>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29" name="Rounded Rectangle 28"/>
          <p:cNvSpPr/>
          <p:nvPr/>
        </p:nvSpPr>
        <p:spPr>
          <a:xfrm>
            <a:off x="5457839" y="2495558"/>
            <a:ext cx="571633" cy="186443"/>
          </a:xfrm>
          <a:prstGeom prst="round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30" name="Rounded Rectangle 29"/>
          <p:cNvSpPr/>
          <p:nvPr/>
        </p:nvSpPr>
        <p:spPr>
          <a:xfrm>
            <a:off x="5457839" y="2885270"/>
            <a:ext cx="571633" cy="186443"/>
          </a:xfrm>
          <a:prstGeom prst="round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31" name="Rounded Rectangle 30"/>
          <p:cNvSpPr/>
          <p:nvPr/>
        </p:nvSpPr>
        <p:spPr>
          <a:xfrm>
            <a:off x="3899479" y="2099690"/>
            <a:ext cx="571633" cy="186443"/>
          </a:xfrm>
          <a:prstGeom prst="round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32" name="Rounded Rectangle 31"/>
          <p:cNvSpPr/>
          <p:nvPr/>
        </p:nvSpPr>
        <p:spPr>
          <a:xfrm>
            <a:off x="5457839" y="1916156"/>
            <a:ext cx="571633" cy="186443"/>
          </a:xfrm>
          <a:prstGeom prst="round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33" name="Rounded Rectangle 32"/>
          <p:cNvSpPr/>
          <p:nvPr/>
        </p:nvSpPr>
        <p:spPr>
          <a:xfrm>
            <a:off x="7018205" y="3076151"/>
            <a:ext cx="571633" cy="186443"/>
          </a:xfrm>
          <a:prstGeom prst="round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34" name="Rounded Rectangle 33"/>
          <p:cNvSpPr/>
          <p:nvPr/>
        </p:nvSpPr>
        <p:spPr>
          <a:xfrm>
            <a:off x="3899479" y="3078726"/>
            <a:ext cx="571633" cy="186443"/>
          </a:xfrm>
          <a:prstGeom prst="round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35" name="Rounded Rectangle 34"/>
          <p:cNvSpPr/>
          <p:nvPr/>
        </p:nvSpPr>
        <p:spPr>
          <a:xfrm>
            <a:off x="5457839" y="2111987"/>
            <a:ext cx="571633" cy="186443"/>
          </a:xfrm>
          <a:prstGeom prst="round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36" name="Rounded Rectangle 35"/>
          <p:cNvSpPr/>
          <p:nvPr/>
        </p:nvSpPr>
        <p:spPr>
          <a:xfrm>
            <a:off x="5457839" y="1720690"/>
            <a:ext cx="571633" cy="186443"/>
          </a:xfrm>
          <a:prstGeom prst="round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51585E"/>
              </a:solidFill>
              <a:latin typeface="Verdana"/>
            </a:endParaRPr>
          </a:p>
        </p:txBody>
      </p:sp>
      <p:sp>
        <p:nvSpPr>
          <p:cNvPr id="37" name="Rounded Rectangle 36"/>
          <p:cNvSpPr/>
          <p:nvPr/>
        </p:nvSpPr>
        <p:spPr>
          <a:xfrm>
            <a:off x="3899479" y="1720690"/>
            <a:ext cx="571633" cy="186443"/>
          </a:xfrm>
          <a:prstGeom prst="round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51585E"/>
              </a:solidFill>
              <a:latin typeface="Verdana"/>
            </a:endParaRPr>
          </a:p>
        </p:txBody>
      </p:sp>
      <p:sp>
        <p:nvSpPr>
          <p:cNvPr id="38" name="Rounded Rectangle 37"/>
          <p:cNvSpPr/>
          <p:nvPr/>
        </p:nvSpPr>
        <p:spPr>
          <a:xfrm>
            <a:off x="5457839" y="2297315"/>
            <a:ext cx="571633" cy="186443"/>
          </a:xfrm>
          <a:prstGeom prst="roundRect">
            <a:avLst/>
          </a:prstGeom>
          <a:solidFill>
            <a:srgbClr val="FF0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39" name="Rounded Rectangle 38"/>
          <p:cNvSpPr/>
          <p:nvPr/>
        </p:nvSpPr>
        <p:spPr>
          <a:xfrm>
            <a:off x="7018205" y="2689320"/>
            <a:ext cx="571633" cy="186443"/>
          </a:xfrm>
          <a:prstGeom prst="roundRect">
            <a:avLst/>
          </a:prstGeom>
          <a:solidFill>
            <a:srgbClr val="FF0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40" name="Rounded Rectangle 39"/>
          <p:cNvSpPr/>
          <p:nvPr/>
        </p:nvSpPr>
        <p:spPr>
          <a:xfrm>
            <a:off x="7018205" y="2488934"/>
            <a:ext cx="571633" cy="186443"/>
          </a:xfrm>
          <a:prstGeom prst="roundRect">
            <a:avLst/>
          </a:prstGeom>
          <a:solidFill>
            <a:srgbClr val="FF0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41" name="Rounded Rectangle 40"/>
          <p:cNvSpPr/>
          <p:nvPr/>
        </p:nvSpPr>
        <p:spPr>
          <a:xfrm>
            <a:off x="7018205" y="2309878"/>
            <a:ext cx="571633" cy="186443"/>
          </a:xfrm>
          <a:prstGeom prst="roundRect">
            <a:avLst/>
          </a:prstGeom>
          <a:solidFill>
            <a:srgbClr val="FF0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42" name="Rounded Rectangle 41"/>
          <p:cNvSpPr/>
          <p:nvPr/>
        </p:nvSpPr>
        <p:spPr>
          <a:xfrm>
            <a:off x="7018205" y="2884120"/>
            <a:ext cx="571633" cy="186443"/>
          </a:xfrm>
          <a:prstGeom prst="roundRect">
            <a:avLst/>
          </a:prstGeom>
          <a:solidFill>
            <a:srgbClr val="FF0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43" name="Rounded Rectangle 42"/>
          <p:cNvSpPr/>
          <p:nvPr/>
        </p:nvSpPr>
        <p:spPr>
          <a:xfrm>
            <a:off x="5457839" y="2688612"/>
            <a:ext cx="571633" cy="186443"/>
          </a:xfrm>
          <a:prstGeom prst="roundRect">
            <a:avLst/>
          </a:prstGeom>
          <a:solidFill>
            <a:srgbClr val="FF0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sp>
        <p:nvSpPr>
          <p:cNvPr id="51" name="Rounded Rectangle 50"/>
          <p:cNvSpPr/>
          <p:nvPr/>
        </p:nvSpPr>
        <p:spPr>
          <a:xfrm>
            <a:off x="1523999" y="1697730"/>
            <a:ext cx="1441285" cy="1925908"/>
          </a:xfrm>
          <a:prstGeom prst="roundRect">
            <a:avLst/>
          </a:pr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Verdana"/>
            </a:endParaRPr>
          </a:p>
        </p:txBody>
      </p:sp>
      <p:pic>
        <p:nvPicPr>
          <p:cNvPr id="44" name="Picture 43" descr="A picture containing drawing&#10;&#10;Description automatically generated">
            <a:extLst>
              <a:ext uri="{FF2B5EF4-FFF2-40B4-BE49-F238E27FC236}">
                <a16:creationId xmlns:a16="http://schemas.microsoft.com/office/drawing/2014/main" id="{2E8B2313-B75F-4EEC-8C5C-894AAA37BE7B}"/>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27193484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3517C3-1CB4-3B1A-04A5-A08AED2EE897}"/>
              </a:ext>
            </a:extLst>
          </p:cNvPr>
          <p:cNvSpPr>
            <a:spLocks noGrp="1"/>
          </p:cNvSpPr>
          <p:nvPr>
            <p:ph sz="half" idx="1"/>
          </p:nvPr>
        </p:nvSpPr>
        <p:spPr/>
        <p:txBody>
          <a:bodyPr/>
          <a:lstStyle/>
          <a:p>
            <a:r>
              <a:rPr lang="en-US" dirty="0"/>
              <a:t>Top Performing Field Leaders (Superintendents &amp; Foremen)</a:t>
            </a:r>
          </a:p>
          <a:p>
            <a:endParaRPr lang="en-US" dirty="0"/>
          </a:p>
          <a:p>
            <a:r>
              <a:rPr lang="en-US" dirty="0"/>
              <a:t>Significant Differences from PMs</a:t>
            </a:r>
          </a:p>
          <a:p>
            <a:pPr lvl="1"/>
            <a:r>
              <a:rPr lang="en-US" dirty="0"/>
              <a:t>Lower modesty (know they are the boss)</a:t>
            </a:r>
          </a:p>
          <a:p>
            <a:pPr lvl="1"/>
            <a:r>
              <a:rPr lang="en-US" dirty="0"/>
              <a:t>Lower forgiveness (long memories, not trusting)</a:t>
            </a:r>
          </a:p>
          <a:p>
            <a:pPr lvl="1"/>
            <a:r>
              <a:rPr lang="en-US" dirty="0"/>
              <a:t>Even Lower Creativity (tried and true)</a:t>
            </a:r>
          </a:p>
          <a:p>
            <a:pPr lvl="1"/>
            <a:r>
              <a:rPr lang="en-US" dirty="0"/>
              <a:t>MUCH Higher Fear (extreme risk avoidance)</a:t>
            </a:r>
          </a:p>
          <a:p>
            <a:pPr lvl="1"/>
            <a:r>
              <a:rPr lang="en-US" dirty="0"/>
              <a:t>Higher self-awareness (understand their emotions effect others’ performance)</a:t>
            </a:r>
          </a:p>
        </p:txBody>
      </p:sp>
      <p:sp>
        <p:nvSpPr>
          <p:cNvPr id="3" name="Title 2">
            <a:extLst>
              <a:ext uri="{FF2B5EF4-FFF2-40B4-BE49-F238E27FC236}">
                <a16:creationId xmlns:a16="http://schemas.microsoft.com/office/drawing/2014/main" id="{3641CEE8-8929-D08A-1582-2C5437925542}"/>
              </a:ext>
            </a:extLst>
          </p:cNvPr>
          <p:cNvSpPr>
            <a:spLocks noGrp="1"/>
          </p:cNvSpPr>
          <p:nvPr>
            <p:ph type="title"/>
          </p:nvPr>
        </p:nvSpPr>
        <p:spPr/>
        <p:txBody>
          <a:bodyPr/>
          <a:lstStyle/>
          <a:p>
            <a:r>
              <a:rPr lang="en-US" dirty="0"/>
              <a:t>Field Leaders </a:t>
            </a:r>
            <a:br>
              <a:rPr lang="en-US" dirty="0"/>
            </a:br>
            <a:r>
              <a:rPr lang="en-US" dirty="0"/>
              <a:t>    Vs</a:t>
            </a:r>
            <a:br>
              <a:rPr lang="en-US" dirty="0"/>
            </a:br>
            <a:r>
              <a:rPr lang="en-US" dirty="0"/>
              <a:t>Project Managers</a:t>
            </a:r>
          </a:p>
        </p:txBody>
      </p:sp>
    </p:spTree>
    <p:extLst>
      <p:ext uri="{BB962C8B-B14F-4D97-AF65-F5344CB8AC3E}">
        <p14:creationId xmlns:p14="http://schemas.microsoft.com/office/powerpoint/2010/main" val="27562679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10000"/>
          </a:bodyPr>
          <a:lstStyle/>
          <a:p>
            <a:pPr marL="0" indent="0">
              <a:lnSpc>
                <a:spcPct val="150000"/>
              </a:lnSpc>
              <a:buNone/>
            </a:pPr>
            <a:r>
              <a:rPr lang="en-US" b="1" dirty="0"/>
              <a:t>Example of Org Assessment – Team</a:t>
            </a:r>
          </a:p>
          <a:p>
            <a:pPr marL="0" indent="0">
              <a:lnSpc>
                <a:spcPct val="150000"/>
              </a:lnSpc>
              <a:buNone/>
            </a:pPr>
            <a:r>
              <a:rPr lang="en-US" dirty="0"/>
              <a:t>HD scores were compared with </a:t>
            </a:r>
            <a:r>
              <a:rPr lang="en-US" dirty="0" err="1"/>
              <a:t>Simplar’s</a:t>
            </a:r>
            <a:r>
              <a:rPr lang="en-US" dirty="0"/>
              <a:t>  benchmark scores at three levels:</a:t>
            </a:r>
          </a:p>
          <a:p>
            <a:pPr marL="385763" indent="-385763">
              <a:lnSpc>
                <a:spcPct val="150000"/>
              </a:lnSpc>
              <a:buFont typeface="+mj-lt"/>
              <a:buAutoNum type="alphaUcPeriod"/>
            </a:pPr>
            <a:r>
              <a:rPr lang="en-US" dirty="0">
                <a:solidFill>
                  <a:schemeClr val="accent2"/>
                </a:solidFill>
              </a:rPr>
              <a:t>Overall Team level: </a:t>
            </a:r>
            <a:r>
              <a:rPr lang="en-US" dirty="0"/>
              <a:t>All XYZ CRs vs. Industry Benchmark.</a:t>
            </a:r>
          </a:p>
          <a:p>
            <a:pPr marL="385763" indent="-385763">
              <a:lnSpc>
                <a:spcPct val="150000"/>
              </a:lnSpc>
              <a:buFont typeface="+mj-lt"/>
              <a:buAutoNum type="alphaUcPeriod"/>
            </a:pPr>
            <a:r>
              <a:rPr lang="en-US" dirty="0">
                <a:solidFill>
                  <a:schemeClr val="accent2"/>
                </a:solidFill>
              </a:rPr>
              <a:t>Group level: </a:t>
            </a:r>
            <a:r>
              <a:rPr lang="en-US" dirty="0"/>
              <a:t>Two XYZ subgroups vs. Industry Benchmark. </a:t>
            </a:r>
          </a:p>
          <a:p>
            <a:pPr marL="385763" indent="-385763">
              <a:lnSpc>
                <a:spcPct val="150000"/>
              </a:lnSpc>
              <a:buFont typeface="+mj-lt"/>
              <a:buAutoNum type="alphaUcPeriod"/>
            </a:pPr>
            <a:r>
              <a:rPr lang="en-US" dirty="0">
                <a:solidFill>
                  <a:schemeClr val="accent2"/>
                </a:solidFill>
              </a:rPr>
              <a:t>Individual level: </a:t>
            </a:r>
            <a:r>
              <a:rPr lang="en-US" dirty="0"/>
              <a:t>Each XYZ team vs. Industry Benchmark. </a:t>
            </a:r>
          </a:p>
        </p:txBody>
      </p:sp>
      <p:sp>
        <p:nvSpPr>
          <p:cNvPr id="2" name="Title 1"/>
          <p:cNvSpPr>
            <a:spLocks noGrp="1"/>
          </p:cNvSpPr>
          <p:nvPr>
            <p:ph type="title"/>
          </p:nvPr>
        </p:nvSpPr>
        <p:spPr>
          <a:xfrm>
            <a:off x="412749" y="696468"/>
            <a:ext cx="2405513" cy="3665220"/>
          </a:xfrm>
        </p:spPr>
        <p:txBody>
          <a:bodyPr/>
          <a:lstStyle/>
          <a:p>
            <a:r>
              <a:rPr lang="en-US" dirty="0"/>
              <a:t>HD comparison levels </a:t>
            </a:r>
            <a:br>
              <a:rPr lang="en-US" dirty="0"/>
            </a:br>
            <a:r>
              <a:rPr lang="en-US" dirty="0">
                <a:solidFill>
                  <a:schemeClr val="accent2">
                    <a:lumMod val="75000"/>
                  </a:schemeClr>
                </a:solidFill>
              </a:rPr>
              <a:t>EXAMPLE</a:t>
            </a:r>
          </a:p>
        </p:txBody>
      </p:sp>
      <p:pic>
        <p:nvPicPr>
          <p:cNvPr id="4" name="Picture 3" descr="A picture containing drawing&#10;&#10;Description automatically generated">
            <a:extLst>
              <a:ext uri="{FF2B5EF4-FFF2-40B4-BE49-F238E27FC236}">
                <a16:creationId xmlns:a16="http://schemas.microsoft.com/office/drawing/2014/main" id="{87D0D676-FE58-4908-9157-393F0CBCC364}"/>
              </a:ext>
            </a:extLst>
          </p:cNvPr>
          <p:cNvPicPr>
            <a:picLocks noChangeAspect="1"/>
          </p:cNvPicPr>
          <p:nvPr/>
        </p:nvPicPr>
        <p:blipFill>
          <a:blip r:embed="rId2"/>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387682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04FB-5EDA-6248-BD3D-63843E5B00A1}"/>
              </a:ext>
            </a:extLst>
          </p:cNvPr>
          <p:cNvSpPr>
            <a:spLocks noGrp="1"/>
          </p:cNvSpPr>
          <p:nvPr>
            <p:ph type="title"/>
          </p:nvPr>
        </p:nvSpPr>
        <p:spPr/>
        <p:txBody>
          <a:bodyPr>
            <a:normAutofit/>
          </a:bodyPr>
          <a:lstStyle/>
          <a:p>
            <a:r>
              <a:rPr lang="en-US" dirty="0"/>
              <a:t>Team Development</a:t>
            </a:r>
          </a:p>
        </p:txBody>
      </p:sp>
      <p:sp>
        <p:nvSpPr>
          <p:cNvPr id="3" name="Content Placeholder 2">
            <a:extLst>
              <a:ext uri="{FF2B5EF4-FFF2-40B4-BE49-F238E27FC236}">
                <a16:creationId xmlns:a16="http://schemas.microsoft.com/office/drawing/2014/main" id="{962AFC64-8B48-B342-93B8-77D335B9F438}"/>
              </a:ext>
            </a:extLst>
          </p:cNvPr>
          <p:cNvSpPr>
            <a:spLocks noGrp="1"/>
          </p:cNvSpPr>
          <p:nvPr>
            <p:ph idx="4294967295"/>
          </p:nvPr>
        </p:nvSpPr>
        <p:spPr>
          <a:xfrm>
            <a:off x="113110" y="789385"/>
            <a:ext cx="9030890" cy="812006"/>
          </a:xfrm>
        </p:spPr>
        <p:txBody>
          <a:bodyPr>
            <a:normAutofit/>
          </a:bodyPr>
          <a:lstStyle/>
          <a:p>
            <a:r>
              <a:rPr lang="en-US" dirty="0"/>
              <a:t>Importance levels to address factor(s) to meet team development target: </a:t>
            </a:r>
            <a:br>
              <a:rPr lang="en-US" dirty="0"/>
            </a:br>
            <a:r>
              <a:rPr lang="en-US" dirty="0"/>
              <a:t>       Very critical,                   Important to address,             Not important.        </a:t>
            </a:r>
          </a:p>
          <a:p>
            <a:endParaRPr lang="en-US" dirty="0"/>
          </a:p>
          <a:p>
            <a:endParaRPr lang="en-US" dirty="0"/>
          </a:p>
        </p:txBody>
      </p:sp>
      <p:pic>
        <p:nvPicPr>
          <p:cNvPr id="16" name="Graphic 15" descr="Warning with solid fill">
            <a:extLst>
              <a:ext uri="{FF2B5EF4-FFF2-40B4-BE49-F238E27FC236}">
                <a16:creationId xmlns:a16="http://schemas.microsoft.com/office/drawing/2014/main" id="{421AE1DA-A79D-EA49-95E9-4BB0501134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3396" y="1034755"/>
            <a:ext cx="424397" cy="424397"/>
          </a:xfrm>
          <a:prstGeom prst="rect">
            <a:avLst/>
          </a:prstGeom>
        </p:spPr>
      </p:pic>
      <p:pic>
        <p:nvPicPr>
          <p:cNvPr id="17" name="Graphic 16" descr="Badge Tick1 with solid fill">
            <a:extLst>
              <a:ext uri="{FF2B5EF4-FFF2-40B4-BE49-F238E27FC236}">
                <a16:creationId xmlns:a16="http://schemas.microsoft.com/office/drawing/2014/main" id="{BB91348C-2184-D141-B2BC-263174A2E1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6222" y="1027326"/>
            <a:ext cx="439256" cy="439256"/>
          </a:xfrm>
          <a:prstGeom prst="rect">
            <a:avLst/>
          </a:prstGeom>
        </p:spPr>
      </p:pic>
      <p:pic>
        <p:nvPicPr>
          <p:cNvPr id="18" name="Graphic 17" descr="Warning with solid fill">
            <a:extLst>
              <a:ext uri="{FF2B5EF4-FFF2-40B4-BE49-F238E27FC236}">
                <a16:creationId xmlns:a16="http://schemas.microsoft.com/office/drawing/2014/main" id="{898A5103-510F-F348-9AD1-E2616A8F40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0476" y="1034754"/>
            <a:ext cx="424397" cy="424397"/>
          </a:xfrm>
          <a:prstGeom prst="rect">
            <a:avLst/>
          </a:prstGeom>
        </p:spPr>
      </p:pic>
      <p:pic>
        <p:nvPicPr>
          <p:cNvPr id="4" name="Picture 3">
            <a:extLst>
              <a:ext uri="{FF2B5EF4-FFF2-40B4-BE49-F238E27FC236}">
                <a16:creationId xmlns:a16="http://schemas.microsoft.com/office/drawing/2014/main" id="{6BE1AFAF-F5B4-4886-A49A-2C4DAEA04ADA}"/>
              </a:ext>
            </a:extLst>
          </p:cNvPr>
          <p:cNvPicPr>
            <a:picLocks noChangeAspect="1"/>
          </p:cNvPicPr>
          <p:nvPr/>
        </p:nvPicPr>
        <p:blipFill>
          <a:blip r:embed="rId8"/>
          <a:stretch>
            <a:fillRect/>
          </a:stretch>
        </p:blipFill>
        <p:spPr>
          <a:xfrm>
            <a:off x="1143831" y="1601391"/>
            <a:ext cx="6758002" cy="3132092"/>
          </a:xfrm>
          <a:prstGeom prst="rect">
            <a:avLst/>
          </a:prstGeom>
        </p:spPr>
      </p:pic>
    </p:spTree>
    <p:extLst>
      <p:ext uri="{BB962C8B-B14F-4D97-AF65-F5344CB8AC3E}">
        <p14:creationId xmlns:p14="http://schemas.microsoft.com/office/powerpoint/2010/main" val="3825994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E7CD-AF44-4A9A-AC40-CAE005AFBED3}"/>
              </a:ext>
            </a:extLst>
          </p:cNvPr>
          <p:cNvSpPr>
            <a:spLocks noGrp="1"/>
          </p:cNvSpPr>
          <p:nvPr>
            <p:ph type="title"/>
          </p:nvPr>
        </p:nvSpPr>
        <p:spPr/>
        <p:txBody>
          <a:bodyPr/>
          <a:lstStyle/>
          <a:p>
            <a:r>
              <a:rPr lang="en-US" dirty="0"/>
              <a:t>Team Development</a:t>
            </a:r>
          </a:p>
        </p:txBody>
      </p:sp>
      <p:pic>
        <p:nvPicPr>
          <p:cNvPr id="3" name="Picture 2">
            <a:extLst>
              <a:ext uri="{FF2B5EF4-FFF2-40B4-BE49-F238E27FC236}">
                <a16:creationId xmlns:a16="http://schemas.microsoft.com/office/drawing/2014/main" id="{B03E73E7-6B62-4D4E-9D00-6C651A58DBC1}"/>
              </a:ext>
            </a:extLst>
          </p:cNvPr>
          <p:cNvPicPr>
            <a:picLocks noChangeAspect="1"/>
          </p:cNvPicPr>
          <p:nvPr/>
        </p:nvPicPr>
        <p:blipFill>
          <a:blip r:embed="rId2"/>
          <a:stretch>
            <a:fillRect/>
          </a:stretch>
        </p:blipFill>
        <p:spPr>
          <a:xfrm>
            <a:off x="-1400" y="997994"/>
            <a:ext cx="9144000" cy="3799361"/>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44A11F3-799D-43C8-A09D-23DCE1AA03E1}"/>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24153614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1B5E-4169-45FE-886D-1F900E54FB4C}"/>
              </a:ext>
            </a:extLst>
          </p:cNvPr>
          <p:cNvSpPr>
            <a:spLocks noGrp="1"/>
          </p:cNvSpPr>
          <p:nvPr>
            <p:ph type="title"/>
          </p:nvPr>
        </p:nvSpPr>
        <p:spPr/>
        <p:txBody>
          <a:bodyPr/>
          <a:lstStyle/>
          <a:p>
            <a:r>
              <a:rPr lang="en-US" dirty="0"/>
              <a:t>Team Development</a:t>
            </a:r>
          </a:p>
        </p:txBody>
      </p:sp>
      <p:pic>
        <p:nvPicPr>
          <p:cNvPr id="3" name="Picture 2">
            <a:extLst>
              <a:ext uri="{FF2B5EF4-FFF2-40B4-BE49-F238E27FC236}">
                <a16:creationId xmlns:a16="http://schemas.microsoft.com/office/drawing/2014/main" id="{4150D80D-32DC-4647-AEE9-046BAA88B91D}"/>
              </a:ext>
            </a:extLst>
          </p:cNvPr>
          <p:cNvPicPr>
            <a:picLocks noChangeAspect="1"/>
          </p:cNvPicPr>
          <p:nvPr/>
        </p:nvPicPr>
        <p:blipFill>
          <a:blip r:embed="rId2"/>
          <a:stretch>
            <a:fillRect/>
          </a:stretch>
        </p:blipFill>
        <p:spPr>
          <a:xfrm>
            <a:off x="192530" y="839386"/>
            <a:ext cx="8756139" cy="380423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6E9ABD7-BA8B-4B12-9885-BAD7B5903F3D}"/>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4192553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2AFC64-8B48-B342-93B8-77D335B9F438}"/>
              </a:ext>
            </a:extLst>
          </p:cNvPr>
          <p:cNvSpPr>
            <a:spLocks noGrp="1"/>
          </p:cNvSpPr>
          <p:nvPr>
            <p:ph sz="half" idx="1"/>
          </p:nvPr>
        </p:nvSpPr>
        <p:spPr>
          <a:xfrm>
            <a:off x="2918343" y="759534"/>
            <a:ext cx="5217121" cy="4404534"/>
          </a:xfrm>
        </p:spPr>
        <p:txBody>
          <a:bodyPr>
            <a:normAutofit fontScale="77500" lnSpcReduction="20000"/>
          </a:bodyPr>
          <a:lstStyle/>
          <a:p>
            <a:pPr marL="342900" lvl="1" indent="0">
              <a:spcAft>
                <a:spcPts val="450"/>
              </a:spcAft>
              <a:buNone/>
            </a:pPr>
            <a:r>
              <a:rPr lang="en-US" sz="1575" dirty="0">
                <a:solidFill>
                  <a:schemeClr val="accent2">
                    <a:lumMod val="75000"/>
                  </a:schemeClr>
                </a:solidFill>
              </a:rPr>
              <a:t>Perfectionism: </a:t>
            </a:r>
            <a:r>
              <a:rPr lang="en-US" sz="1575" dirty="0"/>
              <a:t>Tendency to be thorough and concerned with details or Does not mind incompleteness, inaccuracy:</a:t>
            </a:r>
          </a:p>
          <a:p>
            <a:pPr marL="342900" lvl="1" indent="0">
              <a:spcAft>
                <a:spcPts val="450"/>
              </a:spcAft>
              <a:buNone/>
            </a:pPr>
            <a:r>
              <a:rPr lang="en-US" sz="1575" dirty="0"/>
              <a:t>	</a:t>
            </a:r>
            <a:r>
              <a:rPr lang="en-US" sz="1575" dirty="0">
                <a:solidFill>
                  <a:srgbClr val="C00000"/>
                </a:solidFill>
              </a:rPr>
              <a:t>Low Score: </a:t>
            </a:r>
            <a:r>
              <a:rPr lang="en-US" sz="1575" dirty="0"/>
              <a:t>Tolerate some errors in their work and 	tend to neglect details. </a:t>
            </a:r>
          </a:p>
          <a:p>
            <a:pPr marL="685800" lvl="2" indent="0">
              <a:spcAft>
                <a:spcPts val="450"/>
              </a:spcAft>
              <a:buNone/>
            </a:pPr>
            <a:r>
              <a:rPr lang="en-US" sz="1575" dirty="0">
                <a:solidFill>
                  <a:srgbClr val="00B050"/>
                </a:solidFill>
              </a:rPr>
              <a:t>High Score: </a:t>
            </a:r>
            <a:r>
              <a:rPr lang="en-US" sz="1575" dirty="0"/>
              <a:t>Hyper-careful and overly critical for mistakes and potential improvements. Over-pursues accuracy, perfection</a:t>
            </a:r>
          </a:p>
          <a:p>
            <a:pPr marL="685800" lvl="2" indent="0">
              <a:spcAft>
                <a:spcPts val="450"/>
              </a:spcAft>
              <a:buNone/>
            </a:pPr>
            <a:endParaRPr lang="en-US" sz="750" dirty="0"/>
          </a:p>
          <a:p>
            <a:pPr marL="342900" lvl="1" indent="0">
              <a:buNone/>
            </a:pPr>
            <a:r>
              <a:rPr lang="en-US" sz="1575" dirty="0">
                <a:solidFill>
                  <a:schemeClr val="accent2">
                    <a:lumMod val="75000"/>
                  </a:schemeClr>
                </a:solidFill>
              </a:rPr>
              <a:t>XYZ Team: </a:t>
            </a:r>
            <a:r>
              <a:rPr lang="en-US" sz="1575" dirty="0"/>
              <a:t>All team members are substantially above benchmark score. (All Above)</a:t>
            </a:r>
          </a:p>
          <a:p>
            <a:pPr marL="342900" lvl="1" indent="0">
              <a:buNone/>
            </a:pPr>
            <a:endParaRPr lang="en-US" sz="1575" dirty="0"/>
          </a:p>
          <a:p>
            <a:pPr marL="342900" lvl="1" indent="0">
              <a:buNone/>
            </a:pPr>
            <a:r>
              <a:rPr lang="en-US" sz="1575" dirty="0">
                <a:solidFill>
                  <a:schemeClr val="accent2">
                    <a:lumMod val="75000"/>
                  </a:schemeClr>
                </a:solidFill>
              </a:rPr>
              <a:t>Meaning: </a:t>
            </a:r>
            <a:r>
              <a:rPr lang="en-US" sz="1575" dirty="0"/>
              <a:t>Can be difficult for co-workers, vendor partners, etc. to know how to meet expectations of the client as perfectionism can be a “know it when I see it” approach to QC and overall interaction.  This can drive up average bid prices, cause vendors to not assign high performing personnel (as it may cause a “hard to work with” impression of XYZ), and for projects to take longer than expected (delays due to misalignment of expectations and management styles), communications inefficiencies (misunderstandings, unclear, or overly complex).  This needs to be balanced with the realization of the type of work XYZ does and the level of precision involved.  </a:t>
            </a:r>
          </a:p>
          <a:p>
            <a:pPr marL="728663" lvl="1" indent="-385763">
              <a:buFont typeface="+mj-lt"/>
              <a:buAutoNum type="arabicPeriod"/>
            </a:pPr>
            <a:endParaRPr lang="en-US" sz="1050" dirty="0"/>
          </a:p>
          <a:p>
            <a:pPr marL="728663" lvl="1" indent="-385763">
              <a:buFont typeface="+mj-lt"/>
              <a:buAutoNum type="arabicPeriod"/>
            </a:pPr>
            <a:endParaRPr lang="en-US" sz="1050" dirty="0"/>
          </a:p>
          <a:p>
            <a:pPr marL="728663" lvl="1" indent="-385763">
              <a:buFont typeface="+mj-lt"/>
              <a:buAutoNum type="arabicPeriod"/>
            </a:pPr>
            <a:endParaRPr lang="en-US" sz="1050" dirty="0"/>
          </a:p>
          <a:p>
            <a:pPr marL="728663" lvl="1" indent="-385763">
              <a:buFont typeface="+mj-lt"/>
              <a:buAutoNum type="arabicPeriod"/>
            </a:pPr>
            <a:endParaRPr lang="en-US" sz="1050" dirty="0"/>
          </a:p>
          <a:p>
            <a:pPr lvl="1"/>
            <a:endParaRPr lang="en-US" sz="1050" dirty="0"/>
          </a:p>
          <a:p>
            <a:endParaRPr lang="en-US" sz="1050" dirty="0"/>
          </a:p>
          <a:p>
            <a:endParaRPr lang="en-US" sz="1050" dirty="0"/>
          </a:p>
        </p:txBody>
      </p:sp>
      <p:sp>
        <p:nvSpPr>
          <p:cNvPr id="2" name="Title 1">
            <a:extLst>
              <a:ext uri="{FF2B5EF4-FFF2-40B4-BE49-F238E27FC236}">
                <a16:creationId xmlns:a16="http://schemas.microsoft.com/office/drawing/2014/main" id="{A5F304FB-5EDA-6248-BD3D-63843E5B00A1}"/>
              </a:ext>
            </a:extLst>
          </p:cNvPr>
          <p:cNvSpPr>
            <a:spLocks noGrp="1"/>
          </p:cNvSpPr>
          <p:nvPr>
            <p:ph type="title"/>
          </p:nvPr>
        </p:nvSpPr>
        <p:spPr>
          <a:xfrm>
            <a:off x="412750" y="696468"/>
            <a:ext cx="2703906" cy="3665220"/>
          </a:xfrm>
        </p:spPr>
        <p:txBody>
          <a:bodyPr>
            <a:normAutofit/>
          </a:bodyPr>
          <a:lstStyle/>
          <a:p>
            <a:r>
              <a:rPr lang="en-US" dirty="0"/>
              <a:t>Team Development Based on HEXACO</a:t>
            </a:r>
          </a:p>
        </p:txBody>
      </p:sp>
      <p:pic>
        <p:nvPicPr>
          <p:cNvPr id="5" name="Picture 4" descr="A screenshot of a phone&#10;&#10;Description automatically generated with medium confidence">
            <a:extLst>
              <a:ext uri="{FF2B5EF4-FFF2-40B4-BE49-F238E27FC236}">
                <a16:creationId xmlns:a16="http://schemas.microsoft.com/office/drawing/2014/main" id="{4EDC2577-CF30-7F48-B5ED-30B1832E6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685" y="832270"/>
            <a:ext cx="771525" cy="329565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B3D0BB7C-6755-486F-A4C2-183FAFC547C1}"/>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33797166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2AFC64-8B48-B342-93B8-77D335B9F438}"/>
              </a:ext>
            </a:extLst>
          </p:cNvPr>
          <p:cNvSpPr>
            <a:spLocks noGrp="1"/>
          </p:cNvSpPr>
          <p:nvPr>
            <p:ph sz="half" idx="1"/>
          </p:nvPr>
        </p:nvSpPr>
        <p:spPr>
          <a:xfrm>
            <a:off x="2910093" y="754722"/>
            <a:ext cx="5217121" cy="4272678"/>
          </a:xfrm>
        </p:spPr>
        <p:txBody>
          <a:bodyPr>
            <a:normAutofit fontScale="92500"/>
          </a:bodyPr>
          <a:lstStyle/>
          <a:p>
            <a:pPr marL="342900" lvl="1" indent="0">
              <a:spcAft>
                <a:spcPts val="450"/>
              </a:spcAft>
              <a:buNone/>
            </a:pPr>
            <a:r>
              <a:rPr lang="en-US" sz="1200" dirty="0">
                <a:solidFill>
                  <a:schemeClr val="accent2">
                    <a:lumMod val="75000"/>
                  </a:schemeClr>
                </a:solidFill>
              </a:rPr>
              <a:t>Aesthetic Appreciation: </a:t>
            </a:r>
            <a:r>
              <a:rPr lang="en-US" sz="1200" dirty="0"/>
              <a:t>One's enjoyment of beauty in art and nature </a:t>
            </a:r>
          </a:p>
          <a:p>
            <a:pPr marL="685800" lvl="2" indent="0">
              <a:spcAft>
                <a:spcPts val="450"/>
              </a:spcAft>
              <a:buNone/>
            </a:pPr>
            <a:r>
              <a:rPr lang="en-US" sz="1000" dirty="0">
                <a:solidFill>
                  <a:srgbClr val="C00000"/>
                </a:solidFill>
              </a:rPr>
              <a:t>LOW Score: </a:t>
            </a:r>
            <a:r>
              <a:rPr lang="en-US" sz="1000" dirty="0"/>
              <a:t>Tend to see beauty in simplicity (rather than complexity); tend to prefer simple solutions over complex solutions.</a:t>
            </a:r>
          </a:p>
          <a:p>
            <a:pPr marL="685800" lvl="2" indent="0">
              <a:spcAft>
                <a:spcPts val="450"/>
              </a:spcAft>
              <a:buNone/>
            </a:pPr>
            <a:r>
              <a:rPr lang="en-US" sz="1000" dirty="0">
                <a:solidFill>
                  <a:srgbClr val="00B050"/>
                </a:solidFill>
              </a:rPr>
              <a:t>High Score: </a:t>
            </a:r>
            <a:r>
              <a:rPr lang="en-US" sz="1000" dirty="0"/>
              <a:t>Have a strong appreciation of various art forms and of natural beauty; tendency towards complex processes, methods, and problem solving </a:t>
            </a:r>
          </a:p>
          <a:p>
            <a:pPr marL="342900" lvl="1" indent="0">
              <a:buNone/>
            </a:pPr>
            <a:endParaRPr lang="en-US" sz="1200" dirty="0"/>
          </a:p>
          <a:p>
            <a:pPr marL="342900" lvl="1" indent="0">
              <a:buNone/>
            </a:pPr>
            <a:r>
              <a:rPr lang="en-US" sz="1200" dirty="0">
                <a:solidFill>
                  <a:schemeClr val="accent2">
                    <a:lumMod val="75000"/>
                  </a:schemeClr>
                </a:solidFill>
              </a:rPr>
              <a:t>XYZ Team: </a:t>
            </a:r>
            <a:r>
              <a:rPr lang="en-US" sz="1200" dirty="0"/>
              <a:t>Team is substantially either above or below benchmark score. (Split)</a:t>
            </a:r>
          </a:p>
          <a:p>
            <a:pPr marL="342900" lvl="1" indent="0">
              <a:buNone/>
            </a:pPr>
            <a:endParaRPr lang="en-US" sz="1200" dirty="0"/>
          </a:p>
          <a:p>
            <a:pPr marL="342900" lvl="1" indent="0">
              <a:buNone/>
            </a:pPr>
            <a:r>
              <a:rPr lang="en-US" sz="1200" dirty="0">
                <a:solidFill>
                  <a:schemeClr val="accent2">
                    <a:lumMod val="75000"/>
                  </a:schemeClr>
                </a:solidFill>
              </a:rPr>
              <a:t>Meaning:  </a:t>
            </a:r>
            <a:r>
              <a:rPr lang="en-US" sz="1200" dirty="0"/>
              <a:t>There is significant spread in the aptitude across the CR group.  In other research we have done, this was seen as one of the MOST CRITICAL (statistically significant) indicators that differentiated High Performing CRs from Average Performing CRs.  In the case of XYZ, the diversity in this aptitude may indicate that there are significantly different management styles and approaches with XYZ, so vendors may have significantly different work experiences with XYZ depending upon which CR is assigned to the project.  This level of inconsistency in an organization in how there CRs interact with vendors can drive up cost.  </a:t>
            </a:r>
          </a:p>
        </p:txBody>
      </p:sp>
      <p:sp>
        <p:nvSpPr>
          <p:cNvPr id="2" name="Title 1">
            <a:extLst>
              <a:ext uri="{FF2B5EF4-FFF2-40B4-BE49-F238E27FC236}">
                <a16:creationId xmlns:a16="http://schemas.microsoft.com/office/drawing/2014/main" id="{A5F304FB-5EDA-6248-BD3D-63843E5B00A1}"/>
              </a:ext>
            </a:extLst>
          </p:cNvPr>
          <p:cNvSpPr>
            <a:spLocks noGrp="1"/>
          </p:cNvSpPr>
          <p:nvPr>
            <p:ph type="title"/>
          </p:nvPr>
        </p:nvSpPr>
        <p:spPr/>
        <p:txBody>
          <a:bodyPr>
            <a:normAutofit/>
          </a:bodyPr>
          <a:lstStyle/>
          <a:p>
            <a:r>
              <a:rPr lang="en-US" sz="2100" dirty="0"/>
              <a:t>Team Development Based on HEXACO</a:t>
            </a:r>
          </a:p>
        </p:txBody>
      </p:sp>
      <p:pic>
        <p:nvPicPr>
          <p:cNvPr id="7" name="Picture 6" descr="A screenshot of a phone&#10;&#10;Description automatically generated with medium confidence">
            <a:extLst>
              <a:ext uri="{FF2B5EF4-FFF2-40B4-BE49-F238E27FC236}">
                <a16:creationId xmlns:a16="http://schemas.microsoft.com/office/drawing/2014/main" id="{44525A41-A6A6-E843-A66B-FBA035084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4838" y="962216"/>
            <a:ext cx="714375" cy="313372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DCCB669-5EBE-4366-B6AA-6CBEBBD58847}"/>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6956535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2AFC64-8B48-B342-93B8-77D335B9F438}"/>
              </a:ext>
            </a:extLst>
          </p:cNvPr>
          <p:cNvSpPr>
            <a:spLocks noGrp="1"/>
          </p:cNvSpPr>
          <p:nvPr>
            <p:ph sz="half" idx="1"/>
          </p:nvPr>
        </p:nvSpPr>
        <p:spPr>
          <a:xfrm>
            <a:off x="2869352" y="894588"/>
            <a:ext cx="5217121" cy="3790580"/>
          </a:xfrm>
        </p:spPr>
        <p:txBody>
          <a:bodyPr>
            <a:normAutofit lnSpcReduction="10000"/>
          </a:bodyPr>
          <a:lstStyle/>
          <a:p>
            <a:pPr marL="342900" lvl="1" indent="0">
              <a:spcAft>
                <a:spcPts val="450"/>
              </a:spcAft>
              <a:buNone/>
            </a:pPr>
            <a:r>
              <a:rPr lang="en-US" sz="1050" dirty="0">
                <a:solidFill>
                  <a:schemeClr val="accent2"/>
                </a:solidFill>
              </a:rPr>
              <a:t>Social Boldness: </a:t>
            </a:r>
            <a:r>
              <a:rPr lang="en-US" sz="1050" dirty="0"/>
              <a:t>One's comfort or confidence within a variety of social situations </a:t>
            </a:r>
          </a:p>
          <a:p>
            <a:pPr marL="685800" lvl="2" indent="0">
              <a:spcAft>
                <a:spcPts val="450"/>
              </a:spcAft>
              <a:buNone/>
            </a:pPr>
            <a:r>
              <a:rPr lang="en-US" sz="900" dirty="0">
                <a:solidFill>
                  <a:srgbClr val="C00000"/>
                </a:solidFill>
              </a:rPr>
              <a:t>LOW Score</a:t>
            </a:r>
            <a:r>
              <a:rPr lang="en-US" sz="900" dirty="0"/>
              <a:t>: Feel shy or awkward in positions of leadership or when speaking in public. Uncomfortable with attention.</a:t>
            </a:r>
          </a:p>
          <a:p>
            <a:pPr marL="685800" lvl="2" indent="0">
              <a:spcAft>
                <a:spcPts val="450"/>
              </a:spcAft>
              <a:buNone/>
            </a:pPr>
            <a:r>
              <a:rPr lang="en-US" sz="900" dirty="0">
                <a:solidFill>
                  <a:srgbClr val="00B050"/>
                </a:solidFill>
              </a:rPr>
              <a:t>High Score</a:t>
            </a:r>
            <a:r>
              <a:rPr lang="en-US" sz="900" dirty="0"/>
              <a:t>: Willing to approach strangers and are willing to speak up within group settings. Confident leading, speaking groups </a:t>
            </a:r>
          </a:p>
          <a:p>
            <a:pPr marL="342900" lvl="1" indent="0">
              <a:buNone/>
            </a:pPr>
            <a:endParaRPr lang="en-US" sz="1050" dirty="0"/>
          </a:p>
          <a:p>
            <a:pPr marL="342900" lvl="1" indent="0">
              <a:buNone/>
            </a:pPr>
            <a:r>
              <a:rPr lang="en-US" sz="1050" dirty="0">
                <a:solidFill>
                  <a:schemeClr val="accent2"/>
                </a:solidFill>
              </a:rPr>
              <a:t>XYZ Team</a:t>
            </a:r>
            <a:r>
              <a:rPr lang="en-US" sz="1050" dirty="0"/>
              <a:t>: 6 team members are above to substantially above benchmark score. (Mainly above) </a:t>
            </a:r>
          </a:p>
          <a:p>
            <a:pPr marL="342900" lvl="1" indent="0">
              <a:buNone/>
            </a:pPr>
            <a:endParaRPr lang="en-US" sz="1050" dirty="0"/>
          </a:p>
          <a:p>
            <a:pPr marL="342900" lvl="1" indent="0">
              <a:buNone/>
            </a:pPr>
            <a:r>
              <a:rPr lang="en-US" sz="1050" dirty="0">
                <a:solidFill>
                  <a:schemeClr val="accent2"/>
                </a:solidFill>
              </a:rPr>
              <a:t>Meaning: </a:t>
            </a:r>
            <a:r>
              <a:rPr lang="en-US" sz="1050" dirty="0"/>
              <a:t>Similar to diversity of #2 Aesthetic Appreciation, there is notable diversity in styles amongst the XYZ CR group.  Also, CRs with high Social Boldness will may overly direct vendors/projects, causing more risk to be taken by the client in result of high levels of management, direction and control attempted by the CRs over the vendors.  As dominate CRs direct the vendors, the vendors have less incentive to assign High Performing personnel, are motivated to request the client to create solutions to problems (the client’s expertise is used over the vendor’s), and with the other tendency for some XYZ CRs to be slanted towards complex solutions, can cause project level frustration, delays, miscommunication, disagreements, and overall poor relationship quality with some vendors teams.  </a:t>
            </a:r>
          </a:p>
          <a:p>
            <a:pPr marL="342900" lvl="1" indent="0">
              <a:buNone/>
            </a:pPr>
            <a:endParaRPr lang="en-US" sz="1050" dirty="0"/>
          </a:p>
          <a:p>
            <a:pPr marL="728663" lvl="1" indent="-385763">
              <a:buFont typeface="+mj-lt"/>
              <a:buAutoNum type="arabicPeriod"/>
            </a:pPr>
            <a:endParaRPr lang="en-US" sz="1050" dirty="0"/>
          </a:p>
          <a:p>
            <a:pPr marL="728663" lvl="1" indent="-385763">
              <a:buFont typeface="+mj-lt"/>
              <a:buAutoNum type="arabicPeriod"/>
            </a:pPr>
            <a:endParaRPr lang="en-US" sz="1050" dirty="0"/>
          </a:p>
          <a:p>
            <a:pPr marL="728663" lvl="1" indent="-385763">
              <a:buFont typeface="+mj-lt"/>
              <a:buAutoNum type="arabicPeriod"/>
            </a:pPr>
            <a:endParaRPr lang="en-US" sz="1050" dirty="0"/>
          </a:p>
          <a:p>
            <a:pPr marL="728663" lvl="1" indent="-385763">
              <a:buFont typeface="+mj-lt"/>
              <a:buAutoNum type="arabicPeriod"/>
            </a:pPr>
            <a:endParaRPr lang="en-US" sz="1050" dirty="0"/>
          </a:p>
          <a:p>
            <a:pPr lvl="1"/>
            <a:endParaRPr lang="en-US" sz="1050" dirty="0"/>
          </a:p>
          <a:p>
            <a:endParaRPr lang="en-US" sz="1050" dirty="0"/>
          </a:p>
          <a:p>
            <a:endParaRPr lang="en-US" sz="1050" dirty="0"/>
          </a:p>
        </p:txBody>
      </p:sp>
      <p:sp>
        <p:nvSpPr>
          <p:cNvPr id="2" name="Title 1">
            <a:extLst>
              <a:ext uri="{FF2B5EF4-FFF2-40B4-BE49-F238E27FC236}">
                <a16:creationId xmlns:a16="http://schemas.microsoft.com/office/drawing/2014/main" id="{A5F304FB-5EDA-6248-BD3D-63843E5B00A1}"/>
              </a:ext>
            </a:extLst>
          </p:cNvPr>
          <p:cNvSpPr>
            <a:spLocks noGrp="1"/>
          </p:cNvSpPr>
          <p:nvPr>
            <p:ph type="title"/>
          </p:nvPr>
        </p:nvSpPr>
        <p:spPr/>
        <p:txBody>
          <a:bodyPr>
            <a:normAutofit/>
          </a:bodyPr>
          <a:lstStyle/>
          <a:p>
            <a:r>
              <a:rPr lang="en-US" sz="2100" dirty="0"/>
              <a:t>Team Development Based on HEXACO</a:t>
            </a:r>
          </a:p>
        </p:txBody>
      </p:sp>
      <p:pic>
        <p:nvPicPr>
          <p:cNvPr id="5" name="Picture 4" descr="A screenshot of a phone&#10;&#10;Description automatically generated with medium confidence">
            <a:extLst>
              <a:ext uri="{FF2B5EF4-FFF2-40B4-BE49-F238E27FC236}">
                <a16:creationId xmlns:a16="http://schemas.microsoft.com/office/drawing/2014/main" id="{92CE3F9B-CF96-9B4B-8D41-B29A116FC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0921" y="981075"/>
            <a:ext cx="742950" cy="3181350"/>
          </a:xfrm>
          <a:prstGeom prst="rect">
            <a:avLst/>
          </a:prstGeom>
        </p:spPr>
      </p:pic>
    </p:spTree>
    <p:extLst>
      <p:ext uri="{BB962C8B-B14F-4D97-AF65-F5344CB8AC3E}">
        <p14:creationId xmlns:p14="http://schemas.microsoft.com/office/powerpoint/2010/main" val="281314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AEBFB-712A-4513-8D37-E0F6DA4D286F}"/>
              </a:ext>
            </a:extLst>
          </p:cNvPr>
          <p:cNvSpPr>
            <a:spLocks noGrp="1"/>
          </p:cNvSpPr>
          <p:nvPr>
            <p:ph type="ctrTitle"/>
          </p:nvPr>
        </p:nvSpPr>
        <p:spPr>
          <a:xfrm>
            <a:off x="685800" y="2223833"/>
            <a:ext cx="7772400" cy="1102519"/>
          </a:xfrm>
        </p:spPr>
        <p:txBody>
          <a:bodyPr>
            <a:normAutofit fontScale="90000"/>
          </a:bodyPr>
          <a:lstStyle/>
          <a:p>
            <a:r>
              <a:rPr lang="en-US" sz="4400" b="1" dirty="0"/>
              <a:t>WARNING</a:t>
            </a:r>
            <a:br>
              <a:rPr lang="en-US" sz="4400" b="1" dirty="0"/>
            </a:br>
            <a:r>
              <a:rPr lang="en-US" sz="4400" b="1" dirty="0"/>
              <a:t>DO NOT GET “DOWN”</a:t>
            </a:r>
            <a:br>
              <a:rPr lang="en-US" dirty="0"/>
            </a:br>
            <a:br>
              <a:rPr lang="en-US" dirty="0"/>
            </a:br>
            <a:r>
              <a:rPr lang="en-US" sz="3600" b="1" i="1" dirty="0">
                <a:solidFill>
                  <a:schemeClr val="accent2">
                    <a:lumMod val="75000"/>
                  </a:schemeClr>
                </a:solidFill>
              </a:rPr>
              <a:t>I AM </a:t>
            </a:r>
            <a:r>
              <a:rPr lang="en-US" sz="5300" b="1" i="1" dirty="0">
                <a:solidFill>
                  <a:schemeClr val="accent2">
                    <a:lumMod val="75000"/>
                  </a:schemeClr>
                </a:solidFill>
              </a:rPr>
              <a:t>VERY</a:t>
            </a:r>
            <a:r>
              <a:rPr lang="en-US" sz="3600" b="1" i="1" dirty="0">
                <a:solidFill>
                  <a:schemeClr val="accent2">
                    <a:lumMod val="75000"/>
                  </a:schemeClr>
                </a:solidFill>
              </a:rPr>
              <a:t> OPPTIMISTIC FOR THE FUTURE</a:t>
            </a:r>
            <a:br>
              <a:rPr lang="en-US" dirty="0">
                <a:solidFill>
                  <a:schemeClr val="accent2">
                    <a:lumMod val="75000"/>
                  </a:schemeClr>
                </a:solidFill>
              </a:rPr>
            </a:br>
            <a:r>
              <a:rPr lang="en-US" sz="2700" dirty="0">
                <a:solidFill>
                  <a:schemeClr val="accent2">
                    <a:lumMod val="75000"/>
                  </a:schemeClr>
                </a:solidFill>
              </a:rPr>
              <a:t>(But we may have to go thru a rough patch first) </a:t>
            </a:r>
            <a:endParaRPr lang="en-US" dirty="0"/>
          </a:p>
        </p:txBody>
      </p:sp>
    </p:spTree>
    <p:extLst>
      <p:ext uri="{BB962C8B-B14F-4D97-AF65-F5344CB8AC3E}">
        <p14:creationId xmlns:p14="http://schemas.microsoft.com/office/powerpoint/2010/main" val="40255724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158E4F-090B-4BAD-952D-5C986A9DFA60}"/>
              </a:ext>
            </a:extLst>
          </p:cNvPr>
          <p:cNvSpPr>
            <a:spLocks noGrp="1"/>
          </p:cNvSpPr>
          <p:nvPr>
            <p:ph sz="half" idx="1"/>
          </p:nvPr>
        </p:nvSpPr>
        <p:spPr/>
        <p:txBody>
          <a:bodyPr>
            <a:normAutofit fontScale="92500" lnSpcReduction="20000"/>
          </a:bodyPr>
          <a:lstStyle/>
          <a:p>
            <a:r>
              <a:rPr lang="en-US" dirty="0"/>
              <a:t>Often these reviews directly match the leadership’s perceived and observed concerns and inefficiencies</a:t>
            </a:r>
          </a:p>
          <a:p>
            <a:endParaRPr lang="en-US" dirty="0"/>
          </a:p>
          <a:p>
            <a:r>
              <a:rPr lang="en-US" dirty="0"/>
              <a:t>Most have been driving towards process and technology-based solutions</a:t>
            </a:r>
          </a:p>
          <a:p>
            <a:pPr lvl="1"/>
            <a:r>
              <a:rPr lang="en-US" dirty="0"/>
              <a:t>Use for years with little measurable improvement</a:t>
            </a:r>
          </a:p>
          <a:p>
            <a:pPr lvl="1"/>
            <a:r>
              <a:rPr lang="en-US" dirty="0"/>
              <a:t>Move to outsourcing – but did not move the needle on performance (just lowered direct cost…not sure about total cost)</a:t>
            </a:r>
          </a:p>
          <a:p>
            <a:endParaRPr lang="en-US" dirty="0"/>
          </a:p>
          <a:p>
            <a:r>
              <a:rPr lang="en-US" dirty="0"/>
              <a:t>In addition to these, must consider human element, proper training, coaching, and managerial support</a:t>
            </a:r>
          </a:p>
        </p:txBody>
      </p:sp>
      <p:sp>
        <p:nvSpPr>
          <p:cNvPr id="3" name="Title 2">
            <a:extLst>
              <a:ext uri="{FF2B5EF4-FFF2-40B4-BE49-F238E27FC236}">
                <a16:creationId xmlns:a16="http://schemas.microsoft.com/office/drawing/2014/main" id="{97FE53F4-8D4A-44E4-9A05-0A6182CA41F0}"/>
              </a:ext>
            </a:extLst>
          </p:cNvPr>
          <p:cNvSpPr>
            <a:spLocks noGrp="1"/>
          </p:cNvSpPr>
          <p:nvPr>
            <p:ph type="title"/>
          </p:nvPr>
        </p:nvSpPr>
        <p:spPr/>
        <p:txBody>
          <a:bodyPr/>
          <a:lstStyle/>
          <a:p>
            <a:r>
              <a:rPr lang="en-US" dirty="0"/>
              <a:t>Solutions?</a:t>
            </a:r>
          </a:p>
        </p:txBody>
      </p:sp>
    </p:spTree>
    <p:extLst>
      <p:ext uri="{BB962C8B-B14F-4D97-AF65-F5344CB8AC3E}">
        <p14:creationId xmlns:p14="http://schemas.microsoft.com/office/powerpoint/2010/main" val="943279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ristotle the whole is greater than the sum of its parts">
            <a:extLst>
              <a:ext uri="{FF2B5EF4-FFF2-40B4-BE49-F238E27FC236}">
                <a16:creationId xmlns:a16="http://schemas.microsoft.com/office/drawing/2014/main" id="{DA5BDAE3-20EE-4CA4-99FD-9CDE29AE3FEE}"/>
              </a:ext>
            </a:extLst>
          </p:cNvPr>
          <p:cNvPicPr>
            <a:picLocks noChangeAspect="1" noChangeArrowheads="1"/>
          </p:cNvPicPr>
          <p:nvPr/>
        </p:nvPicPr>
        <p:blipFill rotWithShape="1">
          <a:blip r:embed="rId2">
            <a:clrChange>
              <a:clrFrom>
                <a:srgbClr val="212110"/>
              </a:clrFrom>
              <a:clrTo>
                <a:srgbClr val="212110">
                  <a:alpha val="0"/>
                </a:srgbClr>
              </a:clrTo>
            </a:clrChange>
            <a:extLst>
              <a:ext uri="{BEBA8EAE-BF5A-486C-A8C5-ECC9F3942E4B}">
                <a14:imgProps xmlns:a14="http://schemas.microsoft.com/office/drawing/2010/main">
                  <a14:imgLayer r:embed="rId3">
                    <a14:imgEffect>
                      <a14:backgroundRemoval t="5556" b="99722" l="17500" r="81979">
                        <a14:foregroundMark x1="46146" y1="9861" x2="46146" y2="9861"/>
                        <a14:foregroundMark x1="42500" y1="11111" x2="42500" y2="11111"/>
                        <a14:foregroundMark x1="48750" y1="6528" x2="48750" y2="6528"/>
                        <a14:foregroundMark x1="49375" y1="5972" x2="49375" y2="5972"/>
                        <a14:foregroundMark x1="28125" y1="69306" x2="28125" y2="69306"/>
                        <a14:foregroundMark x1="26771" y1="64861" x2="26771" y2="64861"/>
                        <a14:foregroundMark x1="25625" y1="63889" x2="25625" y2="63889"/>
                        <a14:foregroundMark x1="29271" y1="59028" x2="29271" y2="59028"/>
                        <a14:foregroundMark x1="35417" y1="58889" x2="35417" y2="58889"/>
                        <a14:foregroundMark x1="31354" y1="64583" x2="31354" y2="64583"/>
                        <a14:foregroundMark x1="26042" y1="65972" x2="27604" y2="85139"/>
                        <a14:foregroundMark x1="27604" y1="85139" x2="36354" y2="93889"/>
                        <a14:foregroundMark x1="36354" y1="93889" x2="46354" y2="95417"/>
                        <a14:foregroundMark x1="46354" y1="95417" x2="53125" y2="92083"/>
                        <a14:foregroundMark x1="53125" y1="92083" x2="49271" y2="83472"/>
                        <a14:foregroundMark x1="49271" y1="83472" x2="41875" y2="80556"/>
                        <a14:foregroundMark x1="41875" y1="80556" x2="35104" y2="74722"/>
                        <a14:foregroundMark x1="35104" y1="74722" x2="33646" y2="57639"/>
                        <a14:foregroundMark x1="62604" y1="52639" x2="68355" y2="53794"/>
                        <a14:foregroundMark x1="71465" y1="55343" x2="76146" y2="59722"/>
                        <a14:foregroundMark x1="76146" y1="59722" x2="78854" y2="68333"/>
                        <a14:foregroundMark x1="78854" y1="68333" x2="78854" y2="88333"/>
                        <a14:foregroundMark x1="78854" y1="88333" x2="77083" y2="97500"/>
                        <a14:foregroundMark x1="77083" y1="97500" x2="40417" y2="99722"/>
                        <a14:foregroundMark x1="40417" y1="99722" x2="18958" y2="92778"/>
                        <a14:foregroundMark x1="18958" y1="92778" x2="17500" y2="83750"/>
                        <a14:foregroundMark x1="17500" y1="83750" x2="23542" y2="61111"/>
                        <a14:foregroundMark x1="20938" y1="85972" x2="44375" y2="76250"/>
                        <a14:foregroundMark x1="44375" y1="76250" x2="59062" y2="75694"/>
                        <a14:foregroundMark x1="59062" y1="75694" x2="79375" y2="79306"/>
                        <a14:foregroundMark x1="79375" y1="79306" x2="84271" y2="85556"/>
                        <a14:foregroundMark x1="84271" y1="85556" x2="86250" y2="94722"/>
                        <a14:foregroundMark x1="86250" y1="94722" x2="18750" y2="99167"/>
                        <a14:foregroundMark x1="18750" y1="99167" x2="18646" y2="89722"/>
                        <a14:foregroundMark x1="18646" y1="89722" x2="22813" y2="84861"/>
                        <a14:foregroundMark x1="58125" y1="89167" x2="63542" y2="84028"/>
                        <a14:foregroundMark x1="63542" y1="84028" x2="70313" y2="83056"/>
                        <a14:foregroundMark x1="70313" y1="83056" x2="69271" y2="94861"/>
                        <a14:foregroundMark x1="69271" y1="94861" x2="60833" y2="94583"/>
                        <a14:foregroundMark x1="60833" y1="94583" x2="58229" y2="88750"/>
                        <a14:foregroundMark x1="74792" y1="58333" x2="80417" y2="62917"/>
                        <a14:foregroundMark x1="80417" y1="62917" x2="82708" y2="73611"/>
                        <a14:foregroundMark x1="82708" y1="73611" x2="81979" y2="92778"/>
                        <a14:foregroundMark x1="81979" y1="92778" x2="79167" y2="99722"/>
                        <a14:foregroundMark x1="24167" y1="59444" x2="24167" y2="59444"/>
                        <a14:backgroundMark x1="20208" y1="59306" x2="21354" y2="59028"/>
                        <a14:backgroundMark x1="23438" y1="59306" x2="23438" y2="59306"/>
                        <a14:backgroundMark x1="24167" y1="59583" x2="23958" y2="59028"/>
                        <a14:backgroundMark x1="24583" y1="56944" x2="27708" y2="48611"/>
                        <a14:backgroundMark x1="27708" y1="48611" x2="25208" y2="20694"/>
                        <a14:backgroundMark x1="35208" y1="48333" x2="35000" y2="47500"/>
                        <a14:backgroundMark x1="30312" y1="34861" x2="30312" y2="34861"/>
                        <a14:backgroundMark x1="30521" y1="15694" x2="30521" y2="15694"/>
                        <a14:backgroundMark x1="48125" y1="3333" x2="48125" y2="3333"/>
                        <a14:backgroundMark x1="67396" y1="12639" x2="67396" y2="12639"/>
                        <a14:backgroundMark x1="68333" y1="34167" x2="68333" y2="34861"/>
                        <a14:backgroundMark x1="64583" y1="46806" x2="64583" y2="46806"/>
                        <a14:backgroundMark x1="65000" y1="50278" x2="65000" y2="50278"/>
                        <a14:backgroundMark x1="69792" y1="54028" x2="69792" y2="54028"/>
                        <a14:backgroundMark x1="68854" y1="53750" x2="71563" y2="54583"/>
                        <a14:backgroundMark x1="68542" y1="53750" x2="68333" y2="53750"/>
                        <a14:backgroundMark x1="71354" y1="55139" x2="71563" y2="55139"/>
                      </a14:backgroundRemoval>
                    </a14:imgEffect>
                  </a14:imgLayer>
                </a14:imgProps>
              </a:ext>
              <a:ext uri="{28A0092B-C50C-407E-A947-70E740481C1C}">
                <a14:useLocalDpi xmlns:a14="http://schemas.microsoft.com/office/drawing/2010/main" val="0"/>
              </a:ext>
            </a:extLst>
          </a:blip>
          <a:srcRect l="20312" r="20312"/>
          <a:stretch/>
        </p:blipFill>
        <p:spPr bwMode="auto">
          <a:xfrm>
            <a:off x="5876686" y="1016368"/>
            <a:ext cx="3267314" cy="41271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D52C1A-A79B-4DEB-AD30-EB3423940D86}"/>
              </a:ext>
            </a:extLst>
          </p:cNvPr>
          <p:cNvSpPr txBox="1"/>
          <p:nvPr/>
        </p:nvSpPr>
        <p:spPr>
          <a:xfrm>
            <a:off x="1264706" y="1335220"/>
            <a:ext cx="5920026" cy="2123658"/>
          </a:xfrm>
          <a:prstGeom prst="rect">
            <a:avLst/>
          </a:prstGeom>
          <a:noFill/>
        </p:spPr>
        <p:txBody>
          <a:bodyPr wrap="square" rtlCol="0">
            <a:spAutoFit/>
          </a:bodyPr>
          <a:lstStyle/>
          <a:p>
            <a:pPr defTabSz="685800"/>
            <a:r>
              <a:rPr lang="en-US" sz="3300" b="1" dirty="0">
                <a:solidFill>
                  <a:srgbClr val="FFFFFF"/>
                </a:solidFill>
                <a:latin typeface="Times New Roman" panose="02020603050405020304" pitchFamily="18" charset="0"/>
                <a:cs typeface="Times New Roman" panose="02020603050405020304" pitchFamily="18" charset="0"/>
              </a:rPr>
              <a:t>“The whole is greater</a:t>
            </a:r>
            <a:br>
              <a:rPr lang="en-US" sz="3300" b="1" dirty="0">
                <a:solidFill>
                  <a:srgbClr val="FFFFFF"/>
                </a:solidFill>
                <a:latin typeface="Times New Roman" panose="02020603050405020304" pitchFamily="18" charset="0"/>
                <a:cs typeface="Times New Roman" panose="02020603050405020304" pitchFamily="18" charset="0"/>
              </a:rPr>
            </a:br>
            <a:r>
              <a:rPr lang="en-US" sz="3300" b="1" dirty="0">
                <a:solidFill>
                  <a:srgbClr val="FFFFFF"/>
                </a:solidFill>
                <a:latin typeface="Times New Roman" panose="02020603050405020304" pitchFamily="18" charset="0"/>
                <a:cs typeface="Times New Roman" panose="02020603050405020304" pitchFamily="18" charset="0"/>
              </a:rPr>
              <a:t>than the sum of its parts.”</a:t>
            </a:r>
          </a:p>
          <a:p>
            <a:pPr defTabSz="685800"/>
            <a:endParaRPr lang="en-US" sz="3300" b="1" dirty="0">
              <a:solidFill>
                <a:srgbClr val="FFFFFF"/>
              </a:solidFill>
              <a:latin typeface="Times New Roman" panose="02020603050405020304" pitchFamily="18" charset="0"/>
              <a:cs typeface="Times New Roman" panose="02020603050405020304" pitchFamily="18" charset="0"/>
            </a:endParaRPr>
          </a:p>
          <a:p>
            <a:pPr defTabSz="685800"/>
            <a:r>
              <a:rPr lang="en-US" sz="3300" b="1" dirty="0">
                <a:solidFill>
                  <a:srgbClr val="FFFFFF"/>
                </a:solidFill>
                <a:latin typeface="Times New Roman" panose="02020603050405020304" pitchFamily="18" charset="0"/>
                <a:cs typeface="Times New Roman" panose="02020603050405020304" pitchFamily="18" charset="0"/>
              </a:rPr>
              <a:t>	-Aristotle</a:t>
            </a:r>
          </a:p>
        </p:txBody>
      </p:sp>
      <p:pic>
        <p:nvPicPr>
          <p:cNvPr id="5" name="Picture 4" descr="A picture containing drawing&#10;&#10;Description automatically generated">
            <a:extLst>
              <a:ext uri="{FF2B5EF4-FFF2-40B4-BE49-F238E27FC236}">
                <a16:creationId xmlns:a16="http://schemas.microsoft.com/office/drawing/2014/main" id="{B899DAD2-6C62-42A2-B9FB-5248A069FB82}"/>
              </a:ext>
            </a:extLst>
          </p:cNvPr>
          <p:cNvPicPr>
            <a:picLocks noChangeAspect="1"/>
          </p:cNvPicPr>
          <p:nvPr/>
        </p:nvPicPr>
        <p:blipFill>
          <a:blip r:embed="rId4">
            <a:biLevel thresh="25000"/>
          </a:blip>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10041297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Team Performance – Case Study</a:t>
            </a:r>
          </a:p>
        </p:txBody>
      </p:sp>
      <p:sp>
        <p:nvSpPr>
          <p:cNvPr id="13" name="Content Placeholder 4"/>
          <p:cNvSpPr>
            <a:spLocks noGrp="1"/>
          </p:cNvSpPr>
          <p:nvPr>
            <p:ph idx="4294967295"/>
          </p:nvPr>
        </p:nvSpPr>
        <p:spPr>
          <a:xfrm>
            <a:off x="365523" y="1369219"/>
            <a:ext cx="8778478" cy="3263504"/>
          </a:xfrm>
        </p:spPr>
        <p:txBody>
          <a:bodyPr/>
          <a:lstStyle/>
          <a:p>
            <a:r>
              <a:rPr lang="en-US" dirty="0"/>
              <a:t>Problem:</a:t>
            </a:r>
          </a:p>
          <a:p>
            <a:pPr lvl="1"/>
            <a:r>
              <a:rPr lang="en-US" dirty="0"/>
              <a:t>Owners / vendors typically pick their team for a project based on who is available at the time, not necessarily who is the best match for the project.</a:t>
            </a:r>
          </a:p>
        </p:txBody>
      </p:sp>
      <p:sp>
        <p:nvSpPr>
          <p:cNvPr id="12" name="Rounded Rectangle 11"/>
          <p:cNvSpPr/>
          <p:nvPr/>
        </p:nvSpPr>
        <p:spPr>
          <a:xfrm>
            <a:off x="2390912" y="2532944"/>
            <a:ext cx="2074202" cy="329184"/>
          </a:xfrm>
          <a:prstGeom prst="roundRect">
            <a:avLst/>
          </a:prstGeom>
          <a:solidFill>
            <a:schemeClr val="accent6">
              <a:alpha val="31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srgbClr val="51585E"/>
              </a:solidFill>
              <a:latin typeface="Verdana"/>
            </a:endParaRPr>
          </a:p>
        </p:txBody>
      </p:sp>
      <p:sp>
        <p:nvSpPr>
          <p:cNvPr id="16" name="Content Placeholder 4"/>
          <p:cNvSpPr txBox="1">
            <a:spLocks/>
          </p:cNvSpPr>
          <p:nvPr/>
        </p:nvSpPr>
        <p:spPr>
          <a:xfrm>
            <a:off x="721995" y="2532944"/>
            <a:ext cx="2353920" cy="209148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1800" dirty="0">
                <a:solidFill>
                  <a:srgbClr val="51585E"/>
                </a:solidFill>
                <a:latin typeface="Verdana"/>
              </a:rPr>
              <a:t>HEXACO – </a:t>
            </a:r>
          </a:p>
        </p:txBody>
      </p:sp>
      <p:sp>
        <p:nvSpPr>
          <p:cNvPr id="17" name="Content Placeholder 4"/>
          <p:cNvSpPr txBox="1">
            <a:spLocks/>
          </p:cNvSpPr>
          <p:nvPr/>
        </p:nvSpPr>
        <p:spPr>
          <a:xfrm>
            <a:off x="2414669" y="2566744"/>
            <a:ext cx="2606499" cy="17365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dirty="0">
                <a:solidFill>
                  <a:srgbClr val="51585E"/>
                </a:solidFill>
                <a:latin typeface="Verdana"/>
              </a:rPr>
              <a:t>Honesty-Humility</a:t>
            </a:r>
          </a:p>
          <a:p>
            <a:pPr marL="0" indent="0" defTabSz="685800">
              <a:spcBef>
                <a:spcPts val="750"/>
              </a:spcBef>
              <a:buNone/>
            </a:pPr>
            <a:r>
              <a:rPr lang="en-US" sz="1500" dirty="0">
                <a:solidFill>
                  <a:srgbClr val="51585E"/>
                </a:solidFill>
                <a:latin typeface="Verdana"/>
              </a:rPr>
              <a:t>Emotionality</a:t>
            </a:r>
          </a:p>
          <a:p>
            <a:pPr marL="0" indent="0" defTabSz="685800">
              <a:spcBef>
                <a:spcPts val="750"/>
              </a:spcBef>
              <a:buNone/>
            </a:pPr>
            <a:r>
              <a:rPr lang="en-US" sz="1500" dirty="0">
                <a:solidFill>
                  <a:srgbClr val="51585E"/>
                </a:solidFill>
                <a:latin typeface="Verdana"/>
              </a:rPr>
              <a:t>Extraversion</a:t>
            </a:r>
          </a:p>
          <a:p>
            <a:pPr marL="0" indent="0" defTabSz="685800">
              <a:spcBef>
                <a:spcPts val="750"/>
              </a:spcBef>
              <a:buNone/>
            </a:pPr>
            <a:r>
              <a:rPr lang="en-US" sz="1500" dirty="0">
                <a:solidFill>
                  <a:srgbClr val="51585E"/>
                </a:solidFill>
                <a:latin typeface="Verdana"/>
              </a:rPr>
              <a:t>Agreeableness</a:t>
            </a:r>
          </a:p>
          <a:p>
            <a:pPr marL="0" indent="0" defTabSz="685800">
              <a:spcBef>
                <a:spcPts val="750"/>
              </a:spcBef>
              <a:buNone/>
            </a:pPr>
            <a:r>
              <a:rPr lang="en-US" sz="1500" dirty="0">
                <a:solidFill>
                  <a:srgbClr val="51585E"/>
                </a:solidFill>
                <a:latin typeface="Verdana"/>
              </a:rPr>
              <a:t>Conscientiousness</a:t>
            </a:r>
          </a:p>
          <a:p>
            <a:pPr marL="0" indent="0" defTabSz="685800">
              <a:spcBef>
                <a:spcPts val="750"/>
              </a:spcBef>
              <a:buNone/>
            </a:pPr>
            <a:r>
              <a:rPr lang="en-US" sz="1500" dirty="0">
                <a:solidFill>
                  <a:srgbClr val="51585E"/>
                </a:solidFill>
                <a:latin typeface="Verdana"/>
              </a:rPr>
              <a:t>Openness </a:t>
            </a:r>
          </a:p>
        </p:txBody>
      </p:sp>
      <p:sp>
        <p:nvSpPr>
          <p:cNvPr id="18" name="Content Placeholder 4"/>
          <p:cNvSpPr txBox="1">
            <a:spLocks/>
          </p:cNvSpPr>
          <p:nvPr/>
        </p:nvSpPr>
        <p:spPr>
          <a:xfrm>
            <a:off x="5219494" y="2571751"/>
            <a:ext cx="3057711" cy="173657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dirty="0">
                <a:solidFill>
                  <a:srgbClr val="51585E"/>
                </a:solidFill>
                <a:latin typeface="Verdana"/>
              </a:rPr>
              <a:t>Self Awareness</a:t>
            </a:r>
          </a:p>
          <a:p>
            <a:pPr marL="0" indent="0" defTabSz="685800">
              <a:spcBef>
                <a:spcPts val="750"/>
              </a:spcBef>
              <a:buNone/>
            </a:pPr>
            <a:r>
              <a:rPr lang="en-US" sz="1500" dirty="0">
                <a:solidFill>
                  <a:srgbClr val="51585E"/>
                </a:solidFill>
                <a:latin typeface="Verdana"/>
              </a:rPr>
              <a:t>Self Management</a:t>
            </a:r>
          </a:p>
          <a:p>
            <a:pPr marL="0" indent="0" defTabSz="685800">
              <a:spcBef>
                <a:spcPts val="750"/>
              </a:spcBef>
              <a:buNone/>
            </a:pPr>
            <a:r>
              <a:rPr lang="en-US" sz="1500" dirty="0">
                <a:solidFill>
                  <a:srgbClr val="51585E"/>
                </a:solidFill>
                <a:latin typeface="Verdana"/>
              </a:rPr>
              <a:t>Social Awareness</a:t>
            </a:r>
          </a:p>
          <a:p>
            <a:pPr marL="0" indent="0" defTabSz="685800">
              <a:spcBef>
                <a:spcPts val="750"/>
              </a:spcBef>
              <a:buNone/>
            </a:pPr>
            <a:r>
              <a:rPr lang="en-US" sz="1500" dirty="0">
                <a:solidFill>
                  <a:srgbClr val="51585E"/>
                </a:solidFill>
                <a:latin typeface="Verdana"/>
              </a:rPr>
              <a:t>Relationship Management</a:t>
            </a:r>
          </a:p>
          <a:p>
            <a:pPr marL="0" indent="0" defTabSz="685800">
              <a:spcBef>
                <a:spcPts val="750"/>
              </a:spcBef>
              <a:buNone/>
            </a:pPr>
            <a:r>
              <a:rPr lang="en-US" sz="1500" dirty="0">
                <a:solidFill>
                  <a:srgbClr val="51585E"/>
                </a:solidFill>
                <a:latin typeface="Verdana"/>
              </a:rPr>
              <a:t>Overall Emotional Quotient</a:t>
            </a:r>
          </a:p>
        </p:txBody>
      </p:sp>
      <p:sp>
        <p:nvSpPr>
          <p:cNvPr id="19" name="Rounded Rectangle 18"/>
          <p:cNvSpPr/>
          <p:nvPr/>
        </p:nvSpPr>
        <p:spPr>
          <a:xfrm>
            <a:off x="5219494" y="3743830"/>
            <a:ext cx="3057711" cy="330888"/>
          </a:xfrm>
          <a:prstGeom prst="roundRect">
            <a:avLst/>
          </a:prstGeom>
          <a:solidFill>
            <a:schemeClr val="accent6">
              <a:alpha val="31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srgbClr val="51585E"/>
              </a:solidFill>
              <a:latin typeface="Verdana"/>
            </a:endParaRPr>
          </a:p>
        </p:txBody>
      </p:sp>
      <p:sp>
        <p:nvSpPr>
          <p:cNvPr id="20" name="Rounded Rectangle 19"/>
          <p:cNvSpPr/>
          <p:nvPr/>
        </p:nvSpPr>
        <p:spPr>
          <a:xfrm>
            <a:off x="2397701" y="3147509"/>
            <a:ext cx="2074202" cy="329184"/>
          </a:xfrm>
          <a:prstGeom prst="roundRect">
            <a:avLst/>
          </a:prstGeom>
          <a:solidFill>
            <a:schemeClr val="accent2">
              <a:alpha val="31000"/>
            </a:schemeClr>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srgbClr val="51585E"/>
              </a:solidFill>
              <a:latin typeface="Verdana"/>
            </a:endParaRPr>
          </a:p>
        </p:txBody>
      </p:sp>
      <p:pic>
        <p:nvPicPr>
          <p:cNvPr id="10" name="Picture 9" descr="A picture containing drawing&#10;&#10;Description automatically generated">
            <a:extLst>
              <a:ext uri="{FF2B5EF4-FFF2-40B4-BE49-F238E27FC236}">
                <a16:creationId xmlns:a16="http://schemas.microsoft.com/office/drawing/2014/main" id="{7A0807B7-8549-4F32-ABAF-F54A3A5FBEA6}"/>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42007303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4"/>
          <p:cNvSpPr txBox="1">
            <a:spLocks/>
          </p:cNvSpPr>
          <p:nvPr/>
        </p:nvSpPr>
        <p:spPr>
          <a:xfrm>
            <a:off x="3357459" y="913613"/>
            <a:ext cx="5031570" cy="388019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srgbClr val="51585E"/>
                </a:solidFill>
                <a:latin typeface="Verdana"/>
              </a:rPr>
              <a:t>Research:</a:t>
            </a:r>
          </a:p>
          <a:p>
            <a:pPr marL="514350" lvl="1" indent="-171450" defTabSz="685800">
              <a:spcBef>
                <a:spcPts val="375"/>
              </a:spcBef>
            </a:pPr>
            <a:r>
              <a:rPr lang="en-US" sz="1500" b="0" dirty="0">
                <a:solidFill>
                  <a:srgbClr val="51585E"/>
                </a:solidFill>
                <a:latin typeface="Verdana"/>
              </a:rPr>
              <a:t>A case study of 182 AEC industry professionals working in teams to complete similar project management tasks is presented, comparing the results of teams that were “matched” vs. those that were “random.”</a:t>
            </a:r>
          </a:p>
          <a:p>
            <a:pPr marL="342892" lvl="1" indent="0" defTabSz="685800">
              <a:spcBef>
                <a:spcPts val="375"/>
              </a:spcBef>
              <a:buNone/>
            </a:pPr>
            <a:endParaRPr lang="en-US" sz="1500" dirty="0">
              <a:solidFill>
                <a:srgbClr val="51585E"/>
              </a:solidFill>
              <a:latin typeface="Verdana"/>
            </a:endParaRPr>
          </a:p>
          <a:p>
            <a:pPr marL="171450" indent="-171450" defTabSz="685800">
              <a:spcBef>
                <a:spcPts val="750"/>
              </a:spcBef>
            </a:pPr>
            <a:r>
              <a:rPr lang="en-US" sz="2100" dirty="0">
                <a:solidFill>
                  <a:srgbClr val="51585E"/>
                </a:solidFill>
                <a:latin typeface="Verdana"/>
              </a:rPr>
              <a:t>Research Question:</a:t>
            </a:r>
          </a:p>
          <a:p>
            <a:pPr marL="514350" lvl="1" indent="-171450" defTabSz="685800">
              <a:spcBef>
                <a:spcPts val="375"/>
              </a:spcBef>
            </a:pPr>
            <a:r>
              <a:rPr lang="en-US" sz="1500" b="0" dirty="0">
                <a:solidFill>
                  <a:srgbClr val="51585E"/>
                </a:solidFill>
                <a:latin typeface="Verdana"/>
              </a:rPr>
              <a:t>Do teams assigned using an optimized mixture of Honesty/Humility, Extraversion and Overall Emotional Intelligence perform at a higher level than teams assigned not considering the personality traits of the team members?</a:t>
            </a:r>
          </a:p>
        </p:txBody>
      </p:sp>
      <p:sp>
        <p:nvSpPr>
          <p:cNvPr id="4" name="Title 3"/>
          <p:cNvSpPr>
            <a:spLocks noGrp="1"/>
          </p:cNvSpPr>
          <p:nvPr>
            <p:ph type="title"/>
          </p:nvPr>
        </p:nvSpPr>
        <p:spPr/>
        <p:txBody>
          <a:bodyPr>
            <a:normAutofit/>
          </a:bodyPr>
          <a:lstStyle/>
          <a:p>
            <a:r>
              <a:rPr lang="en-US" sz="2000" dirty="0"/>
              <a:t>Team Performance – Case Study</a:t>
            </a:r>
          </a:p>
        </p:txBody>
      </p:sp>
      <p:pic>
        <p:nvPicPr>
          <p:cNvPr id="5" name="Picture 4" descr="A picture containing drawing&#10;&#10;Description automatically generated">
            <a:extLst>
              <a:ext uri="{FF2B5EF4-FFF2-40B4-BE49-F238E27FC236}">
                <a16:creationId xmlns:a16="http://schemas.microsoft.com/office/drawing/2014/main" id="{5A675CD5-8FB3-4AEA-A9D4-A35B6A71EDAF}"/>
              </a:ext>
            </a:extLst>
          </p:cNvPr>
          <p:cNvPicPr>
            <a:picLocks noChangeAspect="1"/>
          </p:cNvPicPr>
          <p:nvPr/>
        </p:nvPicPr>
        <p:blipFill>
          <a:blip r:embed="rId3"/>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495671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8599" y="117673"/>
            <a:ext cx="8226802" cy="419931"/>
          </a:xfrm>
        </p:spPr>
        <p:txBody>
          <a:bodyPr>
            <a:normAutofit/>
          </a:bodyPr>
          <a:lstStyle/>
          <a:p>
            <a:r>
              <a:rPr lang="en-US" dirty="0"/>
              <a:t>Team Performance – Case Study</a:t>
            </a:r>
          </a:p>
        </p:txBody>
      </p:sp>
      <p:pic>
        <p:nvPicPr>
          <p:cNvPr id="8" name="Picture 7"/>
          <p:cNvPicPr>
            <a:picLocks noChangeAspect="1"/>
          </p:cNvPicPr>
          <p:nvPr/>
        </p:nvPicPr>
        <p:blipFill>
          <a:blip r:embed="rId3"/>
          <a:stretch>
            <a:fillRect/>
          </a:stretch>
        </p:blipFill>
        <p:spPr>
          <a:xfrm>
            <a:off x="2349374" y="593260"/>
            <a:ext cx="3950631" cy="4163799"/>
          </a:xfrm>
          <a:prstGeom prst="rect">
            <a:avLst/>
          </a:prstGeom>
        </p:spPr>
      </p:pic>
      <p:sp>
        <p:nvSpPr>
          <p:cNvPr id="9" name="Rounded Rectangle 8"/>
          <p:cNvSpPr/>
          <p:nvPr/>
        </p:nvSpPr>
        <p:spPr>
          <a:xfrm>
            <a:off x="5551481" y="1242812"/>
            <a:ext cx="524637" cy="3514247"/>
          </a:xfrm>
          <a:prstGeom prst="roundRect">
            <a:avLst/>
          </a:prstGeom>
          <a:solidFill>
            <a:schemeClr val="accent6">
              <a:alpha val="31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srgbClr val="FFFFFF"/>
              </a:solidFill>
              <a:latin typeface="Verdana"/>
            </a:endParaRPr>
          </a:p>
        </p:txBody>
      </p:sp>
      <p:pic>
        <p:nvPicPr>
          <p:cNvPr id="5" name="Picture 4" descr="A picture containing drawing&#10;&#10;Description automatically generated">
            <a:extLst>
              <a:ext uri="{FF2B5EF4-FFF2-40B4-BE49-F238E27FC236}">
                <a16:creationId xmlns:a16="http://schemas.microsoft.com/office/drawing/2014/main" id="{18F52932-EF8D-409C-9FA2-984BD17D9BDA}"/>
              </a:ext>
            </a:extLst>
          </p:cNvPr>
          <p:cNvPicPr>
            <a:picLocks noChangeAspect="1"/>
          </p:cNvPicPr>
          <p:nvPr/>
        </p:nvPicPr>
        <p:blipFill>
          <a:blip r:embed="rId4"/>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42925315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1213247" y="1152062"/>
            <a:ext cx="6717506" cy="2636044"/>
          </a:xfrm>
        </p:spPr>
        <p:txBody>
          <a:bodyPr>
            <a:normAutofit/>
          </a:bodyPr>
          <a:lstStyle/>
          <a:p>
            <a:r>
              <a:rPr lang="en-US" sz="2100" dirty="0"/>
              <a:t>The mean rank of </a:t>
            </a:r>
            <a:r>
              <a:rPr lang="en-US" sz="3000" dirty="0">
                <a:solidFill>
                  <a:schemeClr val="accent2"/>
                </a:solidFill>
              </a:rPr>
              <a:t>team performance </a:t>
            </a:r>
            <a:r>
              <a:rPr lang="en-US" sz="2100" dirty="0"/>
              <a:t>of teams assigned based on their </a:t>
            </a:r>
            <a:r>
              <a:rPr lang="en-US" sz="2100" i="1" dirty="0">
                <a:solidFill>
                  <a:schemeClr val="accent1">
                    <a:lumMod val="50000"/>
                    <a:lumOff val="50000"/>
                  </a:schemeClr>
                </a:solidFill>
              </a:rPr>
              <a:t>Human Dimensions</a:t>
            </a:r>
            <a:r>
              <a:rPr lang="en-US" sz="2100" dirty="0"/>
              <a:t> was </a:t>
            </a:r>
            <a:r>
              <a:rPr lang="en-US" sz="3000" dirty="0">
                <a:solidFill>
                  <a:schemeClr val="accent2"/>
                </a:solidFill>
              </a:rPr>
              <a:t>higher</a:t>
            </a:r>
            <a:r>
              <a:rPr lang="en-US" sz="2100" dirty="0"/>
              <a:t> than that of randomly assigned teams by </a:t>
            </a:r>
            <a:r>
              <a:rPr lang="en-US" sz="3300" dirty="0">
                <a:solidFill>
                  <a:schemeClr val="accent2"/>
                </a:solidFill>
              </a:rPr>
              <a:t>68%</a:t>
            </a:r>
            <a:r>
              <a:rPr lang="en-US" sz="2100" dirty="0"/>
              <a:t>.</a:t>
            </a:r>
          </a:p>
        </p:txBody>
      </p:sp>
      <p:sp>
        <p:nvSpPr>
          <p:cNvPr id="4" name="Title 3"/>
          <p:cNvSpPr>
            <a:spLocks noGrp="1"/>
          </p:cNvSpPr>
          <p:nvPr>
            <p:ph type="title" idx="4294967295"/>
          </p:nvPr>
        </p:nvSpPr>
        <p:spPr>
          <a:xfrm>
            <a:off x="237653" y="355325"/>
            <a:ext cx="8227219" cy="420291"/>
          </a:xfrm>
        </p:spPr>
        <p:txBody>
          <a:bodyPr>
            <a:normAutofit fontScale="90000"/>
          </a:bodyPr>
          <a:lstStyle/>
          <a:p>
            <a:r>
              <a:rPr lang="en-US" sz="3300" dirty="0">
                <a:solidFill>
                  <a:schemeClr val="bg1"/>
                </a:solidFill>
              </a:rPr>
              <a:t>Team Performance – Case Study</a:t>
            </a:r>
          </a:p>
        </p:txBody>
      </p:sp>
      <p:pic>
        <p:nvPicPr>
          <p:cNvPr id="6" name="Picture 5" descr="A picture containing drawing&#10;&#10;Description automatically generated">
            <a:extLst>
              <a:ext uri="{FF2B5EF4-FFF2-40B4-BE49-F238E27FC236}">
                <a16:creationId xmlns:a16="http://schemas.microsoft.com/office/drawing/2014/main" id="{81F83F74-9510-498B-9BE2-2A3AC504FD9A}"/>
              </a:ext>
            </a:extLst>
          </p:cNvPr>
          <p:cNvPicPr>
            <a:picLocks noChangeAspect="1"/>
          </p:cNvPicPr>
          <p:nvPr/>
        </p:nvPicPr>
        <p:blipFill>
          <a:blip r:embed="rId3">
            <a:biLevel thresh="25000"/>
          </a:blip>
          <a:stretch>
            <a:fillRect/>
          </a:stretch>
        </p:blipFill>
        <p:spPr>
          <a:xfrm>
            <a:off x="7586926" y="265851"/>
            <a:ext cx="1097075" cy="493684"/>
          </a:xfrm>
          <a:prstGeom prst="rect">
            <a:avLst/>
          </a:prstGeom>
        </p:spPr>
      </p:pic>
    </p:spTree>
    <p:extLst>
      <p:ext uri="{BB962C8B-B14F-4D97-AF65-F5344CB8AC3E}">
        <p14:creationId xmlns:p14="http://schemas.microsoft.com/office/powerpoint/2010/main" val="22490917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Organizational Profile Mapping</a:t>
            </a:r>
          </a:p>
        </p:txBody>
      </p:sp>
      <p:sp>
        <p:nvSpPr>
          <p:cNvPr id="170" name="AutoShape 2" descr="Image result for profile picture"/>
          <p:cNvSpPr>
            <a:spLocks noChangeAspect="1" noChangeArrowheads="1"/>
          </p:cNvSpPr>
          <p:nvPr/>
        </p:nvSpPr>
        <p:spPr bwMode="auto">
          <a:xfrm>
            <a:off x="1259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latin typeface="Arial" charset="0"/>
            </a:endParaRPr>
          </a:p>
        </p:txBody>
      </p:sp>
      <p:sp>
        <p:nvSpPr>
          <p:cNvPr id="314" name="Oval 313"/>
          <p:cNvSpPr/>
          <p:nvPr/>
        </p:nvSpPr>
        <p:spPr>
          <a:xfrm>
            <a:off x="4267920" y="1192108"/>
            <a:ext cx="219974" cy="23938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15" name="Oval 314"/>
          <p:cNvSpPr/>
          <p:nvPr/>
        </p:nvSpPr>
        <p:spPr>
          <a:xfrm>
            <a:off x="2329123" y="1826959"/>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16" name="Oval 315"/>
          <p:cNvSpPr/>
          <p:nvPr/>
        </p:nvSpPr>
        <p:spPr>
          <a:xfrm>
            <a:off x="1643317" y="2395567"/>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17" name="Oval 316"/>
          <p:cNvSpPr/>
          <p:nvPr/>
        </p:nvSpPr>
        <p:spPr>
          <a:xfrm>
            <a:off x="6924865" y="2395567"/>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18" name="Oval 317"/>
          <p:cNvSpPr/>
          <p:nvPr/>
        </p:nvSpPr>
        <p:spPr>
          <a:xfrm>
            <a:off x="2098369" y="2395568"/>
            <a:ext cx="219974" cy="23938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19" name="Oval 318"/>
          <p:cNvSpPr/>
          <p:nvPr/>
        </p:nvSpPr>
        <p:spPr>
          <a:xfrm>
            <a:off x="2585764" y="239556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0" name="Oval 319"/>
          <p:cNvSpPr/>
          <p:nvPr/>
        </p:nvSpPr>
        <p:spPr>
          <a:xfrm>
            <a:off x="3073158" y="2395567"/>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1" name="Oval 320"/>
          <p:cNvSpPr/>
          <p:nvPr/>
        </p:nvSpPr>
        <p:spPr>
          <a:xfrm>
            <a:off x="6170050" y="1801666"/>
            <a:ext cx="219974" cy="23938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2" name="Oval 321"/>
          <p:cNvSpPr/>
          <p:nvPr/>
        </p:nvSpPr>
        <p:spPr>
          <a:xfrm>
            <a:off x="5462682" y="2395568"/>
            <a:ext cx="219974" cy="23938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3" name="Oval 322"/>
          <p:cNvSpPr/>
          <p:nvPr/>
        </p:nvSpPr>
        <p:spPr>
          <a:xfrm>
            <a:off x="5950075" y="2395568"/>
            <a:ext cx="219974" cy="23938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4" name="Oval 323"/>
          <p:cNvSpPr/>
          <p:nvPr/>
        </p:nvSpPr>
        <p:spPr>
          <a:xfrm>
            <a:off x="6437470" y="2395567"/>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5" name="Oval 324"/>
          <p:cNvSpPr/>
          <p:nvPr/>
        </p:nvSpPr>
        <p:spPr>
          <a:xfrm>
            <a:off x="4267920" y="1826959"/>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6" name="Oval 325"/>
          <p:cNvSpPr/>
          <p:nvPr/>
        </p:nvSpPr>
        <p:spPr>
          <a:xfrm>
            <a:off x="3780526" y="239556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7" name="Oval 326"/>
          <p:cNvSpPr/>
          <p:nvPr/>
        </p:nvSpPr>
        <p:spPr>
          <a:xfrm>
            <a:off x="4267920" y="239556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8" name="Oval 327"/>
          <p:cNvSpPr/>
          <p:nvPr/>
        </p:nvSpPr>
        <p:spPr>
          <a:xfrm>
            <a:off x="4755313" y="2395567"/>
            <a:ext cx="219974" cy="23938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29" name="Oval 328"/>
          <p:cNvSpPr/>
          <p:nvPr/>
        </p:nvSpPr>
        <p:spPr>
          <a:xfrm>
            <a:off x="3197572" y="2987558"/>
            <a:ext cx="219974" cy="23938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0" name="Oval 329"/>
          <p:cNvSpPr/>
          <p:nvPr/>
        </p:nvSpPr>
        <p:spPr>
          <a:xfrm>
            <a:off x="3808756" y="2987558"/>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1" name="Oval 330"/>
          <p:cNvSpPr/>
          <p:nvPr/>
        </p:nvSpPr>
        <p:spPr>
          <a:xfrm>
            <a:off x="3506847" y="2987558"/>
            <a:ext cx="219974" cy="23938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2" name="Oval 331"/>
          <p:cNvSpPr/>
          <p:nvPr/>
        </p:nvSpPr>
        <p:spPr>
          <a:xfrm>
            <a:off x="4163940" y="298755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3" name="Oval 332"/>
          <p:cNvSpPr/>
          <p:nvPr/>
        </p:nvSpPr>
        <p:spPr>
          <a:xfrm>
            <a:off x="4775124" y="298755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4" name="Oval 333"/>
          <p:cNvSpPr/>
          <p:nvPr/>
        </p:nvSpPr>
        <p:spPr>
          <a:xfrm>
            <a:off x="4473214" y="2987558"/>
            <a:ext cx="219974" cy="23938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5" name="Oval 334"/>
          <p:cNvSpPr/>
          <p:nvPr/>
        </p:nvSpPr>
        <p:spPr>
          <a:xfrm>
            <a:off x="5107273" y="2987558"/>
            <a:ext cx="219974" cy="23938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6" name="Oval 335"/>
          <p:cNvSpPr/>
          <p:nvPr/>
        </p:nvSpPr>
        <p:spPr>
          <a:xfrm>
            <a:off x="5718457" y="2987558"/>
            <a:ext cx="219974" cy="239383"/>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7" name="Oval 336"/>
          <p:cNvSpPr/>
          <p:nvPr/>
        </p:nvSpPr>
        <p:spPr>
          <a:xfrm>
            <a:off x="5416549" y="2987558"/>
            <a:ext cx="219974" cy="23938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8" name="Oval 337"/>
          <p:cNvSpPr/>
          <p:nvPr/>
        </p:nvSpPr>
        <p:spPr>
          <a:xfrm>
            <a:off x="6011772" y="2987558"/>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39" name="Oval 338"/>
          <p:cNvSpPr/>
          <p:nvPr/>
        </p:nvSpPr>
        <p:spPr>
          <a:xfrm>
            <a:off x="6622956" y="2987558"/>
            <a:ext cx="219974" cy="239383"/>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0" name="Oval 339"/>
          <p:cNvSpPr/>
          <p:nvPr/>
        </p:nvSpPr>
        <p:spPr>
          <a:xfrm>
            <a:off x="6321046" y="298755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1" name="Oval 340"/>
          <p:cNvSpPr/>
          <p:nvPr/>
        </p:nvSpPr>
        <p:spPr>
          <a:xfrm>
            <a:off x="7226773" y="298755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2" name="Oval 341"/>
          <p:cNvSpPr/>
          <p:nvPr/>
        </p:nvSpPr>
        <p:spPr>
          <a:xfrm>
            <a:off x="6924865" y="2987558"/>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3" name="Oval 342"/>
          <p:cNvSpPr/>
          <p:nvPr/>
        </p:nvSpPr>
        <p:spPr>
          <a:xfrm>
            <a:off x="1306633" y="2979471"/>
            <a:ext cx="219974" cy="23938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4" name="Oval 343"/>
          <p:cNvSpPr/>
          <p:nvPr/>
        </p:nvSpPr>
        <p:spPr>
          <a:xfrm>
            <a:off x="1917817" y="2979471"/>
            <a:ext cx="219974" cy="23938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5" name="Oval 344"/>
          <p:cNvSpPr/>
          <p:nvPr/>
        </p:nvSpPr>
        <p:spPr>
          <a:xfrm>
            <a:off x="1615909" y="2979471"/>
            <a:ext cx="219974" cy="23938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6" name="Oval 345"/>
          <p:cNvSpPr/>
          <p:nvPr/>
        </p:nvSpPr>
        <p:spPr>
          <a:xfrm>
            <a:off x="2232051" y="2987558"/>
            <a:ext cx="219974" cy="23938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7" name="Oval 346"/>
          <p:cNvSpPr/>
          <p:nvPr/>
        </p:nvSpPr>
        <p:spPr>
          <a:xfrm>
            <a:off x="2843235" y="298755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sp>
        <p:nvSpPr>
          <p:cNvPr id="348" name="Oval 347"/>
          <p:cNvSpPr/>
          <p:nvPr/>
        </p:nvSpPr>
        <p:spPr>
          <a:xfrm>
            <a:off x="2541325" y="2987558"/>
            <a:ext cx="219974" cy="23938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cxnSp>
        <p:nvCxnSpPr>
          <p:cNvPr id="349" name="Straight Connector 348"/>
          <p:cNvCxnSpPr>
            <a:stCxn id="314" idx="4"/>
            <a:endCxn id="325" idx="0"/>
          </p:cNvCxnSpPr>
          <p:nvPr/>
        </p:nvCxnSpPr>
        <p:spPr>
          <a:xfrm>
            <a:off x="4377906" y="1431490"/>
            <a:ext cx="0" cy="395468"/>
          </a:xfrm>
          <a:prstGeom prst="line">
            <a:avLst/>
          </a:prstGeom>
          <a:noFill/>
          <a:ln w="6350" cap="flat" cmpd="sng" algn="ctr">
            <a:solidFill>
              <a:srgbClr val="5B9BD5"/>
            </a:solidFill>
            <a:prstDash val="solid"/>
            <a:miter lim="800000"/>
          </a:ln>
          <a:effectLst/>
        </p:spPr>
      </p:cxnSp>
      <p:cxnSp>
        <p:nvCxnSpPr>
          <p:cNvPr id="350" name="Straight Connector 349"/>
          <p:cNvCxnSpPr>
            <a:stCxn id="314" idx="4"/>
            <a:endCxn id="315" idx="0"/>
          </p:cNvCxnSpPr>
          <p:nvPr/>
        </p:nvCxnSpPr>
        <p:spPr>
          <a:xfrm flipH="1">
            <a:off x="2439111" y="1431490"/>
            <a:ext cx="1938797" cy="395468"/>
          </a:xfrm>
          <a:prstGeom prst="line">
            <a:avLst/>
          </a:prstGeom>
          <a:noFill/>
          <a:ln w="6350" cap="flat" cmpd="sng" algn="ctr">
            <a:solidFill>
              <a:srgbClr val="5B9BD5"/>
            </a:solidFill>
            <a:prstDash val="solid"/>
            <a:miter lim="800000"/>
          </a:ln>
          <a:effectLst/>
        </p:spPr>
      </p:cxnSp>
      <p:cxnSp>
        <p:nvCxnSpPr>
          <p:cNvPr id="351" name="Straight Connector 350"/>
          <p:cNvCxnSpPr>
            <a:stCxn id="314" idx="4"/>
            <a:endCxn id="321" idx="0"/>
          </p:cNvCxnSpPr>
          <p:nvPr/>
        </p:nvCxnSpPr>
        <p:spPr>
          <a:xfrm>
            <a:off x="4377908" y="1431490"/>
            <a:ext cx="1902130" cy="370175"/>
          </a:xfrm>
          <a:prstGeom prst="line">
            <a:avLst/>
          </a:prstGeom>
          <a:noFill/>
          <a:ln w="6350" cap="flat" cmpd="sng" algn="ctr">
            <a:solidFill>
              <a:srgbClr val="5B9BD5"/>
            </a:solidFill>
            <a:prstDash val="solid"/>
            <a:miter lim="800000"/>
          </a:ln>
          <a:effectLst/>
        </p:spPr>
      </p:cxnSp>
      <p:cxnSp>
        <p:nvCxnSpPr>
          <p:cNvPr id="352" name="Straight Connector 351"/>
          <p:cNvCxnSpPr>
            <a:stCxn id="315" idx="4"/>
            <a:endCxn id="316" idx="0"/>
          </p:cNvCxnSpPr>
          <p:nvPr/>
        </p:nvCxnSpPr>
        <p:spPr>
          <a:xfrm flipH="1">
            <a:off x="1753303" y="2066342"/>
            <a:ext cx="685806" cy="329225"/>
          </a:xfrm>
          <a:prstGeom prst="line">
            <a:avLst/>
          </a:prstGeom>
          <a:noFill/>
          <a:ln w="6350" cap="flat" cmpd="sng" algn="ctr">
            <a:solidFill>
              <a:srgbClr val="5B9BD5"/>
            </a:solidFill>
            <a:prstDash val="solid"/>
            <a:miter lim="800000"/>
          </a:ln>
          <a:effectLst/>
        </p:spPr>
      </p:cxnSp>
      <p:cxnSp>
        <p:nvCxnSpPr>
          <p:cNvPr id="353" name="Straight Connector 352"/>
          <p:cNvCxnSpPr>
            <a:stCxn id="315" idx="4"/>
            <a:endCxn id="318" idx="0"/>
          </p:cNvCxnSpPr>
          <p:nvPr/>
        </p:nvCxnSpPr>
        <p:spPr>
          <a:xfrm flipH="1">
            <a:off x="2208358" y="2066341"/>
            <a:ext cx="230753" cy="329227"/>
          </a:xfrm>
          <a:prstGeom prst="line">
            <a:avLst/>
          </a:prstGeom>
          <a:noFill/>
          <a:ln w="6350" cap="flat" cmpd="sng" algn="ctr">
            <a:solidFill>
              <a:srgbClr val="5B9BD5"/>
            </a:solidFill>
            <a:prstDash val="solid"/>
            <a:miter lim="800000"/>
          </a:ln>
          <a:effectLst/>
        </p:spPr>
      </p:cxnSp>
      <p:cxnSp>
        <p:nvCxnSpPr>
          <p:cNvPr id="354" name="Straight Connector 353"/>
          <p:cNvCxnSpPr>
            <a:stCxn id="315" idx="4"/>
            <a:endCxn id="319" idx="0"/>
          </p:cNvCxnSpPr>
          <p:nvPr/>
        </p:nvCxnSpPr>
        <p:spPr>
          <a:xfrm>
            <a:off x="2439110" y="2066341"/>
            <a:ext cx="256641" cy="329227"/>
          </a:xfrm>
          <a:prstGeom prst="line">
            <a:avLst/>
          </a:prstGeom>
          <a:noFill/>
          <a:ln w="6350" cap="flat" cmpd="sng" algn="ctr">
            <a:solidFill>
              <a:srgbClr val="5B9BD5"/>
            </a:solidFill>
            <a:prstDash val="solid"/>
            <a:miter lim="800000"/>
          </a:ln>
          <a:effectLst/>
        </p:spPr>
      </p:cxnSp>
      <p:cxnSp>
        <p:nvCxnSpPr>
          <p:cNvPr id="355" name="Straight Connector 354"/>
          <p:cNvCxnSpPr>
            <a:stCxn id="315" idx="4"/>
            <a:endCxn id="320" idx="0"/>
          </p:cNvCxnSpPr>
          <p:nvPr/>
        </p:nvCxnSpPr>
        <p:spPr>
          <a:xfrm>
            <a:off x="2439111" y="2066339"/>
            <a:ext cx="744035" cy="329226"/>
          </a:xfrm>
          <a:prstGeom prst="line">
            <a:avLst/>
          </a:prstGeom>
          <a:noFill/>
          <a:ln w="6350" cap="flat" cmpd="sng" algn="ctr">
            <a:solidFill>
              <a:srgbClr val="5B9BD5"/>
            </a:solidFill>
            <a:prstDash val="solid"/>
            <a:miter lim="800000"/>
          </a:ln>
          <a:effectLst/>
        </p:spPr>
      </p:cxnSp>
      <p:cxnSp>
        <p:nvCxnSpPr>
          <p:cNvPr id="356" name="Straight Connector 355"/>
          <p:cNvCxnSpPr>
            <a:stCxn id="316" idx="4"/>
            <a:endCxn id="343" idx="0"/>
          </p:cNvCxnSpPr>
          <p:nvPr/>
        </p:nvCxnSpPr>
        <p:spPr>
          <a:xfrm flipH="1">
            <a:off x="1416621" y="2634948"/>
            <a:ext cx="336683" cy="344522"/>
          </a:xfrm>
          <a:prstGeom prst="line">
            <a:avLst/>
          </a:prstGeom>
          <a:noFill/>
          <a:ln w="6350" cap="flat" cmpd="sng" algn="ctr">
            <a:solidFill>
              <a:srgbClr val="5B9BD5"/>
            </a:solidFill>
            <a:prstDash val="solid"/>
            <a:miter lim="800000"/>
          </a:ln>
          <a:effectLst/>
        </p:spPr>
      </p:cxnSp>
      <p:cxnSp>
        <p:nvCxnSpPr>
          <p:cNvPr id="357" name="Straight Connector 356"/>
          <p:cNvCxnSpPr>
            <a:stCxn id="316" idx="4"/>
            <a:endCxn id="316" idx="4"/>
          </p:cNvCxnSpPr>
          <p:nvPr/>
        </p:nvCxnSpPr>
        <p:spPr>
          <a:xfrm>
            <a:off x="1753303" y="2634947"/>
            <a:ext cx="0" cy="0"/>
          </a:xfrm>
          <a:prstGeom prst="line">
            <a:avLst/>
          </a:prstGeom>
          <a:noFill/>
          <a:ln w="6350" cap="flat" cmpd="sng" algn="ctr">
            <a:solidFill>
              <a:srgbClr val="5B9BD5"/>
            </a:solidFill>
            <a:prstDash val="solid"/>
            <a:miter lim="800000"/>
          </a:ln>
          <a:effectLst/>
        </p:spPr>
      </p:cxnSp>
      <p:cxnSp>
        <p:nvCxnSpPr>
          <p:cNvPr id="358" name="Straight Connector 357"/>
          <p:cNvCxnSpPr>
            <a:stCxn id="316" idx="4"/>
            <a:endCxn id="345" idx="0"/>
          </p:cNvCxnSpPr>
          <p:nvPr/>
        </p:nvCxnSpPr>
        <p:spPr>
          <a:xfrm flipH="1">
            <a:off x="1725898" y="2634948"/>
            <a:ext cx="27407" cy="344522"/>
          </a:xfrm>
          <a:prstGeom prst="line">
            <a:avLst/>
          </a:prstGeom>
          <a:noFill/>
          <a:ln w="6350" cap="flat" cmpd="sng" algn="ctr">
            <a:solidFill>
              <a:srgbClr val="5B9BD5"/>
            </a:solidFill>
            <a:prstDash val="solid"/>
            <a:miter lim="800000"/>
          </a:ln>
          <a:effectLst/>
        </p:spPr>
      </p:cxnSp>
      <p:cxnSp>
        <p:nvCxnSpPr>
          <p:cNvPr id="359" name="Straight Connector 358"/>
          <p:cNvCxnSpPr>
            <a:stCxn id="316" idx="4"/>
            <a:endCxn id="344" idx="0"/>
          </p:cNvCxnSpPr>
          <p:nvPr/>
        </p:nvCxnSpPr>
        <p:spPr>
          <a:xfrm>
            <a:off x="1753303" y="2634948"/>
            <a:ext cx="274502" cy="344522"/>
          </a:xfrm>
          <a:prstGeom prst="line">
            <a:avLst/>
          </a:prstGeom>
          <a:noFill/>
          <a:ln w="6350" cap="flat" cmpd="sng" algn="ctr">
            <a:solidFill>
              <a:srgbClr val="5B9BD5"/>
            </a:solidFill>
            <a:prstDash val="solid"/>
            <a:miter lim="800000"/>
          </a:ln>
          <a:effectLst/>
        </p:spPr>
      </p:cxnSp>
      <p:cxnSp>
        <p:nvCxnSpPr>
          <p:cNvPr id="360" name="Straight Connector 359"/>
          <p:cNvCxnSpPr>
            <a:stCxn id="318" idx="4"/>
            <a:endCxn id="344" idx="0"/>
          </p:cNvCxnSpPr>
          <p:nvPr/>
        </p:nvCxnSpPr>
        <p:spPr>
          <a:xfrm flipH="1">
            <a:off x="2027807" y="2634949"/>
            <a:ext cx="180551" cy="344520"/>
          </a:xfrm>
          <a:prstGeom prst="line">
            <a:avLst/>
          </a:prstGeom>
          <a:noFill/>
          <a:ln w="6350" cap="flat" cmpd="sng" algn="ctr">
            <a:solidFill>
              <a:srgbClr val="5B9BD5"/>
            </a:solidFill>
            <a:prstDash val="solid"/>
            <a:miter lim="800000"/>
          </a:ln>
          <a:effectLst/>
        </p:spPr>
      </p:cxnSp>
      <p:cxnSp>
        <p:nvCxnSpPr>
          <p:cNvPr id="361" name="Straight Connector 360"/>
          <p:cNvCxnSpPr>
            <a:stCxn id="318" idx="4"/>
            <a:endCxn id="346" idx="0"/>
          </p:cNvCxnSpPr>
          <p:nvPr/>
        </p:nvCxnSpPr>
        <p:spPr>
          <a:xfrm>
            <a:off x="2208355" y="2634951"/>
            <a:ext cx="133682" cy="352607"/>
          </a:xfrm>
          <a:prstGeom prst="line">
            <a:avLst/>
          </a:prstGeom>
          <a:noFill/>
          <a:ln w="6350" cap="flat" cmpd="sng" algn="ctr">
            <a:solidFill>
              <a:srgbClr val="5B9BD5"/>
            </a:solidFill>
            <a:prstDash val="solid"/>
            <a:miter lim="800000"/>
          </a:ln>
          <a:effectLst/>
        </p:spPr>
      </p:cxnSp>
      <p:cxnSp>
        <p:nvCxnSpPr>
          <p:cNvPr id="362" name="Straight Connector 361"/>
          <p:cNvCxnSpPr>
            <a:stCxn id="319" idx="4"/>
            <a:endCxn id="348" idx="0"/>
          </p:cNvCxnSpPr>
          <p:nvPr/>
        </p:nvCxnSpPr>
        <p:spPr>
          <a:xfrm flipH="1">
            <a:off x="2651313" y="2634951"/>
            <a:ext cx="44438" cy="352607"/>
          </a:xfrm>
          <a:prstGeom prst="line">
            <a:avLst/>
          </a:prstGeom>
          <a:noFill/>
          <a:ln w="6350" cap="flat" cmpd="sng" algn="ctr">
            <a:solidFill>
              <a:srgbClr val="5B9BD5"/>
            </a:solidFill>
            <a:prstDash val="solid"/>
            <a:miter lim="800000"/>
          </a:ln>
          <a:effectLst/>
        </p:spPr>
      </p:cxnSp>
      <p:cxnSp>
        <p:nvCxnSpPr>
          <p:cNvPr id="363" name="Straight Connector 362"/>
          <p:cNvCxnSpPr>
            <a:stCxn id="319" idx="4"/>
            <a:endCxn id="347" idx="0"/>
          </p:cNvCxnSpPr>
          <p:nvPr/>
        </p:nvCxnSpPr>
        <p:spPr>
          <a:xfrm>
            <a:off x="2695752" y="2634951"/>
            <a:ext cx="257471" cy="352607"/>
          </a:xfrm>
          <a:prstGeom prst="line">
            <a:avLst/>
          </a:prstGeom>
          <a:noFill/>
          <a:ln w="6350" cap="flat" cmpd="sng" algn="ctr">
            <a:solidFill>
              <a:srgbClr val="5B9BD5"/>
            </a:solidFill>
            <a:prstDash val="solid"/>
            <a:miter lim="800000"/>
          </a:ln>
          <a:effectLst/>
        </p:spPr>
      </p:cxnSp>
      <p:cxnSp>
        <p:nvCxnSpPr>
          <p:cNvPr id="364" name="Straight Connector 363"/>
          <p:cNvCxnSpPr>
            <a:stCxn id="318" idx="4"/>
            <a:endCxn id="348" idx="0"/>
          </p:cNvCxnSpPr>
          <p:nvPr/>
        </p:nvCxnSpPr>
        <p:spPr>
          <a:xfrm>
            <a:off x="2208358" y="2634951"/>
            <a:ext cx="442957" cy="352607"/>
          </a:xfrm>
          <a:prstGeom prst="line">
            <a:avLst/>
          </a:prstGeom>
          <a:noFill/>
          <a:ln w="6350" cap="flat" cmpd="sng" algn="ctr">
            <a:solidFill>
              <a:srgbClr val="5B9BD5"/>
            </a:solidFill>
            <a:prstDash val="solid"/>
            <a:miter lim="800000"/>
          </a:ln>
          <a:effectLst/>
        </p:spPr>
      </p:cxnSp>
      <p:cxnSp>
        <p:nvCxnSpPr>
          <p:cNvPr id="365" name="Straight Connector 364"/>
          <p:cNvCxnSpPr>
            <a:stCxn id="320" idx="4"/>
            <a:endCxn id="329" idx="0"/>
          </p:cNvCxnSpPr>
          <p:nvPr/>
        </p:nvCxnSpPr>
        <p:spPr>
          <a:xfrm>
            <a:off x="3183146" y="2634948"/>
            <a:ext cx="124414" cy="352608"/>
          </a:xfrm>
          <a:prstGeom prst="line">
            <a:avLst/>
          </a:prstGeom>
          <a:noFill/>
          <a:ln w="6350" cap="flat" cmpd="sng" algn="ctr">
            <a:solidFill>
              <a:srgbClr val="5B9BD5"/>
            </a:solidFill>
            <a:prstDash val="solid"/>
            <a:miter lim="800000"/>
          </a:ln>
          <a:effectLst/>
        </p:spPr>
      </p:cxnSp>
      <p:cxnSp>
        <p:nvCxnSpPr>
          <p:cNvPr id="366" name="Straight Connector 365"/>
          <p:cNvCxnSpPr>
            <a:stCxn id="320" idx="4"/>
            <a:endCxn id="347" idx="0"/>
          </p:cNvCxnSpPr>
          <p:nvPr/>
        </p:nvCxnSpPr>
        <p:spPr>
          <a:xfrm flipH="1">
            <a:off x="2953222" y="2634948"/>
            <a:ext cx="229923" cy="352608"/>
          </a:xfrm>
          <a:prstGeom prst="line">
            <a:avLst/>
          </a:prstGeom>
          <a:noFill/>
          <a:ln w="6350" cap="flat" cmpd="sng" algn="ctr">
            <a:solidFill>
              <a:srgbClr val="5B9BD5"/>
            </a:solidFill>
            <a:prstDash val="solid"/>
            <a:miter lim="800000"/>
          </a:ln>
          <a:effectLst/>
        </p:spPr>
      </p:cxnSp>
      <p:cxnSp>
        <p:nvCxnSpPr>
          <p:cNvPr id="367" name="Straight Connector 366"/>
          <p:cNvCxnSpPr>
            <a:stCxn id="320" idx="4"/>
            <a:endCxn id="331" idx="0"/>
          </p:cNvCxnSpPr>
          <p:nvPr/>
        </p:nvCxnSpPr>
        <p:spPr>
          <a:xfrm>
            <a:off x="3183145" y="2634948"/>
            <a:ext cx="433689" cy="352608"/>
          </a:xfrm>
          <a:prstGeom prst="line">
            <a:avLst/>
          </a:prstGeom>
          <a:noFill/>
          <a:ln w="6350" cap="flat" cmpd="sng" algn="ctr">
            <a:solidFill>
              <a:srgbClr val="5B9BD5"/>
            </a:solidFill>
            <a:prstDash val="solid"/>
            <a:miter lim="800000"/>
          </a:ln>
          <a:effectLst/>
        </p:spPr>
      </p:cxnSp>
      <p:cxnSp>
        <p:nvCxnSpPr>
          <p:cNvPr id="368" name="Straight Connector 367"/>
          <p:cNvCxnSpPr>
            <a:stCxn id="326" idx="4"/>
            <a:endCxn id="331" idx="0"/>
          </p:cNvCxnSpPr>
          <p:nvPr/>
        </p:nvCxnSpPr>
        <p:spPr>
          <a:xfrm flipH="1">
            <a:off x="3616835" y="2634951"/>
            <a:ext cx="273679" cy="352607"/>
          </a:xfrm>
          <a:prstGeom prst="line">
            <a:avLst/>
          </a:prstGeom>
          <a:noFill/>
          <a:ln w="6350" cap="flat" cmpd="sng" algn="ctr">
            <a:solidFill>
              <a:srgbClr val="5B9BD5"/>
            </a:solidFill>
            <a:prstDash val="solid"/>
            <a:miter lim="800000"/>
          </a:ln>
          <a:effectLst/>
        </p:spPr>
      </p:cxnSp>
      <p:cxnSp>
        <p:nvCxnSpPr>
          <p:cNvPr id="369" name="Straight Connector 368"/>
          <p:cNvCxnSpPr>
            <a:stCxn id="326" idx="4"/>
            <a:endCxn id="330" idx="0"/>
          </p:cNvCxnSpPr>
          <p:nvPr/>
        </p:nvCxnSpPr>
        <p:spPr>
          <a:xfrm>
            <a:off x="3890512" y="2634951"/>
            <a:ext cx="28230" cy="352607"/>
          </a:xfrm>
          <a:prstGeom prst="line">
            <a:avLst/>
          </a:prstGeom>
          <a:noFill/>
          <a:ln w="6350" cap="flat" cmpd="sng" algn="ctr">
            <a:solidFill>
              <a:srgbClr val="5B9BD5"/>
            </a:solidFill>
            <a:prstDash val="solid"/>
            <a:miter lim="800000"/>
          </a:ln>
          <a:effectLst/>
        </p:spPr>
      </p:cxnSp>
      <p:cxnSp>
        <p:nvCxnSpPr>
          <p:cNvPr id="370" name="Straight Connector 369"/>
          <p:cNvCxnSpPr>
            <a:stCxn id="326" idx="4"/>
            <a:endCxn id="332" idx="0"/>
          </p:cNvCxnSpPr>
          <p:nvPr/>
        </p:nvCxnSpPr>
        <p:spPr>
          <a:xfrm>
            <a:off x="3890514" y="2634951"/>
            <a:ext cx="383414" cy="352607"/>
          </a:xfrm>
          <a:prstGeom prst="line">
            <a:avLst/>
          </a:prstGeom>
          <a:noFill/>
          <a:ln w="6350" cap="flat" cmpd="sng" algn="ctr">
            <a:solidFill>
              <a:srgbClr val="5B9BD5"/>
            </a:solidFill>
            <a:prstDash val="solid"/>
            <a:miter lim="800000"/>
          </a:ln>
          <a:effectLst/>
        </p:spPr>
      </p:cxnSp>
      <p:cxnSp>
        <p:nvCxnSpPr>
          <p:cNvPr id="371" name="Straight Connector 370"/>
          <p:cNvCxnSpPr>
            <a:stCxn id="326" idx="4"/>
            <a:endCxn id="334" idx="0"/>
          </p:cNvCxnSpPr>
          <p:nvPr/>
        </p:nvCxnSpPr>
        <p:spPr>
          <a:xfrm>
            <a:off x="3890512" y="2634951"/>
            <a:ext cx="692690" cy="352607"/>
          </a:xfrm>
          <a:prstGeom prst="line">
            <a:avLst/>
          </a:prstGeom>
          <a:noFill/>
          <a:ln w="6350" cap="flat" cmpd="sng" algn="ctr">
            <a:solidFill>
              <a:srgbClr val="5B9BD5"/>
            </a:solidFill>
            <a:prstDash val="solid"/>
            <a:miter lim="800000"/>
          </a:ln>
          <a:effectLst/>
        </p:spPr>
      </p:cxnSp>
      <p:cxnSp>
        <p:nvCxnSpPr>
          <p:cNvPr id="372" name="Straight Connector 371"/>
          <p:cNvCxnSpPr>
            <a:stCxn id="327" idx="4"/>
            <a:endCxn id="332" idx="0"/>
          </p:cNvCxnSpPr>
          <p:nvPr/>
        </p:nvCxnSpPr>
        <p:spPr>
          <a:xfrm flipH="1">
            <a:off x="4273926" y="2634951"/>
            <a:ext cx="103980" cy="352607"/>
          </a:xfrm>
          <a:prstGeom prst="line">
            <a:avLst/>
          </a:prstGeom>
          <a:noFill/>
          <a:ln w="6350" cap="flat" cmpd="sng" algn="ctr">
            <a:solidFill>
              <a:srgbClr val="5B9BD5"/>
            </a:solidFill>
            <a:prstDash val="solid"/>
            <a:miter lim="800000"/>
          </a:ln>
          <a:effectLst/>
        </p:spPr>
      </p:cxnSp>
      <p:cxnSp>
        <p:nvCxnSpPr>
          <p:cNvPr id="373" name="Straight Connector 372"/>
          <p:cNvCxnSpPr>
            <a:endCxn id="334" idx="0"/>
          </p:cNvCxnSpPr>
          <p:nvPr/>
        </p:nvCxnSpPr>
        <p:spPr>
          <a:xfrm>
            <a:off x="4376573" y="2664460"/>
            <a:ext cx="206628" cy="323097"/>
          </a:xfrm>
          <a:prstGeom prst="line">
            <a:avLst/>
          </a:prstGeom>
          <a:noFill/>
          <a:ln w="6350" cap="flat" cmpd="sng" algn="ctr">
            <a:solidFill>
              <a:srgbClr val="5B9BD5"/>
            </a:solidFill>
            <a:prstDash val="solid"/>
            <a:miter lim="800000"/>
          </a:ln>
          <a:effectLst/>
        </p:spPr>
      </p:cxnSp>
      <p:cxnSp>
        <p:nvCxnSpPr>
          <p:cNvPr id="374" name="Straight Connector 373"/>
          <p:cNvCxnSpPr>
            <a:stCxn id="328" idx="4"/>
            <a:endCxn id="334" idx="0"/>
          </p:cNvCxnSpPr>
          <p:nvPr/>
        </p:nvCxnSpPr>
        <p:spPr>
          <a:xfrm flipH="1">
            <a:off x="4583201" y="2634948"/>
            <a:ext cx="282099" cy="352608"/>
          </a:xfrm>
          <a:prstGeom prst="line">
            <a:avLst/>
          </a:prstGeom>
          <a:noFill/>
          <a:ln w="6350" cap="flat" cmpd="sng" algn="ctr">
            <a:solidFill>
              <a:srgbClr val="5B9BD5"/>
            </a:solidFill>
            <a:prstDash val="solid"/>
            <a:miter lim="800000"/>
          </a:ln>
          <a:effectLst/>
        </p:spPr>
      </p:cxnSp>
      <p:cxnSp>
        <p:nvCxnSpPr>
          <p:cNvPr id="375" name="Straight Connector 374"/>
          <p:cNvCxnSpPr>
            <a:stCxn id="328" idx="4"/>
            <a:endCxn id="333" idx="0"/>
          </p:cNvCxnSpPr>
          <p:nvPr/>
        </p:nvCxnSpPr>
        <p:spPr>
          <a:xfrm>
            <a:off x="4865301" y="2634948"/>
            <a:ext cx="19810" cy="352608"/>
          </a:xfrm>
          <a:prstGeom prst="line">
            <a:avLst/>
          </a:prstGeom>
          <a:noFill/>
          <a:ln w="6350" cap="flat" cmpd="sng" algn="ctr">
            <a:solidFill>
              <a:srgbClr val="5B9BD5"/>
            </a:solidFill>
            <a:prstDash val="solid"/>
            <a:miter lim="800000"/>
          </a:ln>
          <a:effectLst/>
        </p:spPr>
      </p:cxnSp>
      <p:cxnSp>
        <p:nvCxnSpPr>
          <p:cNvPr id="376" name="Straight Connector 375"/>
          <p:cNvCxnSpPr>
            <a:stCxn id="328" idx="4"/>
            <a:endCxn id="335" idx="0"/>
          </p:cNvCxnSpPr>
          <p:nvPr/>
        </p:nvCxnSpPr>
        <p:spPr>
          <a:xfrm>
            <a:off x="4865303" y="2634948"/>
            <a:ext cx="351959" cy="352608"/>
          </a:xfrm>
          <a:prstGeom prst="line">
            <a:avLst/>
          </a:prstGeom>
          <a:noFill/>
          <a:ln w="6350" cap="flat" cmpd="sng" algn="ctr">
            <a:solidFill>
              <a:srgbClr val="5B9BD5"/>
            </a:solidFill>
            <a:prstDash val="solid"/>
            <a:miter lim="800000"/>
          </a:ln>
          <a:effectLst/>
        </p:spPr>
      </p:cxnSp>
      <p:cxnSp>
        <p:nvCxnSpPr>
          <p:cNvPr id="377" name="Straight Connector 376"/>
          <p:cNvCxnSpPr>
            <a:stCxn id="325" idx="4"/>
            <a:endCxn id="326" idx="0"/>
          </p:cNvCxnSpPr>
          <p:nvPr/>
        </p:nvCxnSpPr>
        <p:spPr>
          <a:xfrm flipH="1">
            <a:off x="3890514" y="2066341"/>
            <a:ext cx="487394" cy="329227"/>
          </a:xfrm>
          <a:prstGeom prst="line">
            <a:avLst/>
          </a:prstGeom>
          <a:noFill/>
          <a:ln w="6350" cap="flat" cmpd="sng" algn="ctr">
            <a:solidFill>
              <a:srgbClr val="5B9BD5"/>
            </a:solidFill>
            <a:prstDash val="solid"/>
            <a:miter lim="800000"/>
          </a:ln>
          <a:effectLst/>
        </p:spPr>
      </p:cxnSp>
      <p:cxnSp>
        <p:nvCxnSpPr>
          <p:cNvPr id="378" name="Straight Connector 377"/>
          <p:cNvCxnSpPr>
            <a:stCxn id="325" idx="4"/>
            <a:endCxn id="327" idx="0"/>
          </p:cNvCxnSpPr>
          <p:nvPr/>
        </p:nvCxnSpPr>
        <p:spPr>
          <a:xfrm>
            <a:off x="4377906" y="2066341"/>
            <a:ext cx="0" cy="329227"/>
          </a:xfrm>
          <a:prstGeom prst="line">
            <a:avLst/>
          </a:prstGeom>
          <a:noFill/>
          <a:ln w="6350" cap="flat" cmpd="sng" algn="ctr">
            <a:solidFill>
              <a:srgbClr val="5B9BD5"/>
            </a:solidFill>
            <a:prstDash val="solid"/>
            <a:miter lim="800000"/>
          </a:ln>
          <a:effectLst/>
        </p:spPr>
      </p:cxnSp>
      <p:cxnSp>
        <p:nvCxnSpPr>
          <p:cNvPr id="379" name="Straight Connector 378"/>
          <p:cNvCxnSpPr>
            <a:stCxn id="325" idx="4"/>
            <a:endCxn id="328" idx="0"/>
          </p:cNvCxnSpPr>
          <p:nvPr/>
        </p:nvCxnSpPr>
        <p:spPr>
          <a:xfrm>
            <a:off x="4377907" y="2066339"/>
            <a:ext cx="487394" cy="329226"/>
          </a:xfrm>
          <a:prstGeom prst="line">
            <a:avLst/>
          </a:prstGeom>
          <a:noFill/>
          <a:ln w="6350" cap="flat" cmpd="sng" algn="ctr">
            <a:solidFill>
              <a:srgbClr val="5B9BD5"/>
            </a:solidFill>
            <a:prstDash val="solid"/>
            <a:miter lim="800000"/>
          </a:ln>
          <a:effectLst/>
        </p:spPr>
      </p:cxnSp>
      <p:cxnSp>
        <p:nvCxnSpPr>
          <p:cNvPr id="380" name="Straight Connector 379"/>
          <p:cNvCxnSpPr>
            <a:stCxn id="322" idx="4"/>
            <a:endCxn id="335" idx="0"/>
          </p:cNvCxnSpPr>
          <p:nvPr/>
        </p:nvCxnSpPr>
        <p:spPr>
          <a:xfrm flipH="1">
            <a:off x="5217260" y="2634951"/>
            <a:ext cx="355409" cy="352607"/>
          </a:xfrm>
          <a:prstGeom prst="line">
            <a:avLst/>
          </a:prstGeom>
          <a:noFill/>
          <a:ln w="6350" cap="flat" cmpd="sng" algn="ctr">
            <a:solidFill>
              <a:srgbClr val="5B9BD5"/>
            </a:solidFill>
            <a:prstDash val="solid"/>
            <a:miter lim="800000"/>
          </a:ln>
          <a:effectLst/>
        </p:spPr>
      </p:cxnSp>
      <p:cxnSp>
        <p:nvCxnSpPr>
          <p:cNvPr id="381" name="Straight Connector 380"/>
          <p:cNvCxnSpPr>
            <a:stCxn id="322" idx="4"/>
            <a:endCxn id="337" idx="0"/>
          </p:cNvCxnSpPr>
          <p:nvPr/>
        </p:nvCxnSpPr>
        <p:spPr>
          <a:xfrm flipH="1">
            <a:off x="5526537" y="2634951"/>
            <a:ext cx="46133" cy="352607"/>
          </a:xfrm>
          <a:prstGeom prst="line">
            <a:avLst/>
          </a:prstGeom>
          <a:noFill/>
          <a:ln w="6350" cap="flat" cmpd="sng" algn="ctr">
            <a:solidFill>
              <a:srgbClr val="5B9BD5"/>
            </a:solidFill>
            <a:prstDash val="solid"/>
            <a:miter lim="800000"/>
          </a:ln>
          <a:effectLst/>
        </p:spPr>
      </p:cxnSp>
      <p:cxnSp>
        <p:nvCxnSpPr>
          <p:cNvPr id="382" name="Straight Connector 381"/>
          <p:cNvCxnSpPr>
            <a:stCxn id="322" idx="4"/>
            <a:endCxn id="336" idx="0"/>
          </p:cNvCxnSpPr>
          <p:nvPr/>
        </p:nvCxnSpPr>
        <p:spPr>
          <a:xfrm>
            <a:off x="5572669" y="2634951"/>
            <a:ext cx="255776" cy="352607"/>
          </a:xfrm>
          <a:prstGeom prst="line">
            <a:avLst/>
          </a:prstGeom>
          <a:noFill/>
          <a:ln w="6350" cap="flat" cmpd="sng" algn="ctr">
            <a:solidFill>
              <a:srgbClr val="5B9BD5"/>
            </a:solidFill>
            <a:prstDash val="solid"/>
            <a:miter lim="800000"/>
          </a:ln>
          <a:effectLst/>
        </p:spPr>
      </p:cxnSp>
      <p:cxnSp>
        <p:nvCxnSpPr>
          <p:cNvPr id="383" name="Straight Connector 382"/>
          <p:cNvCxnSpPr>
            <a:stCxn id="323" idx="4"/>
          </p:cNvCxnSpPr>
          <p:nvPr/>
        </p:nvCxnSpPr>
        <p:spPr>
          <a:xfrm flipH="1">
            <a:off x="5851512" y="2634949"/>
            <a:ext cx="208552" cy="344520"/>
          </a:xfrm>
          <a:prstGeom prst="line">
            <a:avLst/>
          </a:prstGeom>
          <a:noFill/>
          <a:ln w="6350" cap="flat" cmpd="sng" algn="ctr">
            <a:solidFill>
              <a:srgbClr val="5B9BD5"/>
            </a:solidFill>
            <a:prstDash val="solid"/>
            <a:miter lim="800000"/>
          </a:ln>
          <a:effectLst/>
        </p:spPr>
      </p:cxnSp>
      <p:cxnSp>
        <p:nvCxnSpPr>
          <p:cNvPr id="384" name="Straight Connector 383"/>
          <p:cNvCxnSpPr>
            <a:stCxn id="323" idx="4"/>
            <a:endCxn id="323" idx="4"/>
          </p:cNvCxnSpPr>
          <p:nvPr/>
        </p:nvCxnSpPr>
        <p:spPr>
          <a:xfrm>
            <a:off x="6060062" y="2634949"/>
            <a:ext cx="0" cy="0"/>
          </a:xfrm>
          <a:prstGeom prst="line">
            <a:avLst/>
          </a:prstGeom>
          <a:noFill/>
          <a:ln w="6350" cap="flat" cmpd="sng" algn="ctr">
            <a:solidFill>
              <a:srgbClr val="5B9BD5"/>
            </a:solidFill>
            <a:prstDash val="solid"/>
            <a:miter lim="800000"/>
          </a:ln>
          <a:effectLst/>
        </p:spPr>
      </p:cxnSp>
      <p:cxnSp>
        <p:nvCxnSpPr>
          <p:cNvPr id="385" name="Straight Connector 384"/>
          <p:cNvCxnSpPr>
            <a:stCxn id="323" idx="4"/>
            <a:endCxn id="338" idx="0"/>
          </p:cNvCxnSpPr>
          <p:nvPr/>
        </p:nvCxnSpPr>
        <p:spPr>
          <a:xfrm>
            <a:off x="6060063" y="2634951"/>
            <a:ext cx="61696" cy="352607"/>
          </a:xfrm>
          <a:prstGeom prst="line">
            <a:avLst/>
          </a:prstGeom>
          <a:noFill/>
          <a:ln w="6350" cap="flat" cmpd="sng" algn="ctr">
            <a:solidFill>
              <a:srgbClr val="5B9BD5"/>
            </a:solidFill>
            <a:prstDash val="solid"/>
            <a:miter lim="800000"/>
          </a:ln>
          <a:effectLst/>
        </p:spPr>
      </p:cxnSp>
      <p:cxnSp>
        <p:nvCxnSpPr>
          <p:cNvPr id="386" name="Straight Connector 385"/>
          <p:cNvCxnSpPr>
            <a:stCxn id="324" idx="4"/>
            <a:endCxn id="340" idx="0"/>
          </p:cNvCxnSpPr>
          <p:nvPr/>
        </p:nvCxnSpPr>
        <p:spPr>
          <a:xfrm flipH="1">
            <a:off x="6431036" y="2634948"/>
            <a:ext cx="116423" cy="352608"/>
          </a:xfrm>
          <a:prstGeom prst="line">
            <a:avLst/>
          </a:prstGeom>
          <a:noFill/>
          <a:ln w="6350" cap="flat" cmpd="sng" algn="ctr">
            <a:solidFill>
              <a:srgbClr val="5B9BD5"/>
            </a:solidFill>
            <a:prstDash val="solid"/>
            <a:miter lim="800000"/>
          </a:ln>
          <a:effectLst/>
        </p:spPr>
      </p:cxnSp>
      <p:cxnSp>
        <p:nvCxnSpPr>
          <p:cNvPr id="387" name="Straight Connector 386"/>
          <p:cNvCxnSpPr>
            <a:stCxn id="324" idx="4"/>
            <a:endCxn id="339" idx="0"/>
          </p:cNvCxnSpPr>
          <p:nvPr/>
        </p:nvCxnSpPr>
        <p:spPr>
          <a:xfrm>
            <a:off x="6547456" y="2634948"/>
            <a:ext cx="185486" cy="352608"/>
          </a:xfrm>
          <a:prstGeom prst="line">
            <a:avLst/>
          </a:prstGeom>
          <a:noFill/>
          <a:ln w="6350" cap="flat" cmpd="sng" algn="ctr">
            <a:solidFill>
              <a:srgbClr val="5B9BD5"/>
            </a:solidFill>
            <a:prstDash val="solid"/>
            <a:miter lim="800000"/>
          </a:ln>
          <a:effectLst/>
        </p:spPr>
      </p:cxnSp>
      <p:cxnSp>
        <p:nvCxnSpPr>
          <p:cNvPr id="388" name="Straight Connector 387"/>
          <p:cNvCxnSpPr>
            <a:stCxn id="321" idx="4"/>
            <a:endCxn id="322" idx="0"/>
          </p:cNvCxnSpPr>
          <p:nvPr/>
        </p:nvCxnSpPr>
        <p:spPr>
          <a:xfrm flipH="1">
            <a:off x="5572670" y="2041047"/>
            <a:ext cx="707368" cy="354520"/>
          </a:xfrm>
          <a:prstGeom prst="line">
            <a:avLst/>
          </a:prstGeom>
          <a:noFill/>
          <a:ln w="6350" cap="flat" cmpd="sng" algn="ctr">
            <a:solidFill>
              <a:srgbClr val="5B9BD5"/>
            </a:solidFill>
            <a:prstDash val="solid"/>
            <a:miter lim="800000"/>
          </a:ln>
          <a:effectLst/>
        </p:spPr>
      </p:cxnSp>
      <p:cxnSp>
        <p:nvCxnSpPr>
          <p:cNvPr id="389" name="Straight Connector 388"/>
          <p:cNvCxnSpPr>
            <a:stCxn id="321" idx="4"/>
            <a:endCxn id="323" idx="0"/>
          </p:cNvCxnSpPr>
          <p:nvPr/>
        </p:nvCxnSpPr>
        <p:spPr>
          <a:xfrm flipH="1">
            <a:off x="6060063" y="2041047"/>
            <a:ext cx="219974" cy="354520"/>
          </a:xfrm>
          <a:prstGeom prst="line">
            <a:avLst/>
          </a:prstGeom>
          <a:noFill/>
          <a:ln w="6350" cap="flat" cmpd="sng" algn="ctr">
            <a:solidFill>
              <a:srgbClr val="5B9BD5"/>
            </a:solidFill>
            <a:prstDash val="solid"/>
            <a:miter lim="800000"/>
          </a:ln>
          <a:effectLst/>
        </p:spPr>
      </p:cxnSp>
      <p:cxnSp>
        <p:nvCxnSpPr>
          <p:cNvPr id="390" name="Straight Connector 389"/>
          <p:cNvCxnSpPr>
            <a:stCxn id="321" idx="4"/>
            <a:endCxn id="324" idx="0"/>
          </p:cNvCxnSpPr>
          <p:nvPr/>
        </p:nvCxnSpPr>
        <p:spPr>
          <a:xfrm>
            <a:off x="6280038" y="2041046"/>
            <a:ext cx="267421" cy="354519"/>
          </a:xfrm>
          <a:prstGeom prst="line">
            <a:avLst/>
          </a:prstGeom>
          <a:noFill/>
          <a:ln w="6350" cap="flat" cmpd="sng" algn="ctr">
            <a:solidFill>
              <a:srgbClr val="5B9BD5"/>
            </a:solidFill>
            <a:prstDash val="solid"/>
            <a:miter lim="800000"/>
          </a:ln>
          <a:effectLst/>
        </p:spPr>
      </p:cxnSp>
      <p:cxnSp>
        <p:nvCxnSpPr>
          <p:cNvPr id="391" name="Straight Connector 390"/>
          <p:cNvCxnSpPr>
            <a:stCxn id="321" idx="4"/>
            <a:endCxn id="317" idx="0"/>
          </p:cNvCxnSpPr>
          <p:nvPr/>
        </p:nvCxnSpPr>
        <p:spPr>
          <a:xfrm>
            <a:off x="6280037" y="2041046"/>
            <a:ext cx="754815" cy="354519"/>
          </a:xfrm>
          <a:prstGeom prst="line">
            <a:avLst/>
          </a:prstGeom>
          <a:noFill/>
          <a:ln w="6350" cap="flat" cmpd="sng" algn="ctr">
            <a:solidFill>
              <a:srgbClr val="5B9BD5"/>
            </a:solidFill>
            <a:prstDash val="solid"/>
            <a:miter lim="800000"/>
          </a:ln>
          <a:effectLst/>
        </p:spPr>
      </p:cxnSp>
      <p:cxnSp>
        <p:nvCxnSpPr>
          <p:cNvPr id="392" name="Straight Connector 391"/>
          <p:cNvCxnSpPr>
            <a:stCxn id="317" idx="4"/>
            <a:endCxn id="342" idx="0"/>
          </p:cNvCxnSpPr>
          <p:nvPr/>
        </p:nvCxnSpPr>
        <p:spPr>
          <a:xfrm>
            <a:off x="7034851" y="2634948"/>
            <a:ext cx="0" cy="352608"/>
          </a:xfrm>
          <a:prstGeom prst="line">
            <a:avLst/>
          </a:prstGeom>
          <a:noFill/>
          <a:ln w="6350" cap="flat" cmpd="sng" algn="ctr">
            <a:solidFill>
              <a:srgbClr val="5B9BD5"/>
            </a:solidFill>
            <a:prstDash val="solid"/>
            <a:miter lim="800000"/>
          </a:ln>
          <a:effectLst/>
        </p:spPr>
      </p:cxnSp>
      <p:cxnSp>
        <p:nvCxnSpPr>
          <p:cNvPr id="393" name="Straight Connector 392"/>
          <p:cNvCxnSpPr>
            <a:stCxn id="317" idx="4"/>
            <a:endCxn id="341" idx="0"/>
          </p:cNvCxnSpPr>
          <p:nvPr/>
        </p:nvCxnSpPr>
        <p:spPr>
          <a:xfrm>
            <a:off x="7034853" y="2634948"/>
            <a:ext cx="301909" cy="352608"/>
          </a:xfrm>
          <a:prstGeom prst="line">
            <a:avLst/>
          </a:prstGeom>
          <a:noFill/>
          <a:ln w="6350" cap="flat" cmpd="sng" algn="ctr">
            <a:solidFill>
              <a:srgbClr val="5B9BD5"/>
            </a:solidFill>
            <a:prstDash val="solid"/>
            <a:miter lim="800000"/>
          </a:ln>
          <a:effectLst/>
        </p:spPr>
      </p:cxnSp>
      <p:cxnSp>
        <p:nvCxnSpPr>
          <p:cNvPr id="394" name="Straight Connector 393"/>
          <p:cNvCxnSpPr>
            <a:stCxn id="317" idx="4"/>
            <a:endCxn id="338" idx="0"/>
          </p:cNvCxnSpPr>
          <p:nvPr/>
        </p:nvCxnSpPr>
        <p:spPr>
          <a:xfrm flipH="1">
            <a:off x="6121760" y="2634948"/>
            <a:ext cx="913093" cy="352608"/>
          </a:xfrm>
          <a:prstGeom prst="line">
            <a:avLst/>
          </a:prstGeom>
          <a:noFill/>
          <a:ln w="6350" cap="flat" cmpd="sng" algn="ctr">
            <a:solidFill>
              <a:srgbClr val="5B9BD5"/>
            </a:solidFill>
            <a:prstDash val="solid"/>
            <a:miter lim="800000"/>
          </a:ln>
          <a:effectLst/>
        </p:spPr>
      </p:cxnSp>
      <p:grpSp>
        <p:nvGrpSpPr>
          <p:cNvPr id="395" name="Group 394"/>
          <p:cNvGrpSpPr/>
          <p:nvPr/>
        </p:nvGrpSpPr>
        <p:grpSpPr>
          <a:xfrm>
            <a:off x="1705261" y="3631255"/>
            <a:ext cx="1226165" cy="930116"/>
            <a:chOff x="589282" y="4964430"/>
            <a:chExt cx="1634886" cy="1240155"/>
          </a:xfrm>
        </p:grpSpPr>
        <p:sp>
          <p:nvSpPr>
            <p:cNvPr id="396" name="Rectangle 395"/>
            <p:cNvSpPr/>
            <p:nvPr/>
          </p:nvSpPr>
          <p:spPr>
            <a:xfrm>
              <a:off x="589282" y="4964430"/>
              <a:ext cx="1634886" cy="1240155"/>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685783">
                <a:defRPr/>
              </a:pPr>
              <a:endParaRPr lang="en-US" sz="1350" kern="0" dirty="0">
                <a:solidFill>
                  <a:prstClr val="white"/>
                </a:solidFill>
                <a:latin typeface="Calibri" panose="020F0502020204030204"/>
              </a:endParaRPr>
            </a:p>
          </p:txBody>
        </p:sp>
        <p:grpSp>
          <p:nvGrpSpPr>
            <p:cNvPr id="397" name="Group 396"/>
            <p:cNvGrpSpPr/>
            <p:nvPr/>
          </p:nvGrpSpPr>
          <p:grpSpPr>
            <a:xfrm>
              <a:off x="603442" y="4980526"/>
              <a:ext cx="1613540" cy="1209292"/>
              <a:chOff x="574594" y="4980526"/>
              <a:chExt cx="1613540" cy="1209292"/>
            </a:xfrm>
          </p:grpSpPr>
          <p:pic>
            <p:nvPicPr>
              <p:cNvPr id="398" name="Picture 4" descr="Image result for profile pictu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968"/>
              <a:stretch/>
            </p:blipFill>
            <p:spPr bwMode="auto">
              <a:xfrm>
                <a:off x="574594" y="4980526"/>
                <a:ext cx="478286" cy="638354"/>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0734" y="4980526"/>
                <a:ext cx="647400" cy="670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0" name="Picture 399"/>
              <p:cNvPicPr>
                <a:picLocks noChangeAspect="1"/>
              </p:cNvPicPr>
              <p:nvPr/>
            </p:nvPicPr>
            <p:blipFill>
              <a:blip r:embed="rId4"/>
              <a:stretch>
                <a:fillRect/>
              </a:stretch>
            </p:blipFill>
            <p:spPr>
              <a:xfrm>
                <a:off x="1057721" y="4980526"/>
                <a:ext cx="442058" cy="661697"/>
              </a:xfrm>
              <a:prstGeom prst="rect">
                <a:avLst/>
              </a:prstGeom>
            </p:spPr>
          </p:pic>
          <p:pic>
            <p:nvPicPr>
              <p:cNvPr id="401" name="Picture 400"/>
              <p:cNvPicPr>
                <a:picLocks noChangeAspect="1"/>
              </p:cNvPicPr>
              <p:nvPr/>
            </p:nvPicPr>
            <p:blipFill rotWithShape="1">
              <a:blip r:embed="rId5"/>
              <a:srcRect r="18984"/>
              <a:stretch/>
            </p:blipFill>
            <p:spPr>
              <a:xfrm>
                <a:off x="1057261" y="5651468"/>
                <a:ext cx="1130873" cy="538350"/>
              </a:xfrm>
              <a:prstGeom prst="rect">
                <a:avLst/>
              </a:prstGeom>
            </p:spPr>
          </p:pic>
          <p:pic>
            <p:nvPicPr>
              <p:cNvPr id="402" name="Picture 401"/>
              <p:cNvPicPr>
                <a:picLocks noChangeAspect="1"/>
              </p:cNvPicPr>
              <p:nvPr/>
            </p:nvPicPr>
            <p:blipFill>
              <a:blip r:embed="rId6"/>
              <a:stretch>
                <a:fillRect/>
              </a:stretch>
            </p:blipFill>
            <p:spPr>
              <a:xfrm>
                <a:off x="592367" y="5640313"/>
                <a:ext cx="442740" cy="546093"/>
              </a:xfrm>
              <a:prstGeom prst="rect">
                <a:avLst/>
              </a:prstGeom>
            </p:spPr>
          </p:pic>
        </p:grpSp>
      </p:grpSp>
      <p:cxnSp>
        <p:nvCxnSpPr>
          <p:cNvPr id="403" name="Straight Connector 402"/>
          <p:cNvCxnSpPr>
            <a:stCxn id="344" idx="4"/>
            <a:endCxn id="396" idx="0"/>
          </p:cNvCxnSpPr>
          <p:nvPr/>
        </p:nvCxnSpPr>
        <p:spPr>
          <a:xfrm>
            <a:off x="2027804" y="3218853"/>
            <a:ext cx="290538" cy="412402"/>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29069257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ADFAA-2650-4E05-B5C6-05005828EFE0}"/>
              </a:ext>
            </a:extLst>
          </p:cNvPr>
          <p:cNvSpPr>
            <a:spLocks noGrp="1"/>
          </p:cNvSpPr>
          <p:nvPr>
            <p:ph sz="half" idx="1"/>
          </p:nvPr>
        </p:nvSpPr>
        <p:spPr>
          <a:xfrm>
            <a:off x="3446510" y="1019602"/>
            <a:ext cx="5217121" cy="3467100"/>
          </a:xfrm>
        </p:spPr>
        <p:txBody>
          <a:bodyPr>
            <a:noAutofit/>
          </a:bodyPr>
          <a:lstStyle/>
          <a:p>
            <a:r>
              <a:rPr lang="en-US" sz="1800" dirty="0"/>
              <a:t>Hire and promote the right people</a:t>
            </a:r>
          </a:p>
          <a:p>
            <a:endParaRPr lang="en-US" sz="1800" dirty="0"/>
          </a:p>
          <a:p>
            <a:r>
              <a:rPr lang="en-US" sz="1800" dirty="0"/>
              <a:t>Improve the people you have</a:t>
            </a:r>
          </a:p>
          <a:p>
            <a:endParaRPr lang="en-US" sz="1800" dirty="0"/>
          </a:p>
          <a:p>
            <a:r>
              <a:rPr lang="en-US" sz="1800" dirty="0"/>
              <a:t>Build better teams</a:t>
            </a:r>
          </a:p>
          <a:p>
            <a:endParaRPr lang="en-US" sz="1800" dirty="0"/>
          </a:p>
          <a:p>
            <a:r>
              <a:rPr lang="en-US" sz="1800" dirty="0"/>
              <a:t>Happier customers, add value to the organization, better reputation</a:t>
            </a:r>
          </a:p>
        </p:txBody>
      </p:sp>
      <p:sp>
        <p:nvSpPr>
          <p:cNvPr id="2" name="Title 1">
            <a:extLst>
              <a:ext uri="{FF2B5EF4-FFF2-40B4-BE49-F238E27FC236}">
                <a16:creationId xmlns:a16="http://schemas.microsoft.com/office/drawing/2014/main" id="{C2E58FC8-3D2D-47F8-B6A3-8A61A671E337}"/>
              </a:ext>
            </a:extLst>
          </p:cNvPr>
          <p:cNvSpPr>
            <a:spLocks noGrp="1"/>
          </p:cNvSpPr>
          <p:nvPr>
            <p:ph type="title"/>
          </p:nvPr>
        </p:nvSpPr>
        <p:spPr/>
        <p:txBody>
          <a:bodyPr/>
          <a:lstStyle/>
          <a:p>
            <a:r>
              <a:rPr lang="en-US" dirty="0"/>
              <a:t>So… what does it all mean?</a:t>
            </a:r>
          </a:p>
        </p:txBody>
      </p:sp>
    </p:spTree>
    <p:extLst>
      <p:ext uri="{BB962C8B-B14F-4D97-AF65-F5344CB8AC3E}">
        <p14:creationId xmlns:p14="http://schemas.microsoft.com/office/powerpoint/2010/main" val="154412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t>Profile your team and organization</a:t>
            </a:r>
          </a:p>
          <a:p>
            <a:endParaRPr lang="en-US" dirty="0"/>
          </a:p>
          <a:p>
            <a:r>
              <a:rPr lang="en-US" dirty="0"/>
              <a:t>Individual assessment of employees in your organization/team </a:t>
            </a:r>
          </a:p>
          <a:p>
            <a:pPr lvl="1"/>
            <a:r>
              <a:rPr lang="en-US" dirty="0"/>
              <a:t>Participants will receive their condensed results</a:t>
            </a:r>
          </a:p>
          <a:p>
            <a:pPr lvl="1"/>
            <a:endParaRPr lang="en-US" dirty="0"/>
          </a:p>
          <a:p>
            <a:r>
              <a:rPr lang="en-US" dirty="0"/>
              <a:t>Leadership assessment of employee capabilities</a:t>
            </a:r>
          </a:p>
          <a:p>
            <a:pPr lvl="1"/>
            <a:r>
              <a:rPr lang="en-US" dirty="0"/>
              <a:t>Participants will receive a detailed customized test report</a:t>
            </a:r>
          </a:p>
          <a:p>
            <a:endParaRPr lang="en-US"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sz="3600" dirty="0"/>
              <a:t>What Can be Done</a:t>
            </a:r>
          </a:p>
        </p:txBody>
      </p:sp>
    </p:spTree>
    <p:extLst>
      <p:ext uri="{BB962C8B-B14F-4D97-AF65-F5344CB8AC3E}">
        <p14:creationId xmlns:p14="http://schemas.microsoft.com/office/powerpoint/2010/main" val="18813802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B78B-9AC1-81C6-1579-EBD7AE33204D}"/>
              </a:ext>
            </a:extLst>
          </p:cNvPr>
          <p:cNvSpPr>
            <a:spLocks noGrp="1"/>
          </p:cNvSpPr>
          <p:nvPr>
            <p:ph type="title"/>
          </p:nvPr>
        </p:nvSpPr>
        <p:spPr>
          <a:xfrm>
            <a:off x="457200" y="589513"/>
            <a:ext cx="8229600" cy="857250"/>
          </a:xfrm>
        </p:spPr>
        <p:txBody>
          <a:bodyPr>
            <a:normAutofit/>
          </a:bodyPr>
          <a:lstStyle/>
          <a:p>
            <a:r>
              <a:rPr lang="en-US" dirty="0"/>
              <a:t>Realistic &amp; </a:t>
            </a:r>
            <a:r>
              <a:rPr lang="en-US" dirty="0">
                <a:solidFill>
                  <a:schemeClr val="accent2"/>
                </a:solidFill>
              </a:rPr>
              <a:t>Immediate</a:t>
            </a:r>
            <a:r>
              <a:rPr lang="en-US" dirty="0"/>
              <a:t> Solutions</a:t>
            </a:r>
          </a:p>
        </p:txBody>
      </p:sp>
      <p:sp>
        <p:nvSpPr>
          <p:cNvPr id="3" name="Content Placeholder 2">
            <a:extLst>
              <a:ext uri="{FF2B5EF4-FFF2-40B4-BE49-F238E27FC236}">
                <a16:creationId xmlns:a16="http://schemas.microsoft.com/office/drawing/2014/main" id="{8F0841A6-8C01-007D-FCE4-A210A12ECAC3}"/>
              </a:ext>
            </a:extLst>
          </p:cNvPr>
          <p:cNvSpPr>
            <a:spLocks noGrp="1"/>
          </p:cNvSpPr>
          <p:nvPr>
            <p:ph idx="1"/>
          </p:nvPr>
        </p:nvSpPr>
        <p:spPr>
          <a:xfrm>
            <a:off x="457200" y="1726987"/>
            <a:ext cx="8229600" cy="3005369"/>
          </a:xfrm>
        </p:spPr>
        <p:txBody>
          <a:bodyPr>
            <a:normAutofit fontScale="70000" lnSpcReduction="20000"/>
          </a:bodyPr>
          <a:lstStyle/>
          <a:p>
            <a:r>
              <a:rPr lang="en-US" dirty="0"/>
              <a:t>Become a “Client of Choice” </a:t>
            </a:r>
          </a:p>
          <a:p>
            <a:pPr lvl="1"/>
            <a:r>
              <a:rPr lang="en-US" dirty="0"/>
              <a:t>(for External Vendors &amp; Internal Customers)</a:t>
            </a:r>
          </a:p>
          <a:p>
            <a:endParaRPr lang="en-US" dirty="0"/>
          </a:p>
          <a:p>
            <a:r>
              <a:rPr lang="en-US" dirty="0"/>
              <a:t>Increase your HD IQ (Human Dimensions)</a:t>
            </a:r>
          </a:p>
          <a:p>
            <a:endParaRPr lang="en-US" dirty="0"/>
          </a:p>
          <a:p>
            <a:r>
              <a:rPr lang="en-US" dirty="0"/>
              <a:t>Map your Organization – people, SOP, etc. </a:t>
            </a:r>
          </a:p>
          <a:p>
            <a:endParaRPr lang="en-US" dirty="0"/>
          </a:p>
          <a:p>
            <a:r>
              <a:rPr lang="en-US" dirty="0"/>
              <a:t>Train your People the right way – become better sooner</a:t>
            </a:r>
          </a:p>
          <a:p>
            <a:endParaRPr lang="en-US" dirty="0"/>
          </a:p>
          <a:p>
            <a:pPr lvl="1"/>
            <a:endParaRPr lang="en-US" dirty="0"/>
          </a:p>
        </p:txBody>
      </p:sp>
    </p:spTree>
    <p:extLst>
      <p:ext uri="{BB962C8B-B14F-4D97-AF65-F5344CB8AC3E}">
        <p14:creationId xmlns:p14="http://schemas.microsoft.com/office/powerpoint/2010/main" val="1890105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6|25.8|1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Dude Solutions Colors">
      <a:dk1>
        <a:srgbClr val="51585E"/>
      </a:dk1>
      <a:lt1>
        <a:srgbClr val="FFFFFF"/>
      </a:lt1>
      <a:dk2>
        <a:srgbClr val="6C757D"/>
      </a:dk2>
      <a:lt2>
        <a:srgbClr val="E7E6E6"/>
      </a:lt2>
      <a:accent1>
        <a:srgbClr val="003C4C"/>
      </a:accent1>
      <a:accent2>
        <a:srgbClr val="FF5C38"/>
      </a:accent2>
      <a:accent3>
        <a:srgbClr val="87B2D7"/>
      </a:accent3>
      <a:accent4>
        <a:srgbClr val="C6DAE7"/>
      </a:accent4>
      <a:accent5>
        <a:srgbClr val="5B7F95"/>
      </a:accent5>
      <a:accent6>
        <a:srgbClr val="00263A"/>
      </a:accent6>
      <a:hlink>
        <a:srgbClr val="FF5C38"/>
      </a:hlink>
      <a:folHlink>
        <a:srgbClr val="FF5C38"/>
      </a:folHlink>
    </a:clrScheme>
    <a:fontScheme name="Custom 1">
      <a:majorFont>
        <a:latin typeface="Arial Black"/>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a:bodyPr>
      <a:lstStyle>
        <a:defPPr algn="l">
          <a:defRPr sz="1800" dirty="0" smtClean="0"/>
        </a:defPPr>
      </a:lstStyle>
    </a:txDef>
  </a:objectDefaults>
  <a:extraClrSchemeLst/>
  <a:extLst>
    <a:ext uri="{05A4C25C-085E-4340-85A3-A5531E510DB2}">
      <thm15:themeFamily xmlns:thm15="http://schemas.microsoft.com/office/thememl/2012/main" name="Presentation1" id="{8CC48D5B-D5C2-6349-ADF3-E766CE9A77BB}" vid="{E6D310F0-2C31-504D-983B-BD28ECE28505}"/>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7386</TotalTime>
  <Words>6076</Words>
  <Application>Microsoft Office PowerPoint</Application>
  <PresentationFormat>On-screen Show (16:9)</PresentationFormat>
  <Paragraphs>1061</Paragraphs>
  <Slides>101</Slides>
  <Notes>24</Notes>
  <HiddenSlides>6</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101</vt:i4>
      </vt:variant>
    </vt:vector>
  </HeadingPairs>
  <TitlesOfParts>
    <vt:vector size="112" baseType="lpstr">
      <vt:lpstr>Architype</vt:lpstr>
      <vt:lpstr>Arial</vt:lpstr>
      <vt:lpstr>Arial Black</vt:lpstr>
      <vt:lpstr>Calibri</vt:lpstr>
      <vt:lpstr>Calibri Light</vt:lpstr>
      <vt:lpstr>Courier New</vt:lpstr>
      <vt:lpstr>Times New Roman</vt:lpstr>
      <vt:lpstr>Verdana</vt:lpstr>
      <vt:lpstr>Office Theme</vt:lpstr>
      <vt:lpstr>1_Office Theme</vt:lpstr>
      <vt:lpstr>1_Custom Design</vt:lpstr>
      <vt:lpstr>Current Market &amp;  Being the Client of Choice</vt:lpstr>
      <vt:lpstr>Simplar</vt:lpstr>
      <vt:lpstr>Simplar</vt:lpstr>
      <vt:lpstr>PowerPoint Presentation</vt:lpstr>
      <vt:lpstr>PowerPoint Presentation</vt:lpstr>
      <vt:lpstr>PowerPoint Presentation</vt:lpstr>
      <vt:lpstr>NOTICE:  All data is as of Aug/SEPT 2022 and the market is changing fast the data should be updated regularly </vt:lpstr>
      <vt:lpstr>Many Headwinds in Today’s Market</vt:lpstr>
      <vt:lpstr>WARNING DO NOT GET “DOWN”  I AM VERY OPPTIMISTIC FOR THE FUTURE (But we may have to go thru a rough patch first) </vt:lpstr>
      <vt:lpstr>Economic Uncertainty</vt:lpstr>
      <vt:lpstr>Economic Uncertainty</vt:lpstr>
      <vt:lpstr>Economic – AIA-ABI More Work Coming?</vt:lpstr>
      <vt:lpstr>ABI- History (ABC, Sage Policy Group)</vt:lpstr>
      <vt:lpstr>Economic - Dodge Momentum Index More Work Coming? (up 17% y/y July 2022)</vt:lpstr>
      <vt:lpstr>Economic – Ken Simonson AGC More Work Coming?</vt:lpstr>
      <vt:lpstr>More Work Coming? - Others</vt:lpstr>
      <vt:lpstr>PowerPoint Presentation</vt:lpstr>
      <vt:lpstr>PowerPoint Presentation</vt:lpstr>
      <vt:lpstr>PowerPoint Presentation</vt:lpstr>
      <vt:lpstr>PowerPoint Presentation</vt:lpstr>
      <vt:lpstr>Workforce Challenges</vt:lpstr>
      <vt:lpstr>2022+ Outlook for Workforce</vt:lpstr>
      <vt:lpstr>Other Workforce Challenges</vt:lpstr>
      <vt:lpstr>Workforce Challenges  2020 Birth Rate 4% lower than 2019 Lowest Ever (11.99 Births per 1000 people)  (was 31% higher in 1990)  (was 102% higher in 1950)</vt:lpstr>
      <vt:lpstr>Workforce Challenges –  Prime Age (25-54) Male Workforce Participation </vt:lpstr>
      <vt:lpstr>Workforce Challenges</vt:lpstr>
      <vt:lpstr>PowerPoint Presentation</vt:lpstr>
      <vt:lpstr>Workforce </vt:lpstr>
      <vt:lpstr>PowerPoint Presentation</vt:lpstr>
      <vt:lpstr>PowerPoint Presentation</vt:lpstr>
      <vt:lpstr>PowerPoint Presentation</vt:lpstr>
      <vt:lpstr>PowerPoint Presentation</vt:lpstr>
      <vt:lpstr>Cost Increases/Decreases</vt:lpstr>
      <vt:lpstr>AIA Report August 2022</vt:lpstr>
      <vt:lpstr>Material Prices &amp; Uncertainty – July 2022 BLS</vt:lpstr>
      <vt:lpstr>Material Prices &amp; Uncertainty – July 2022 BLS</vt:lpstr>
      <vt:lpstr>PowerPoint Presentation</vt:lpstr>
      <vt:lpstr>Headed in Right Direction But Costs Will Get “Worse” - Before They Get “Better”</vt:lpstr>
      <vt:lpstr>Supply Chain</vt:lpstr>
      <vt:lpstr>Supply Chain Issues</vt:lpstr>
      <vt:lpstr>Materials Uncertainty + AGC (July 2022)</vt:lpstr>
      <vt:lpstr>Shortages – AGC + Others</vt:lpstr>
      <vt:lpstr>Diesel Shortages</vt:lpstr>
      <vt:lpstr>Recent Data Sample – Before vs Now  (August 2022)</vt:lpstr>
      <vt:lpstr>Multi-Site Study (August 2022)</vt:lpstr>
      <vt:lpstr>Current “Solutions”</vt:lpstr>
      <vt:lpstr>Performance Problems</vt:lpstr>
      <vt:lpstr>Reality</vt:lpstr>
      <vt:lpstr>PowerPoint Presentation</vt:lpstr>
      <vt:lpstr>Reality of the Situation </vt:lpstr>
      <vt:lpstr>Importance of the People</vt:lpstr>
      <vt:lpstr>Limited Pool of Expertise</vt:lpstr>
      <vt:lpstr>Clients, Buyers, Contractors, Suppliers…  are in competition with each other  for the same  limited pool  of skilled personnel</vt:lpstr>
      <vt:lpstr>Considerations </vt:lpstr>
      <vt:lpstr>Realistic &amp; Immediate Solutions</vt:lpstr>
      <vt:lpstr>Potential &amp; Realistic Solutions</vt:lpstr>
      <vt:lpstr>PowerPoint Presentation</vt:lpstr>
      <vt:lpstr>PowerPoint Presentation</vt:lpstr>
      <vt:lpstr>PowerPoint Presentation</vt:lpstr>
      <vt:lpstr>A “Client-of-Choice” (“Customer-of-Choice”)</vt:lpstr>
      <vt:lpstr>Transforming &amp; Becoming a  Client of Choice</vt:lpstr>
      <vt:lpstr>Keys to Successful Organization Readiness</vt:lpstr>
      <vt:lpstr>Average Owner Org: Change Adoption Profile</vt:lpstr>
      <vt:lpstr>Proof of Good Change Efforts</vt:lpstr>
      <vt:lpstr>Client of Choice Tools</vt:lpstr>
      <vt:lpstr>Project Summit</vt:lpstr>
      <vt:lpstr>Potential &amp; Realistic Solutions</vt:lpstr>
      <vt:lpstr>How are project teams selected?</vt:lpstr>
      <vt:lpstr>It’s Elementary</vt:lpstr>
      <vt:lpstr>PowerPoint Presentation</vt:lpstr>
      <vt:lpstr>Road to Today</vt:lpstr>
      <vt:lpstr>Profile &amp; Benchmarking</vt:lpstr>
      <vt:lpstr>How are these used?</vt:lpstr>
      <vt:lpstr>Customized Individual Reports</vt:lpstr>
      <vt:lpstr>Customized Individual Reports</vt:lpstr>
      <vt:lpstr>Comparing Levels Org. Seniority</vt:lpstr>
      <vt:lpstr>Performance Ratings:  ID the Rockstars</vt:lpstr>
      <vt:lpstr>How Many Are There?</vt:lpstr>
      <vt:lpstr>Biggest Differences</vt:lpstr>
      <vt:lpstr>Comparison: Rockstar vs. Avg.</vt:lpstr>
      <vt:lpstr>Enhanced Decision Making –  Promotions / Opportunities</vt:lpstr>
      <vt:lpstr>Field Leaders      Vs Project Managers</vt:lpstr>
      <vt:lpstr>HD comparison levels  EXAMPLE</vt:lpstr>
      <vt:lpstr>Team Development</vt:lpstr>
      <vt:lpstr>Team Development</vt:lpstr>
      <vt:lpstr>Team Development</vt:lpstr>
      <vt:lpstr>Team Development Based on HEXACO</vt:lpstr>
      <vt:lpstr>Team Development Based on HEXACO</vt:lpstr>
      <vt:lpstr>Team Development Based on HEXACO</vt:lpstr>
      <vt:lpstr>Solutions?</vt:lpstr>
      <vt:lpstr>PowerPoint Presentation</vt:lpstr>
      <vt:lpstr>Team Performance – Case Study</vt:lpstr>
      <vt:lpstr>Team Performance – Case Study</vt:lpstr>
      <vt:lpstr>Team Performance – Case Study</vt:lpstr>
      <vt:lpstr>Team Performance – Case Study</vt:lpstr>
      <vt:lpstr>Organizational Profile Mapping</vt:lpstr>
      <vt:lpstr>So… what does it all mean?</vt:lpstr>
      <vt:lpstr>What Can be Done</vt:lpstr>
      <vt:lpstr>Realistic &amp; Immediate Solutions</vt:lpstr>
      <vt:lpstr>I Am VERY Optimistic </vt:lpstr>
      <vt:lpstr>Keep Moving Forward</vt:lpstr>
    </vt:vector>
  </TitlesOfParts>
  <Company>Associated Builders and Contractors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Van Steenberge</dc:creator>
  <cp:lastModifiedBy>Kenneth Sullivan</cp:lastModifiedBy>
  <cp:revision>197</cp:revision>
  <dcterms:created xsi:type="dcterms:W3CDTF">2015-09-10T19:20:29Z</dcterms:created>
  <dcterms:modified xsi:type="dcterms:W3CDTF">2022-09-21T04:51:22Z</dcterms:modified>
</cp:coreProperties>
</file>