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  <p:sldMasterId id="2147483685" r:id="rId2"/>
    <p:sldMasterId id="2147483738" r:id="rId3"/>
  </p:sldMasterIdLst>
  <p:notesMasterIdLst>
    <p:notesMasterId r:id="rId18"/>
  </p:notesMasterIdLst>
  <p:sldIdLst>
    <p:sldId id="3113" r:id="rId4"/>
    <p:sldId id="3068" r:id="rId5"/>
    <p:sldId id="3114" r:id="rId6"/>
    <p:sldId id="3011" r:id="rId7"/>
    <p:sldId id="2767" r:id="rId8"/>
    <p:sldId id="3097" r:id="rId9"/>
    <p:sldId id="3098" r:id="rId10"/>
    <p:sldId id="3099" r:id="rId11"/>
    <p:sldId id="3100" r:id="rId12"/>
    <p:sldId id="3101" r:id="rId13"/>
    <p:sldId id="598" r:id="rId14"/>
    <p:sldId id="599" r:id="rId15"/>
    <p:sldId id="441" r:id="rId16"/>
    <p:sldId id="258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5FBDD6"/>
    <a:srgbClr val="00CC00"/>
    <a:srgbClr val="FF9900"/>
    <a:srgbClr val="FFD400"/>
    <a:srgbClr val="009900"/>
    <a:srgbClr val="0000CC"/>
    <a:srgbClr val="FF3300"/>
    <a:srgbClr val="1C3A5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20022B-0960-43E4-8063-C6252F7F9979}" v="111" dt="2020-08-11T22:15:56.7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6771" autoAdjust="0"/>
    <p:restoredTop sz="96357" autoAdjust="0"/>
  </p:normalViewPr>
  <p:slideViewPr>
    <p:cSldViewPr snapToGrid="0">
      <p:cViewPr varScale="1">
        <p:scale>
          <a:sx n="110" d="100"/>
          <a:sy n="110" d="100"/>
        </p:scale>
        <p:origin x="528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microsoft.com/office/2015/10/relationships/revisionInfo" Target="revisionInfo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38522B-F0D7-4E8B-8D50-FF2158670A6B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BE1A9C-B72B-4917-9709-4613130C1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29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BE1A9C-B72B-4917-9709-4613130C181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8295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BE1A9C-B72B-4917-9709-4613130C181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746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BE1A9C-B72B-4917-9709-4613130C181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4478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BE1A9C-B72B-4917-9709-4613130C181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3041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BE1A9C-B72B-4917-9709-4613130C181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8591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BE1A9C-B72B-4917-9709-4613130C181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997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BE1A9C-B72B-4917-9709-4613130C181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6709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AB42B-9824-4067-BCD5-81D4AA0A8CF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9237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B0A12CF-7AEE-4C02-9886-3E9530A96AB0}" type="slidenum">
              <a:rPr lang="en-US" smtClean="0">
                <a:solidFill>
                  <a:srgbClr val="000000"/>
                </a:solidFill>
              </a:rPr>
              <a:pPr/>
              <a:t>12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921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6150"/>
            <a:ext cx="12192001" cy="1158773"/>
          </a:xfrm>
          <a:noFill/>
          <a:ln>
            <a:noFill/>
          </a:ln>
        </p:spPr>
        <p:txBody>
          <a:bodyPr>
            <a:normAutofit/>
          </a:bodyPr>
          <a:lstStyle>
            <a:lvl1pPr>
              <a:defRPr sz="4000" b="1">
                <a:solidFill>
                  <a:srgbClr val="5FBDD6"/>
                </a:solidFill>
                <a:effectLst/>
                <a:latin typeface="Arial Black" panose="020B0A04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851" y="1314923"/>
            <a:ext cx="11436297" cy="4733695"/>
          </a:xfrm>
        </p:spPr>
        <p:txBody>
          <a:bodyPr>
            <a:no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  <a:lvl2pPr marL="685800" indent="-228600">
              <a:buFont typeface="Calibri" panose="020F0502020204030204" pitchFamily="34" charset="0"/>
              <a:buChar char="–"/>
              <a:defRPr sz="3200" b="1">
                <a:solidFill>
                  <a:schemeClr val="tx1"/>
                </a:solidFill>
              </a:defRPr>
            </a:lvl2pPr>
            <a:lvl3pPr marL="1143000" indent="-228600">
              <a:buFont typeface="Calibri" panose="020F0502020204030204" pitchFamily="34" charset="0"/>
              <a:buChar char="–"/>
              <a:defRPr sz="3200" b="1">
                <a:solidFill>
                  <a:schemeClr val="tx1"/>
                </a:solidFill>
              </a:defRPr>
            </a:lvl3pPr>
            <a:lvl4pPr marL="1600200" indent="-228600">
              <a:buFont typeface="Calibri" panose="020F0502020204030204" pitchFamily="34" charset="0"/>
              <a:buChar char="–"/>
              <a:defRPr sz="3200" b="1">
                <a:solidFill>
                  <a:schemeClr val="tx1"/>
                </a:solidFill>
              </a:defRPr>
            </a:lvl4pPr>
            <a:lvl5pPr marL="2057400" indent="-228600">
              <a:buFont typeface="Calibri" panose="020F0502020204030204" pitchFamily="34" charset="0"/>
              <a:buChar char="–"/>
              <a:defRPr sz="3200" b="1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bk object 16">
            <a:extLst>
              <a:ext uri="{FF2B5EF4-FFF2-40B4-BE49-F238E27FC236}">
                <a16:creationId xmlns:a16="http://schemas.microsoft.com/office/drawing/2014/main" id="{1B353C0D-3CB0-478B-B91F-91D69EC2E8B5}"/>
              </a:ext>
            </a:extLst>
          </p:cNvPr>
          <p:cNvSpPr/>
          <p:nvPr userDrawn="1"/>
        </p:nvSpPr>
        <p:spPr>
          <a:xfrm rot="16200000">
            <a:off x="5729597" y="395594"/>
            <a:ext cx="732808" cy="121920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8" name="Picture 7" descr="A picture containing food&#10;&#10;Description automatically generated">
            <a:extLst>
              <a:ext uri="{FF2B5EF4-FFF2-40B4-BE49-F238E27FC236}">
                <a16:creationId xmlns:a16="http://schemas.microsoft.com/office/drawing/2014/main" id="{F99A6B1F-1A58-438C-84BF-EE2FE17D47C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184694"/>
            <a:ext cx="1354126" cy="596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625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117" y="1579091"/>
            <a:ext cx="11436297" cy="4660400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  <a:lvl2pPr marL="685800" indent="-228600">
              <a:buFont typeface="Calibri" panose="020F0502020204030204" pitchFamily="34" charset="0"/>
              <a:buChar char="–"/>
              <a:defRPr sz="2800" b="1">
                <a:solidFill>
                  <a:schemeClr val="bg1"/>
                </a:solidFill>
              </a:defRPr>
            </a:lvl2pPr>
            <a:lvl3pPr marL="1143000" indent="-228600">
              <a:buFont typeface="Calibri" panose="020F0502020204030204" pitchFamily="34" charset="0"/>
              <a:buChar char="–"/>
              <a:defRPr sz="2800" b="1">
                <a:solidFill>
                  <a:schemeClr val="bg1"/>
                </a:solidFill>
              </a:defRPr>
            </a:lvl3pPr>
            <a:lvl4pPr marL="1600200" indent="-228600">
              <a:buFont typeface="Calibri" panose="020F0502020204030204" pitchFamily="34" charset="0"/>
              <a:buChar char="–"/>
              <a:defRPr sz="2800" b="1">
                <a:solidFill>
                  <a:schemeClr val="bg1"/>
                </a:solidFill>
              </a:defRPr>
            </a:lvl4pPr>
            <a:lvl5pPr marL="2057400" indent="-228600">
              <a:buFont typeface="Calibri" panose="020F0502020204030204" pitchFamily="34" charset="0"/>
              <a:buChar char="–"/>
              <a:defRPr sz="28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1A87451D-AF69-4C3F-B75E-76A8B2B1397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5175" y="6029941"/>
            <a:ext cx="1144239" cy="672525"/>
          </a:xfrm>
          <a:prstGeom prst="rect">
            <a:avLst/>
          </a:prstGeom>
        </p:spPr>
      </p:pic>
      <p:pic>
        <p:nvPicPr>
          <p:cNvPr id="6" name="Picture 5" descr="http://www.ocr.gov.jm/images/124358-matte-white-square-icon-alphanumeric-question-mark1-ps.png">
            <a:extLst>
              <a:ext uri="{FF2B5EF4-FFF2-40B4-BE49-F238E27FC236}">
                <a16:creationId xmlns:a16="http://schemas.microsoft.com/office/drawing/2014/main" id="{38521BA8-A06E-4B75-898F-AD68C1C7928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7125" y="352425"/>
            <a:ext cx="4417749" cy="441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23532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3D490-F5CA-4296-AD09-F6CBD062844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pic>
        <p:nvPicPr>
          <p:cNvPr id="34" name="Picture 33" descr="A picture containing food&#10;&#10;Description automatically generated">
            <a:extLst>
              <a:ext uri="{FF2B5EF4-FFF2-40B4-BE49-F238E27FC236}">
                <a16:creationId xmlns:a16="http://schemas.microsoft.com/office/drawing/2014/main" id="{CB99E0EE-5BE7-CD45-93D8-DA6A1BE20F3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8" y="3012042"/>
            <a:ext cx="1854462" cy="817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3413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pattFill prst="dkUpDiag">
          <a:fgClr>
            <a:schemeClr val="tx1">
              <a:lumMod val="75000"/>
              <a:lumOff val="25000"/>
            </a:schemeClr>
          </a:fgClr>
          <a:bgClr>
            <a:srgbClr val="0066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796413"/>
            <a:ext cx="12192000" cy="2971800"/>
          </a:xfrm>
          <a:prstGeom prst="rect">
            <a:avLst/>
          </a:prstGeom>
          <a:pattFill prst="pct50">
            <a:fgClr>
              <a:schemeClr val="bg1">
                <a:lumMod val="85000"/>
              </a:schemeClr>
            </a:fgClr>
            <a:bgClr>
              <a:schemeClr val="bg1">
                <a:lumMod val="9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ctr" anchorCtr="0">
            <a:normAutofit/>
          </a:bodyPr>
          <a:lstStyle>
            <a:lvl1pPr algn="ctr">
              <a:defRPr sz="6600" b="1" spc="150" baseline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06529"/>
            <a:ext cx="9144000" cy="700548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Rectangle 7"/>
          <p:cNvSpPr/>
          <p:nvPr userDrawn="1"/>
        </p:nvSpPr>
        <p:spPr>
          <a:xfrm>
            <a:off x="-7303" y="5545395"/>
            <a:ext cx="12192000" cy="1142999"/>
          </a:xfrm>
          <a:prstGeom prst="rect">
            <a:avLst/>
          </a:prstGeom>
          <a:pattFill prst="dkUpDiag">
            <a:fgClr>
              <a:srgbClr val="EAEAEA"/>
            </a:fgClr>
            <a:bgClr>
              <a:schemeClr val="bg1">
                <a:lumMod val="9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DA5CDC8D-FDDA-446A-80AA-41EA20C2E6F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5825" y="5617753"/>
            <a:ext cx="2221145" cy="998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6195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6150"/>
            <a:ext cx="12192001" cy="1158773"/>
          </a:xfrm>
          <a:solidFill>
            <a:schemeClr val="bg2">
              <a:lumMod val="10000"/>
            </a:schemeClr>
          </a:solidFill>
          <a:ln>
            <a:noFill/>
          </a:ln>
        </p:spPr>
        <p:txBody>
          <a:bodyPr>
            <a:normAutofit/>
          </a:bodyPr>
          <a:lstStyle>
            <a:lvl1pPr>
              <a:defRPr sz="4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851" y="1464791"/>
            <a:ext cx="11436297" cy="4660400"/>
          </a:xfrm>
        </p:spPr>
        <p:txBody>
          <a:bodyPr>
            <a:no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  <a:lvl2pPr marL="685800" indent="-228600">
              <a:buFont typeface="Calibri" panose="020F0502020204030204" pitchFamily="34" charset="0"/>
              <a:buChar char="–"/>
              <a:defRPr sz="3200" b="1">
                <a:solidFill>
                  <a:schemeClr val="tx1"/>
                </a:solidFill>
              </a:defRPr>
            </a:lvl2pPr>
            <a:lvl3pPr marL="1143000" indent="-228600">
              <a:buFont typeface="Calibri" panose="020F0502020204030204" pitchFamily="34" charset="0"/>
              <a:buChar char="–"/>
              <a:defRPr sz="3200" b="1">
                <a:solidFill>
                  <a:schemeClr val="tx1"/>
                </a:solidFill>
              </a:defRPr>
            </a:lvl3pPr>
            <a:lvl4pPr marL="1600200" indent="-228600">
              <a:buFont typeface="Calibri" panose="020F0502020204030204" pitchFamily="34" charset="0"/>
              <a:buChar char="–"/>
              <a:defRPr sz="3200" b="1">
                <a:solidFill>
                  <a:schemeClr val="tx1"/>
                </a:solidFill>
              </a:defRPr>
            </a:lvl4pPr>
            <a:lvl5pPr marL="2057400" indent="-228600">
              <a:buFont typeface="Calibri" panose="020F0502020204030204" pitchFamily="34" charset="0"/>
              <a:buChar char="–"/>
              <a:defRPr sz="3200" b="1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0B467950-2949-472D-9401-5D30EDD6C57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1800" y="6125191"/>
            <a:ext cx="1381135" cy="620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7456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112" y="156150"/>
            <a:ext cx="12222821" cy="1158773"/>
          </a:xfrm>
          <a:solidFill>
            <a:schemeClr val="accent5">
              <a:lumMod val="50000"/>
            </a:schemeClr>
          </a:solidFill>
          <a:ln>
            <a:noFill/>
          </a:ln>
        </p:spPr>
        <p:txBody>
          <a:bodyPr>
            <a:normAutofit/>
          </a:bodyPr>
          <a:lstStyle>
            <a:lvl1pPr>
              <a:defRPr sz="4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149" y="1416373"/>
            <a:ext cx="11436297" cy="4660400"/>
          </a:xfrm>
        </p:spPr>
        <p:txBody>
          <a:bodyPr>
            <a:no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  <a:lvl2pPr marL="685800" indent="-228600">
              <a:buFont typeface="Calibri" panose="020F0502020204030204" pitchFamily="34" charset="0"/>
              <a:buChar char="–"/>
              <a:defRPr sz="3200" b="1">
                <a:solidFill>
                  <a:schemeClr val="tx1"/>
                </a:solidFill>
              </a:defRPr>
            </a:lvl2pPr>
            <a:lvl3pPr marL="1143000" indent="-228600">
              <a:buFont typeface="Calibri" panose="020F0502020204030204" pitchFamily="34" charset="0"/>
              <a:buChar char="–"/>
              <a:defRPr sz="3200" b="1">
                <a:solidFill>
                  <a:schemeClr val="tx1"/>
                </a:solidFill>
              </a:defRPr>
            </a:lvl3pPr>
            <a:lvl4pPr marL="1600200" indent="-228600">
              <a:buFont typeface="Calibri" panose="020F0502020204030204" pitchFamily="34" charset="0"/>
              <a:buChar char="–"/>
              <a:defRPr sz="3200" b="1">
                <a:solidFill>
                  <a:schemeClr val="tx1"/>
                </a:solidFill>
              </a:defRPr>
            </a:lvl4pPr>
            <a:lvl5pPr marL="2057400" indent="-228600">
              <a:buFont typeface="Calibri" panose="020F0502020204030204" pitchFamily="34" charset="0"/>
              <a:buChar char="–"/>
              <a:defRPr sz="3200" b="1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6391856C-10BB-4AF7-9921-78CE74E4DAA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1800" y="6125191"/>
            <a:ext cx="1381135" cy="620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3086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AED14090-6D05-4EAF-B929-12FB1C469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0821" y="1041400"/>
            <a:ext cx="12222821" cy="2966987"/>
          </a:xfrm>
          <a:noFill/>
          <a:effectLst/>
        </p:spPr>
        <p:txBody>
          <a:bodyPr>
            <a:normAutofit/>
          </a:bodyPr>
          <a:lstStyle>
            <a:lvl1pPr algn="ctr">
              <a:defRPr sz="7200" b="1">
                <a:solidFill>
                  <a:srgbClr val="002060"/>
                </a:solidFill>
              </a:defRPr>
            </a:lvl1pPr>
          </a:lstStyle>
          <a:p>
            <a:endParaRPr lang="en-US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839500-C260-44B4-81A8-B93A39F037B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1800" y="6125191"/>
            <a:ext cx="1381135" cy="620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774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k object 16">
            <a:extLst>
              <a:ext uri="{FF2B5EF4-FFF2-40B4-BE49-F238E27FC236}">
                <a16:creationId xmlns:a16="http://schemas.microsoft.com/office/drawing/2014/main" id="{C792B120-3FD2-46C7-B3AF-921FED703145}"/>
              </a:ext>
            </a:extLst>
          </p:cNvPr>
          <p:cNvSpPr/>
          <p:nvPr userDrawn="1"/>
        </p:nvSpPr>
        <p:spPr>
          <a:xfrm>
            <a:off x="9258300" y="0"/>
            <a:ext cx="2933700" cy="7117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43ADE63-2739-4AD8-B9CF-637AB4FFA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56150"/>
            <a:ext cx="9105900" cy="1158773"/>
          </a:xfrm>
          <a:noFill/>
          <a:ln>
            <a:noFill/>
          </a:ln>
        </p:spPr>
        <p:txBody>
          <a:bodyPr>
            <a:normAutofit/>
          </a:bodyPr>
          <a:lstStyle>
            <a:lvl1pPr>
              <a:defRPr sz="4800" b="1">
                <a:solidFill>
                  <a:srgbClr val="5FBDD6"/>
                </a:solidFill>
                <a:effectLst/>
                <a:latin typeface="Arial Black" panose="020B0A04020102020204" pitchFamily="34" charset="0"/>
              </a:defRPr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A9022EB-7DBF-4FCA-9913-DA5C6C137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852" y="1464791"/>
            <a:ext cx="8541484" cy="4660400"/>
          </a:xfrm>
        </p:spPr>
        <p:txBody>
          <a:bodyPr>
            <a:no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  <a:lvl2pPr marL="685800" indent="-228600">
              <a:buFont typeface="Calibri" panose="020F0502020204030204" pitchFamily="34" charset="0"/>
              <a:buChar char="–"/>
              <a:defRPr sz="3200" b="1">
                <a:solidFill>
                  <a:schemeClr val="tx1"/>
                </a:solidFill>
              </a:defRPr>
            </a:lvl2pPr>
            <a:lvl3pPr marL="1143000" indent="-228600">
              <a:buFont typeface="Calibri" panose="020F0502020204030204" pitchFamily="34" charset="0"/>
              <a:buChar char="–"/>
              <a:defRPr sz="3200" b="1">
                <a:solidFill>
                  <a:schemeClr val="tx1"/>
                </a:solidFill>
              </a:defRPr>
            </a:lvl3pPr>
            <a:lvl4pPr marL="1600200" indent="-228600">
              <a:buFont typeface="Calibri" panose="020F0502020204030204" pitchFamily="34" charset="0"/>
              <a:buChar char="–"/>
              <a:defRPr sz="3200" b="1">
                <a:solidFill>
                  <a:schemeClr val="tx1"/>
                </a:solidFill>
              </a:defRPr>
            </a:lvl4pPr>
            <a:lvl5pPr marL="2057400" indent="-228600">
              <a:buFont typeface="Calibri" panose="020F0502020204030204" pitchFamily="34" charset="0"/>
              <a:buChar char="–"/>
              <a:defRPr sz="3200" b="1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 descr="A picture containing food&#10;&#10;Description automatically generated">
            <a:extLst>
              <a:ext uri="{FF2B5EF4-FFF2-40B4-BE49-F238E27FC236}">
                <a16:creationId xmlns:a16="http://schemas.microsoft.com/office/drawing/2014/main" id="{1D17FD15-D87D-4306-8932-958BB9C2A01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4911" y="1984169"/>
            <a:ext cx="2349237" cy="1035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672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k object 16">
            <a:extLst>
              <a:ext uri="{FF2B5EF4-FFF2-40B4-BE49-F238E27FC236}">
                <a16:creationId xmlns:a16="http://schemas.microsoft.com/office/drawing/2014/main" id="{C792B120-3FD2-46C7-B3AF-921FED703145}"/>
              </a:ext>
            </a:extLst>
          </p:cNvPr>
          <p:cNvSpPr/>
          <p:nvPr userDrawn="1"/>
        </p:nvSpPr>
        <p:spPr>
          <a:xfrm>
            <a:off x="9258300" y="0"/>
            <a:ext cx="2933700" cy="7117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43ADE63-2739-4AD8-B9CF-637AB4FFA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400005"/>
            <a:ext cx="9258300" cy="1158773"/>
          </a:xfrm>
          <a:noFill/>
          <a:ln>
            <a:noFill/>
          </a:ln>
        </p:spPr>
        <p:txBody>
          <a:bodyPr>
            <a:normAutofit/>
          </a:bodyPr>
          <a:lstStyle>
            <a:lvl1pPr algn="ctr">
              <a:defRPr sz="4800" b="1">
                <a:solidFill>
                  <a:srgbClr val="5FBDD6"/>
                </a:solidFill>
                <a:effectLst/>
                <a:latin typeface="Arial Black" panose="020B0A04020102020204" pitchFamily="34" charset="0"/>
              </a:defRPr>
            </a:lvl1pPr>
          </a:lstStyle>
          <a:p>
            <a:r>
              <a:rPr lang="en-US" dirty="0"/>
              <a:t>Click to edit</a:t>
            </a:r>
          </a:p>
        </p:txBody>
      </p:sp>
      <p:pic>
        <p:nvPicPr>
          <p:cNvPr id="4" name="Picture 3" descr="A picture containing food&#10;&#10;Description automatically generated">
            <a:extLst>
              <a:ext uri="{FF2B5EF4-FFF2-40B4-BE49-F238E27FC236}">
                <a16:creationId xmlns:a16="http://schemas.microsoft.com/office/drawing/2014/main" id="{7CD6AF60-67E2-4925-999C-B6294106775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4911" y="1984169"/>
            <a:ext cx="2349237" cy="1035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473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B3D1A-F5BD-4B91-AD16-69C56EC49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8D673B-0DE6-45B3-AA12-4D73A7870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48AAB-9030-4D73-9072-6ED84BDCFBE8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2E3127-DFDC-412E-8309-19E98DD8F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0B1926-5CEA-448D-A629-3007F0129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EC8A-FAAF-442C-AFF0-4EF06F7BF47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bk object 16">
            <a:extLst>
              <a:ext uri="{FF2B5EF4-FFF2-40B4-BE49-F238E27FC236}">
                <a16:creationId xmlns:a16="http://schemas.microsoft.com/office/drawing/2014/main" id="{C792B120-3FD2-46C7-B3AF-921FED703145}"/>
              </a:ext>
            </a:extLst>
          </p:cNvPr>
          <p:cNvSpPr/>
          <p:nvPr userDrawn="1"/>
        </p:nvSpPr>
        <p:spPr>
          <a:xfrm>
            <a:off x="9258300" y="0"/>
            <a:ext cx="2933700" cy="7117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30">
            <a:extLst>
              <a:ext uri="{FF2B5EF4-FFF2-40B4-BE49-F238E27FC236}">
                <a16:creationId xmlns:a16="http://schemas.microsoft.com/office/drawing/2014/main" id="{AEB3D7ED-007E-40D6-B66D-1FE22FFC34B9}"/>
              </a:ext>
            </a:extLst>
          </p:cNvPr>
          <p:cNvSpPr/>
          <p:nvPr userDrawn="1"/>
        </p:nvSpPr>
        <p:spPr>
          <a:xfrm>
            <a:off x="0" y="1"/>
            <a:ext cx="9258300" cy="6858000"/>
          </a:xfrm>
          <a:custGeom>
            <a:avLst/>
            <a:gdLst/>
            <a:ahLst/>
            <a:cxnLst/>
            <a:rect l="l" t="t" r="r" b="b"/>
            <a:pathLst>
              <a:path w="15709900" h="11308715">
                <a:moveTo>
                  <a:pt x="0" y="11308556"/>
                </a:moveTo>
                <a:lnTo>
                  <a:pt x="15709814" y="11308556"/>
                </a:lnTo>
                <a:lnTo>
                  <a:pt x="15709814" y="0"/>
                </a:lnTo>
                <a:lnTo>
                  <a:pt x="0" y="0"/>
                </a:lnTo>
                <a:lnTo>
                  <a:pt x="0" y="11308556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70543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2_Title Only">
    <p:bg>
      <p:bgPr>
        <a:gradFill flip="none" rotWithShape="1">
          <a:gsLst>
            <a:gs pos="0">
              <a:srgbClr val="000099"/>
            </a:gs>
            <a:gs pos="70000">
              <a:srgbClr val="00004C"/>
            </a:gs>
            <a:gs pos="30000">
              <a:srgbClr val="00004C"/>
            </a:gs>
            <a:gs pos="100000">
              <a:srgbClr val="000099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417" y="2443310"/>
            <a:ext cx="10515600" cy="1325563"/>
          </a:xfrm>
        </p:spPr>
        <p:txBody>
          <a:bodyPr>
            <a:noAutofit/>
          </a:bodyPr>
          <a:lstStyle>
            <a:lvl1pPr algn="ctr">
              <a:defRPr sz="7198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776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pattFill prst="dkUpDiag">
          <a:fgClr>
            <a:schemeClr val="tx1">
              <a:lumMod val="75000"/>
              <a:lumOff val="25000"/>
            </a:schemeClr>
          </a:fgClr>
          <a:bgClr>
            <a:schemeClr val="tx1">
              <a:lumMod val="50000"/>
              <a:lumOff val="5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796413"/>
            <a:ext cx="12192000" cy="2971800"/>
          </a:xfrm>
          <a:prstGeom prst="rect">
            <a:avLst/>
          </a:prstGeom>
          <a:pattFill prst="pct50">
            <a:fgClr>
              <a:schemeClr val="bg1">
                <a:lumMod val="85000"/>
              </a:schemeClr>
            </a:fgClr>
            <a:bgClr>
              <a:schemeClr val="bg1">
                <a:lumMod val="9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ctr" anchorCtr="0">
            <a:normAutofit/>
          </a:bodyPr>
          <a:lstStyle>
            <a:lvl1pPr algn="ctr">
              <a:defRPr sz="6600" b="1" spc="150" baseline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06529"/>
            <a:ext cx="9144000" cy="700548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Rectangle 7"/>
          <p:cNvSpPr/>
          <p:nvPr userDrawn="1"/>
        </p:nvSpPr>
        <p:spPr>
          <a:xfrm>
            <a:off x="-7303" y="5545395"/>
            <a:ext cx="12192000" cy="1142999"/>
          </a:xfrm>
          <a:prstGeom prst="rect">
            <a:avLst/>
          </a:prstGeom>
          <a:pattFill prst="dkUpDiag">
            <a:fgClr>
              <a:srgbClr val="EAEAEA"/>
            </a:fgClr>
            <a:bgClr>
              <a:schemeClr val="bg1">
                <a:lumMod val="9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4A913895-BCC5-424E-8C95-57E24ECA21C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9689" y="5600258"/>
            <a:ext cx="1758017" cy="1033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014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112" y="156150"/>
            <a:ext cx="12222821" cy="1158773"/>
          </a:xfrm>
          <a:solidFill>
            <a:schemeClr val="accent5">
              <a:lumMod val="50000"/>
            </a:schemeClr>
          </a:solidFill>
          <a:ln>
            <a:noFill/>
          </a:ln>
        </p:spPr>
        <p:txBody>
          <a:bodyPr>
            <a:normAutofit/>
          </a:bodyPr>
          <a:lstStyle>
            <a:lvl1pPr>
              <a:defRPr sz="4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117" y="1579091"/>
            <a:ext cx="11436297" cy="4660400"/>
          </a:xfrm>
        </p:spPr>
        <p:txBody>
          <a:bodyPr>
            <a:no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  <a:lvl2pPr marL="685800" indent="-228600">
              <a:buFont typeface="Calibri" panose="020F0502020204030204" pitchFamily="34" charset="0"/>
              <a:buChar char="–"/>
              <a:defRPr sz="3200" b="1">
                <a:solidFill>
                  <a:schemeClr val="tx1"/>
                </a:solidFill>
              </a:defRPr>
            </a:lvl2pPr>
            <a:lvl3pPr marL="1143000" indent="-228600">
              <a:buFont typeface="Calibri" panose="020F0502020204030204" pitchFamily="34" charset="0"/>
              <a:buChar char="–"/>
              <a:defRPr sz="3200" b="1">
                <a:solidFill>
                  <a:schemeClr val="tx1"/>
                </a:solidFill>
              </a:defRPr>
            </a:lvl3pPr>
            <a:lvl4pPr marL="1600200" indent="-228600">
              <a:buFont typeface="Calibri" panose="020F0502020204030204" pitchFamily="34" charset="0"/>
              <a:buChar char="–"/>
              <a:defRPr sz="3200" b="1">
                <a:solidFill>
                  <a:schemeClr val="tx1"/>
                </a:solidFill>
              </a:defRPr>
            </a:lvl4pPr>
            <a:lvl5pPr marL="2057400" indent="-228600">
              <a:buFont typeface="Calibri" panose="020F0502020204030204" pitchFamily="34" charset="0"/>
              <a:buChar char="–"/>
              <a:defRPr sz="3200" b="1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1A87451D-AF69-4C3F-B75E-76A8B2B1397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5175" y="6029941"/>
            <a:ext cx="1144239" cy="67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330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1A87451D-AF69-4C3F-B75E-76A8B2B1397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5175" y="6029941"/>
            <a:ext cx="1144239" cy="672525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AED14090-6D05-4EAF-B929-12FB1C469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0821" y="1041400"/>
            <a:ext cx="12222821" cy="2966987"/>
          </a:xfrm>
          <a:noFill/>
          <a:effectLst/>
        </p:spPr>
        <p:txBody>
          <a:bodyPr>
            <a:normAutofit/>
          </a:bodyPr>
          <a:lstStyle>
            <a:lvl1pPr algn="ctr">
              <a:defRPr sz="7200" b="1">
                <a:solidFill>
                  <a:srgbClr val="002060"/>
                </a:solidFill>
              </a:defRPr>
            </a:lvl1pPr>
          </a:lstStyle>
          <a:p>
            <a:endParaRPr lang="en-US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9358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6150"/>
            <a:ext cx="12192001" cy="1158773"/>
          </a:xfrm>
          <a:solidFill>
            <a:schemeClr val="bg2">
              <a:lumMod val="10000"/>
            </a:schemeClr>
          </a:solidFill>
          <a:ln>
            <a:noFill/>
          </a:ln>
        </p:spPr>
        <p:txBody>
          <a:bodyPr>
            <a:normAutofit/>
          </a:bodyPr>
          <a:lstStyle>
            <a:lvl1pPr>
              <a:defRPr sz="4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117" y="1464791"/>
            <a:ext cx="11436297" cy="4660400"/>
          </a:xfrm>
        </p:spPr>
        <p:txBody>
          <a:bodyPr>
            <a:no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  <a:lvl2pPr marL="685800" indent="-228600">
              <a:buFont typeface="Calibri" panose="020F0502020204030204" pitchFamily="34" charset="0"/>
              <a:buChar char="–"/>
              <a:defRPr sz="3200" b="1">
                <a:solidFill>
                  <a:schemeClr val="tx1"/>
                </a:solidFill>
              </a:defRPr>
            </a:lvl2pPr>
            <a:lvl3pPr marL="1143000" indent="-228600">
              <a:buFont typeface="Calibri" panose="020F0502020204030204" pitchFamily="34" charset="0"/>
              <a:buChar char="–"/>
              <a:defRPr sz="3200" b="1">
                <a:solidFill>
                  <a:schemeClr val="tx1"/>
                </a:solidFill>
              </a:defRPr>
            </a:lvl3pPr>
            <a:lvl4pPr marL="1600200" indent="-228600">
              <a:buFont typeface="Calibri" panose="020F0502020204030204" pitchFamily="34" charset="0"/>
              <a:buChar char="–"/>
              <a:defRPr sz="3200" b="1">
                <a:solidFill>
                  <a:schemeClr val="tx1"/>
                </a:solidFill>
              </a:defRPr>
            </a:lvl4pPr>
            <a:lvl5pPr marL="2057400" indent="-228600">
              <a:buFont typeface="Calibri" panose="020F0502020204030204" pitchFamily="34" charset="0"/>
              <a:buChar char="–"/>
              <a:defRPr sz="3200" b="1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1A87451D-AF69-4C3F-B75E-76A8B2B1397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5175" y="6029941"/>
            <a:ext cx="1144239" cy="67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64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AB05FE-E87A-404C-9C62-F86E4E58B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6EAC88-61BB-40F3-B3AE-745B090C56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BAAFF7-5534-4AE8-BF64-27E1035EDC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48AAB-9030-4D73-9072-6ED84BDCFBE8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C17A83-1568-4F38-8A71-9CCF9C4100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84D8EF-0089-4531-AFBC-5581D73B07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EEC8A-FAAF-442C-AFF0-4EF06F7BF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186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52" r:id="rId2"/>
    <p:sldLayoutId id="2147483754" r:id="rId3"/>
    <p:sldLayoutId id="2147483753" r:id="rId4"/>
    <p:sldLayoutId id="214748375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AB05FE-E87A-404C-9C62-F86E4E58B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6EAC88-61BB-40F3-B3AE-745B090C56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BAAFF7-5534-4AE8-BF64-27E1035EDC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48AAB-9030-4D73-9072-6ED84BDCFBE8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C17A83-1568-4F38-8A71-9CCF9C4100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84D8EF-0089-4531-AFBC-5581D73B07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EEC8A-FAAF-442C-AFF0-4EF06F7BF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816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697" r:id="rId2"/>
    <p:sldLayoutId id="2147483713" r:id="rId3"/>
    <p:sldLayoutId id="2147483712" r:id="rId4"/>
    <p:sldLayoutId id="2147483710" r:id="rId5"/>
    <p:sldLayoutId id="2147483750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AB05FE-E87A-404C-9C62-F86E4E58B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6EAC88-61BB-40F3-B3AE-745B090C56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BAAFF7-5534-4AE8-BF64-27E1035EDC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48AAB-9030-4D73-9072-6ED84BDCFBE8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C17A83-1568-4F38-8A71-9CCF9C4100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84D8EF-0089-4531-AFBC-5581D73B07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EEC8A-FAAF-442C-AFF0-4EF06F7BF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409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2" r:id="rId2"/>
    <p:sldLayoutId id="2147483740" r:id="rId3"/>
    <p:sldLayoutId id="214748374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brianlines@ku.edu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B169BB3-38D7-4AA6-BBBE-0590B41130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dirty="0"/>
              <a:t>High-Performing </a:t>
            </a:r>
            <a:br>
              <a:rPr lang="en-US" sz="5400" dirty="0"/>
            </a:br>
            <a:r>
              <a:rPr lang="en-US" sz="5400" dirty="0"/>
              <a:t>Request for Proposal (SOW) </a:t>
            </a:r>
            <a:br>
              <a:rPr lang="en-US" sz="5400" dirty="0"/>
            </a:br>
            <a:r>
              <a:rPr lang="en-US" sz="5400" dirty="0"/>
              <a:t>for IT Software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443E20D-7DDE-4255-8602-1DBCDBD259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WEBINAR</a:t>
            </a:r>
          </a:p>
        </p:txBody>
      </p:sp>
    </p:spTree>
    <p:extLst>
      <p:ext uri="{BB962C8B-B14F-4D97-AF65-F5344CB8AC3E}">
        <p14:creationId xmlns:p14="http://schemas.microsoft.com/office/powerpoint/2010/main" val="19704219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60346-A487-47B5-8BAA-D7DA79D6C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SOW Challenges in the IT Industry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5C75A6-768B-4771-AA01-4C2782F999F7}"/>
              </a:ext>
            </a:extLst>
          </p:cNvPr>
          <p:cNvSpPr>
            <a:spLocks noGrp="1"/>
          </p:cNvSpPr>
          <p:nvPr>
            <p:ph idx="1"/>
          </p:nvPr>
        </p:nvSpPr>
        <p:spPr>
          <a:effectLst/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/>
              <a:t>Feedback from IT Project Professionals (</a:t>
            </a:r>
            <a:r>
              <a:rPr lang="en-US" sz="3200" dirty="0" err="1"/>
              <a:t>Kappelman</a:t>
            </a:r>
            <a:r>
              <a:rPr lang="en-US" sz="3200" dirty="0"/>
              <a:t> et al. 2006)</a:t>
            </a:r>
            <a:endParaRPr lang="en-US" sz="32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b="0" dirty="0"/>
              <a:t>The 50+ Early Warning Signs of IT Project Failure were prioritized down…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800" b="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0" dirty="0"/>
              <a:t>The “</a:t>
            </a:r>
            <a:r>
              <a:rPr lang="en-US" sz="4000" dirty="0">
                <a:solidFill>
                  <a:srgbClr val="C00000"/>
                </a:solidFill>
              </a:rPr>
              <a:t>Dominant Dozen</a:t>
            </a:r>
            <a:r>
              <a:rPr lang="en-US" b="0" dirty="0"/>
              <a:t>” Early Warning Signs: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3200" b="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0" dirty="0"/>
              <a:t>The Top 12 were all </a:t>
            </a:r>
            <a:r>
              <a:rPr lang="en-US" dirty="0">
                <a:solidFill>
                  <a:srgbClr val="C00000"/>
                </a:solidFill>
              </a:rPr>
              <a:t>People</a:t>
            </a:r>
            <a:r>
              <a:rPr lang="en-US" b="0" dirty="0"/>
              <a:t> and </a:t>
            </a:r>
            <a:r>
              <a:rPr lang="en-US" dirty="0">
                <a:solidFill>
                  <a:srgbClr val="C00000"/>
                </a:solidFill>
              </a:rPr>
              <a:t>Process</a:t>
            </a:r>
            <a:r>
              <a:rPr lang="en-US" b="0" dirty="0"/>
              <a:t> Risks.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0" dirty="0"/>
              <a:t>None were Technology Risks.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b="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b="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b="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b="0" dirty="0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77187C12-DA69-4A92-86B4-EF51AE1B79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0549" y="156150"/>
            <a:ext cx="1152525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9715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4619879" y="4469305"/>
            <a:ext cx="4809744" cy="0"/>
          </a:xfrm>
          <a:prstGeom prst="line">
            <a:avLst/>
          </a:prstGeom>
          <a:ln w="38100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619879" y="4454009"/>
            <a:ext cx="4809744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#1: Scope is Above Budget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571FCF-432B-418B-BBB2-507156D721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899" y="4114651"/>
            <a:ext cx="43188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000" b="1" dirty="0">
                <a:solidFill>
                  <a:srgbClr val="006600"/>
                </a:solidFill>
              </a:rPr>
              <a:t>Client’s Budget ($$)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24286" y="2405994"/>
            <a:ext cx="319549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000" b="1" dirty="0">
                <a:solidFill>
                  <a:srgbClr val="0070C0"/>
                </a:solidFill>
              </a:rPr>
              <a:t>Client’s Scope</a:t>
            </a:r>
          </a:p>
          <a:p>
            <a:pPr algn="r"/>
            <a:r>
              <a:rPr lang="en-US" sz="2000" b="1" dirty="0">
                <a:solidFill>
                  <a:srgbClr val="0070C0"/>
                </a:solidFill>
              </a:rPr>
              <a:t>(Cost Proposal is for this!)</a:t>
            </a:r>
          </a:p>
        </p:txBody>
      </p:sp>
      <p:grpSp>
        <p:nvGrpSpPr>
          <p:cNvPr id="3" name="Group 13"/>
          <p:cNvGrpSpPr/>
          <p:nvPr/>
        </p:nvGrpSpPr>
        <p:grpSpPr>
          <a:xfrm>
            <a:off x="5352707" y="3663316"/>
            <a:ext cx="3898878" cy="737134"/>
            <a:chOff x="5330934" y="3735977"/>
            <a:chExt cx="3898878" cy="737134"/>
          </a:xfrm>
        </p:grpSpPr>
        <p:sp>
          <p:nvSpPr>
            <p:cNvPr id="12" name="Down Arrow 11"/>
            <p:cNvSpPr/>
            <p:nvPr/>
          </p:nvSpPr>
          <p:spPr>
            <a:xfrm>
              <a:off x="5330934" y="3735977"/>
              <a:ext cx="339634" cy="685676"/>
            </a:xfrm>
            <a:prstGeom prst="downArrow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>
                <a:solidFill>
                  <a:schemeClr val="accent2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670568" y="3765225"/>
              <a:ext cx="355924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>
                  <a:solidFill>
                    <a:schemeClr val="accent2"/>
                  </a:solidFill>
                </a:rPr>
                <a:t>(-$ alternatives)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58922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71659E-6 2.96296E-6 L 0.00209 -0.23357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-1169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ahoma" pitchFamily="-112" charset="0"/>
                <a:cs typeface="Tahoma" pitchFamily="-112" charset="0"/>
              </a:rPr>
              <a:t>Scenario #2: Intent Doesn’t Match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D02AB9-582D-47BD-91DA-AF05C623B0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4619628" y="2820988"/>
            <a:ext cx="4810125" cy="0"/>
          </a:xfrm>
          <a:prstGeom prst="line">
            <a:avLst/>
          </a:prstGeom>
          <a:ln w="38100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00738" y="2428878"/>
            <a:ext cx="431887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4000" b="1" dirty="0">
                <a:solidFill>
                  <a:srgbClr val="006600"/>
                </a:solidFill>
              </a:rPr>
              <a:t>Client’s Budget ($$)</a:t>
            </a:r>
          </a:p>
        </p:txBody>
      </p:sp>
      <p:sp>
        <p:nvSpPr>
          <p:cNvPr id="29701" name="TextBox 7"/>
          <p:cNvSpPr txBox="1">
            <a:spLocks noChangeArrowheads="1"/>
          </p:cNvSpPr>
          <p:nvPr/>
        </p:nvSpPr>
        <p:spPr bwMode="auto">
          <a:xfrm>
            <a:off x="1365545" y="5072970"/>
            <a:ext cx="311835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4000" b="1" dirty="0">
                <a:solidFill>
                  <a:srgbClr val="0070C0"/>
                </a:solidFill>
              </a:rPr>
              <a:t>Client’s Scope</a:t>
            </a:r>
          </a:p>
          <a:p>
            <a:pPr algn="r"/>
            <a:r>
              <a:rPr lang="en-US" sz="2000" b="1" dirty="0">
                <a:solidFill>
                  <a:srgbClr val="0070C0"/>
                </a:solidFill>
              </a:rPr>
              <a:t>(cost proposal is for this!)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329830" y="3035303"/>
            <a:ext cx="318978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4000" b="1" dirty="0">
                <a:solidFill>
                  <a:srgbClr val="C00000"/>
                </a:solidFill>
              </a:rPr>
              <a:t>Client’s Needs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5906694" y="3957636"/>
            <a:ext cx="3937368" cy="819912"/>
            <a:chOff x="5330934" y="3735977"/>
            <a:chExt cx="3937117" cy="819764"/>
          </a:xfrm>
        </p:grpSpPr>
        <p:sp>
          <p:nvSpPr>
            <p:cNvPr id="12" name="Down Arrow 11"/>
            <p:cNvSpPr/>
            <p:nvPr/>
          </p:nvSpPr>
          <p:spPr>
            <a:xfrm rot="10800000">
              <a:off x="5330934" y="3735977"/>
              <a:ext cx="339703" cy="685676"/>
            </a:xfrm>
            <a:prstGeom prst="downArrow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3200" b="1">
                <a:solidFill>
                  <a:schemeClr val="accent2"/>
                </a:solidFill>
              </a:endParaRPr>
            </a:p>
          </p:txBody>
        </p:sp>
        <p:sp>
          <p:nvSpPr>
            <p:cNvPr id="29708" name="TextBox 12"/>
            <p:cNvSpPr txBox="1">
              <a:spLocks noChangeArrowheads="1"/>
            </p:cNvSpPr>
            <p:nvPr/>
          </p:nvSpPr>
          <p:spPr bwMode="auto">
            <a:xfrm>
              <a:off x="5611257" y="3847983"/>
              <a:ext cx="3656794" cy="7077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000" b="1" dirty="0">
                  <a:solidFill>
                    <a:schemeClr val="accent2"/>
                  </a:solidFill>
                </a:rPr>
                <a:t>(+$ alternatives)</a:t>
              </a:r>
            </a:p>
          </p:txBody>
        </p:sp>
      </p:grpSp>
      <p:cxnSp>
        <p:nvCxnSpPr>
          <p:cNvPr id="15" name="Straight Connector 14"/>
          <p:cNvCxnSpPr/>
          <p:nvPr/>
        </p:nvCxnSpPr>
        <p:spPr>
          <a:xfrm>
            <a:off x="4619628" y="3389313"/>
            <a:ext cx="4810125" cy="0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619628" y="5426912"/>
            <a:ext cx="4810125" cy="0"/>
          </a:xfrm>
          <a:prstGeom prst="line">
            <a:avLst/>
          </a:prstGeom>
          <a:ln w="3810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619628" y="5423737"/>
            <a:ext cx="4810125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1374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22222E-6 L 0.00122 -0.29676 " pathEditMode="relative" rAng="0" ptsTypes="AA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14838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Next?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 High-Performing SOW should be coupled with…</a:t>
            </a:r>
          </a:p>
          <a:p>
            <a:endParaRPr lang="en-US" dirty="0"/>
          </a:p>
          <a:p>
            <a:r>
              <a:rPr lang="en-US" dirty="0"/>
              <a:t>A </a:t>
            </a:r>
            <a:r>
              <a:rPr lang="en-US" u="sng" dirty="0">
                <a:solidFill>
                  <a:srgbClr val="00B050"/>
                </a:solidFill>
              </a:rPr>
              <a:t>High-Performing RFP</a:t>
            </a:r>
            <a:r>
              <a:rPr lang="en-US" dirty="0"/>
              <a:t>!!!  Can further enhance your SOW via:</a:t>
            </a:r>
          </a:p>
          <a:p>
            <a:pPr lvl="1"/>
            <a:r>
              <a:rPr lang="en-US" dirty="0"/>
              <a:t>Ways to evaluate </a:t>
            </a:r>
            <a:r>
              <a:rPr lang="en-US" dirty="0">
                <a:solidFill>
                  <a:srgbClr val="00B050"/>
                </a:solidFill>
              </a:rPr>
              <a:t>optimal approaches</a:t>
            </a:r>
          </a:p>
          <a:p>
            <a:pPr lvl="1"/>
            <a:r>
              <a:rPr lang="en-US" dirty="0"/>
              <a:t>Ways to solicit </a:t>
            </a:r>
            <a:r>
              <a:rPr lang="en-US" dirty="0">
                <a:solidFill>
                  <a:srgbClr val="00B050"/>
                </a:solidFill>
              </a:rPr>
              <a:t>innovative ideas</a:t>
            </a:r>
          </a:p>
          <a:p>
            <a:pPr lvl="1"/>
            <a:r>
              <a:rPr lang="en-US" dirty="0"/>
              <a:t>Ways to </a:t>
            </a:r>
            <a:r>
              <a:rPr lang="en-US" dirty="0">
                <a:solidFill>
                  <a:srgbClr val="00B050"/>
                </a:solidFill>
              </a:rPr>
              <a:t>evaluate gaps </a:t>
            </a:r>
            <a:r>
              <a:rPr lang="en-US" dirty="0"/>
              <a:t>and uncertainties that exist in your SOW</a:t>
            </a:r>
          </a:p>
          <a:p>
            <a:pPr lvl="1"/>
            <a:r>
              <a:rPr lang="en-US" dirty="0"/>
              <a:t>Ways to </a:t>
            </a:r>
            <a:r>
              <a:rPr lang="en-US" dirty="0">
                <a:solidFill>
                  <a:srgbClr val="00B050"/>
                </a:solidFill>
              </a:rPr>
              <a:t>minimize contingencies </a:t>
            </a:r>
            <a:r>
              <a:rPr lang="en-US" dirty="0"/>
              <a:t>in supplier pricing</a:t>
            </a:r>
          </a:p>
          <a:p>
            <a:pPr lvl="1"/>
            <a:r>
              <a:rPr lang="en-US" dirty="0"/>
              <a:t>Optimize project </a:t>
            </a:r>
            <a:r>
              <a:rPr lang="en-US" dirty="0">
                <a:solidFill>
                  <a:srgbClr val="00B050"/>
                </a:solidFill>
              </a:rPr>
              <a:t>budget</a:t>
            </a:r>
            <a:r>
              <a:rPr lang="en-US" dirty="0"/>
              <a:t> and </a:t>
            </a:r>
            <a:r>
              <a:rPr lang="en-US" dirty="0">
                <a:solidFill>
                  <a:srgbClr val="00B050"/>
                </a:solidFill>
              </a:rPr>
              <a:t>schedule</a:t>
            </a:r>
            <a:r>
              <a:rPr lang="en-US" dirty="0"/>
              <a:t> constraints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3570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70767" y="1314923"/>
            <a:ext cx="8706583" cy="5340407"/>
          </a:xfrm>
          <a:prstGeom prst="rect">
            <a:avLst/>
          </a:prstGeom>
        </p:spPr>
        <p:txBody>
          <a:bodyPr vert="horz" wrap="square" lIns="0" tIns="9242" rIns="0" bIns="0" rtlCol="0">
            <a:spAutoFit/>
          </a:bodyPr>
          <a:lstStyle/>
          <a:p>
            <a:pPr marL="7701" marR="3081">
              <a:lnSpc>
                <a:spcPct val="101000"/>
              </a:lnSpc>
            </a:pPr>
            <a:r>
              <a:rPr lang="en-US" sz="2800" spc="6" dirty="0">
                <a:solidFill>
                  <a:srgbClr val="231F20"/>
                </a:solidFill>
                <a:latin typeface="Arial"/>
                <a:cs typeface="Arial"/>
              </a:rPr>
              <a:t>Email me for </a:t>
            </a:r>
            <a:r>
              <a:rPr lang="en-US" sz="2800" b="1" u="sng" spc="6" dirty="0">
                <a:solidFill>
                  <a:srgbClr val="00B050"/>
                </a:solidFill>
                <a:latin typeface="Arial"/>
                <a:cs typeface="Arial"/>
              </a:rPr>
              <a:t>free</a:t>
            </a:r>
            <a:r>
              <a:rPr lang="en-US" sz="2800" spc="6" dirty="0">
                <a:solidFill>
                  <a:srgbClr val="231F20"/>
                </a:solidFill>
                <a:latin typeface="Arial"/>
                <a:cs typeface="Arial"/>
              </a:rPr>
              <a:t> copies of…</a:t>
            </a:r>
          </a:p>
          <a:p>
            <a:pPr marL="7701" marR="3081">
              <a:lnSpc>
                <a:spcPct val="101000"/>
              </a:lnSpc>
            </a:pPr>
            <a:endParaRPr lang="en-US" sz="2800" spc="6" dirty="0">
              <a:solidFill>
                <a:srgbClr val="231F20"/>
              </a:solidFill>
              <a:latin typeface="Arial"/>
              <a:cs typeface="Arial"/>
            </a:endParaRPr>
          </a:p>
          <a:p>
            <a:pPr marL="464901" marR="3081" indent="-457200">
              <a:lnSpc>
                <a:spcPct val="101000"/>
              </a:lnSpc>
              <a:buAutoNum type="arabicPeriod"/>
            </a:pPr>
            <a:r>
              <a:rPr lang="en-US" sz="2800" b="1" spc="6" dirty="0">
                <a:solidFill>
                  <a:srgbClr val="231F20"/>
                </a:solidFill>
                <a:latin typeface="Arial"/>
                <a:cs typeface="Arial"/>
              </a:rPr>
              <a:t>The Presentation Slides</a:t>
            </a:r>
          </a:p>
          <a:p>
            <a:pPr marL="464901" marR="3081" indent="-457200">
              <a:lnSpc>
                <a:spcPct val="101000"/>
              </a:lnSpc>
              <a:buAutoNum type="arabicPeriod"/>
            </a:pPr>
            <a:r>
              <a:rPr lang="en-US" sz="2800" b="1" dirty="0">
                <a:latin typeface="Arial"/>
                <a:cs typeface="Arial"/>
              </a:rPr>
              <a:t>XPD Approach to IT Delivery</a:t>
            </a:r>
          </a:p>
          <a:p>
            <a:pPr marL="464901" marR="3081" indent="-457200">
              <a:lnSpc>
                <a:spcPct val="101000"/>
              </a:lnSpc>
              <a:buAutoNum type="arabicPeriod"/>
            </a:pPr>
            <a:r>
              <a:rPr lang="en-US" sz="2800" b="1" dirty="0">
                <a:latin typeface="Arial"/>
                <a:cs typeface="Arial"/>
              </a:rPr>
              <a:t>Early Warning Signs in IT Projects</a:t>
            </a:r>
          </a:p>
          <a:p>
            <a:pPr marL="464901" marR="3081" indent="-457200">
              <a:lnSpc>
                <a:spcPct val="101000"/>
              </a:lnSpc>
              <a:buAutoNum type="arabicPeriod"/>
            </a:pPr>
            <a:r>
              <a:rPr lang="en-US" sz="2800" b="1" dirty="0">
                <a:latin typeface="Arial"/>
                <a:cs typeface="Arial"/>
              </a:rPr>
              <a:t>The Full Impact of Software </a:t>
            </a:r>
            <a:r>
              <a:rPr lang="en-US" sz="2800" b="1" dirty="0" err="1">
                <a:latin typeface="Arial"/>
                <a:cs typeface="Arial"/>
              </a:rPr>
              <a:t>Implemenation</a:t>
            </a:r>
            <a:endParaRPr lang="en-US" sz="2800" b="1" dirty="0">
              <a:latin typeface="Arial"/>
              <a:cs typeface="Arial"/>
            </a:endParaRPr>
          </a:p>
          <a:p>
            <a:pPr marL="464901" marR="3081" indent="-457200">
              <a:lnSpc>
                <a:spcPct val="101000"/>
              </a:lnSpc>
              <a:buAutoNum type="arabicPeriod"/>
            </a:pPr>
            <a:endParaRPr lang="en-US" sz="2800" b="1" dirty="0">
              <a:latin typeface="Arial"/>
              <a:cs typeface="Arial"/>
            </a:endParaRPr>
          </a:p>
          <a:p>
            <a:pPr marL="464901" marR="3081" indent="-457200">
              <a:lnSpc>
                <a:spcPct val="101000"/>
              </a:lnSpc>
              <a:buFontTx/>
              <a:buAutoNum type="arabicPeriod"/>
            </a:pPr>
            <a:r>
              <a:rPr lang="en-US" sz="2800" b="1" dirty="0">
                <a:latin typeface="Arial"/>
                <a:cs typeface="Arial"/>
              </a:rPr>
              <a:t>EXAMPLE – Capital Project </a:t>
            </a:r>
            <a:r>
              <a:rPr lang="en-US" sz="2800" b="1" dirty="0" err="1">
                <a:latin typeface="Arial"/>
                <a:cs typeface="Arial"/>
              </a:rPr>
              <a:t>Mgmt</a:t>
            </a:r>
            <a:r>
              <a:rPr lang="en-US" sz="2800" b="1" dirty="0">
                <a:latin typeface="Arial"/>
                <a:cs typeface="Arial"/>
              </a:rPr>
              <a:t> Software</a:t>
            </a:r>
          </a:p>
          <a:p>
            <a:pPr marL="464901" marR="3081" indent="-457200">
              <a:lnSpc>
                <a:spcPct val="101000"/>
              </a:lnSpc>
              <a:buFontTx/>
              <a:buAutoNum type="arabicPeriod"/>
            </a:pPr>
            <a:r>
              <a:rPr lang="en-US" sz="2800" b="1" dirty="0">
                <a:latin typeface="Arial"/>
                <a:cs typeface="Arial"/>
              </a:rPr>
              <a:t>EXAMPLE – Asset &amp; Work </a:t>
            </a:r>
            <a:r>
              <a:rPr lang="en-US" sz="2800" b="1" dirty="0" err="1">
                <a:latin typeface="Arial"/>
                <a:cs typeface="Arial"/>
              </a:rPr>
              <a:t>Mgmt</a:t>
            </a:r>
            <a:r>
              <a:rPr lang="en-US" sz="2800" b="1" dirty="0">
                <a:latin typeface="Arial"/>
                <a:cs typeface="Arial"/>
              </a:rPr>
              <a:t> Software</a:t>
            </a:r>
          </a:p>
          <a:p>
            <a:pPr marL="464901" marR="3081" indent="-457200">
              <a:lnSpc>
                <a:spcPct val="101000"/>
              </a:lnSpc>
              <a:buAutoNum type="arabicPeriod"/>
            </a:pPr>
            <a:endParaRPr lang="en-US" sz="2800" b="1" dirty="0">
              <a:latin typeface="Arial"/>
              <a:cs typeface="Arial"/>
            </a:endParaRPr>
          </a:p>
          <a:p>
            <a:pPr marL="7701" marR="3081" algn="ctr">
              <a:lnSpc>
                <a:spcPct val="101000"/>
              </a:lnSpc>
            </a:pPr>
            <a:r>
              <a:rPr lang="en-US" sz="4800" b="1" dirty="0">
                <a:latin typeface="Arial"/>
                <a:cs typeface="Arial"/>
                <a:hlinkClick r:id="rId2"/>
              </a:rPr>
              <a:t>brianlines@ku.edu</a:t>
            </a:r>
            <a:r>
              <a:rPr lang="en-US" sz="4800" b="1" dirty="0">
                <a:latin typeface="Arial"/>
                <a:cs typeface="Arial"/>
              </a:rPr>
              <a:t> </a:t>
            </a:r>
          </a:p>
          <a:p>
            <a:pPr marL="464901" marR="3081" indent="-457200">
              <a:lnSpc>
                <a:spcPct val="101000"/>
              </a:lnSpc>
              <a:buAutoNum type="arabicPeriod"/>
            </a:pPr>
            <a:endParaRPr lang="en-US" sz="1600" dirty="0">
              <a:latin typeface="Arial"/>
              <a:cs typeface="Arial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2DA6F0-05D0-4DFF-BE97-443D11E0A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8B5BE-296A-4CE3-A63B-0667AACD3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3CD4F-38B6-42A6-A0D1-B3DD58F795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Challenges in the IT Industry</a:t>
            </a:r>
          </a:p>
          <a:p>
            <a:endParaRPr lang="en-US" dirty="0"/>
          </a:p>
          <a:p>
            <a:r>
              <a:rPr lang="en-US" dirty="0"/>
              <a:t>Developing a High-Performing RFP </a:t>
            </a:r>
          </a:p>
          <a:p>
            <a:pPr lvl="1"/>
            <a:r>
              <a:rPr lang="en-US" dirty="0"/>
              <a:t>Content &amp; Structure</a:t>
            </a:r>
          </a:p>
          <a:p>
            <a:endParaRPr lang="en-US" dirty="0"/>
          </a:p>
          <a:p>
            <a:r>
              <a:rPr lang="en-US" dirty="0"/>
              <a:t>Putting a High-Performing RFP into Practice</a:t>
            </a:r>
          </a:p>
        </p:txBody>
      </p:sp>
    </p:spTree>
    <p:extLst>
      <p:ext uri="{BB962C8B-B14F-4D97-AF65-F5344CB8AC3E}">
        <p14:creationId xmlns:p14="http://schemas.microsoft.com/office/powerpoint/2010/main" val="922027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1FDDD-4D80-42AB-8875-066B95569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FC5B2-9D62-4A4A-A67A-0D7C753CD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593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9122C-CED8-4A91-BD1C-C0A30C0D1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Challenges </a:t>
            </a:r>
            <a:br>
              <a:rPr lang="en-US" dirty="0"/>
            </a:br>
            <a:r>
              <a:rPr lang="en-US" dirty="0"/>
              <a:t>in the IT Industry</a:t>
            </a:r>
          </a:p>
        </p:txBody>
      </p:sp>
    </p:spTree>
    <p:extLst>
      <p:ext uri="{BB962C8B-B14F-4D97-AF65-F5344CB8AC3E}">
        <p14:creationId xmlns:p14="http://schemas.microsoft.com/office/powerpoint/2010/main" val="3529925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60346-A487-47B5-8BAA-D7DA79D6C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SOW Challenges in the IT Industry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5C75A6-768B-4771-AA01-4C2782F999F7}"/>
              </a:ext>
            </a:extLst>
          </p:cNvPr>
          <p:cNvSpPr>
            <a:spLocks noGrp="1"/>
          </p:cNvSpPr>
          <p:nvPr>
            <p:ph idx="1"/>
          </p:nvPr>
        </p:nvSpPr>
        <p:spPr>
          <a:effectLst/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900" b="1" dirty="0"/>
              <a:t>Common Perceptions in IT Software Delivery: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0" dirty="0"/>
              <a:t>“IT has a high failure rate”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0" dirty="0">
                <a:solidFill>
                  <a:srgbClr val="002060"/>
                </a:solidFill>
              </a:rPr>
              <a:t>“Software Implementations almost never reach their ‘Go Live’ target on time.”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0" dirty="0"/>
              <a:t>“Stabilization is a euphemism for fixing all the mistakes that weren’t resolved in scoping and implementation.”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0" dirty="0">
                <a:solidFill>
                  <a:srgbClr val="002060"/>
                </a:solidFill>
              </a:rPr>
              <a:t>“Scope gaps and change orders are just a normal part of IT delivery.”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771918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60346-A487-47B5-8BAA-D7DA79D6C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SOW Challenges in the IT Industry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5C75A6-768B-4771-AA01-4C2782F999F7}"/>
              </a:ext>
            </a:extLst>
          </p:cNvPr>
          <p:cNvSpPr>
            <a:spLocks noGrp="1"/>
          </p:cNvSpPr>
          <p:nvPr>
            <p:ph idx="1"/>
          </p:nvPr>
        </p:nvSpPr>
        <p:spPr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900" b="1" dirty="0"/>
              <a:t>CHAOS Report published annually by Standish Group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Based on 3 decades of IT project compilation: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>
                <a:solidFill>
                  <a:srgbClr val="C00000"/>
                </a:solidFill>
              </a:rPr>
              <a:t>46% of </a:t>
            </a:r>
            <a:r>
              <a:rPr lang="en-US" dirty="0">
                <a:solidFill>
                  <a:srgbClr val="C00000"/>
                </a:solidFill>
              </a:rPr>
              <a:t>projects are Challenged</a:t>
            </a:r>
            <a:r>
              <a:rPr lang="en-US" dirty="0"/>
              <a:t>: </a:t>
            </a:r>
            <a:r>
              <a:rPr lang="en-US" b="0" dirty="0"/>
              <a:t>complete and operational but over-budget, over-schedule, </a:t>
            </a:r>
            <a:r>
              <a:rPr lang="en-US" b="0" u="sng" dirty="0">
                <a:solidFill>
                  <a:srgbClr val="C00000"/>
                </a:solidFill>
              </a:rPr>
              <a:t>AND</a:t>
            </a:r>
            <a:r>
              <a:rPr lang="en-US" b="0" dirty="0"/>
              <a:t> offers fewer features than specified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>
                <a:solidFill>
                  <a:srgbClr val="C00000"/>
                </a:solidFill>
              </a:rPr>
              <a:t>26% are Failed</a:t>
            </a:r>
            <a:r>
              <a:rPr lang="en-US" sz="3600" b="0" dirty="0"/>
              <a:t>: cancelled at some point or not used after being implemented.</a:t>
            </a:r>
            <a:endParaRPr lang="en-US" sz="3600" b="1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89C9794-7E67-4626-9D12-9C956B5020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4650" y="41832"/>
            <a:ext cx="1535100" cy="153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0870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60346-A487-47B5-8BAA-D7DA79D6C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SOW Challenges in the IT Industry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5C75A6-768B-4771-AA01-4C2782F999F7}"/>
              </a:ext>
            </a:extLst>
          </p:cNvPr>
          <p:cNvSpPr>
            <a:spLocks noGrp="1"/>
          </p:cNvSpPr>
          <p:nvPr>
            <p:ph idx="1"/>
          </p:nvPr>
        </p:nvSpPr>
        <p:spPr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900" b="1" dirty="0"/>
              <a:t>Feedback from 600 U.S. Business &amp; IT Executives (</a:t>
            </a:r>
            <a:r>
              <a:rPr lang="en-US" sz="3900" b="1" dirty="0" err="1"/>
              <a:t>Geneca</a:t>
            </a:r>
            <a:r>
              <a:rPr lang="en-US" sz="3900" b="1" dirty="0"/>
              <a:t> 2011)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>
                <a:solidFill>
                  <a:srgbClr val="C00000"/>
                </a:solidFill>
              </a:rPr>
              <a:t>75%</a:t>
            </a:r>
            <a:r>
              <a:rPr lang="en-US" dirty="0"/>
              <a:t> </a:t>
            </a:r>
            <a:r>
              <a:rPr lang="en-US" b="0" dirty="0"/>
              <a:t>admitted their projects were either “</a:t>
            </a:r>
            <a:r>
              <a:rPr lang="en-US" dirty="0"/>
              <a:t>always</a:t>
            </a:r>
            <a:r>
              <a:rPr lang="en-US" b="0" dirty="0"/>
              <a:t>” or “</a:t>
            </a:r>
            <a:r>
              <a:rPr lang="en-US" dirty="0"/>
              <a:t>usually</a:t>
            </a:r>
            <a:r>
              <a:rPr lang="en-US" b="0" dirty="0"/>
              <a:t>” doomed right from the start.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rgbClr val="C00000"/>
                </a:solidFill>
              </a:rPr>
              <a:t>61%</a:t>
            </a:r>
            <a:r>
              <a:rPr lang="en-US" dirty="0"/>
              <a:t> </a:t>
            </a:r>
            <a:r>
              <a:rPr lang="en-US" b="0" dirty="0"/>
              <a:t>of projects take longer than anticipated.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rgbClr val="C00000"/>
                </a:solidFill>
              </a:rPr>
              <a:t>57%</a:t>
            </a:r>
            <a:r>
              <a:rPr lang="en-US" dirty="0"/>
              <a:t> </a:t>
            </a:r>
            <a:r>
              <a:rPr lang="en-US" b="0" dirty="0"/>
              <a:t>are not considered a success.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rgbClr val="C00000"/>
                </a:solidFill>
              </a:rPr>
              <a:t>80%</a:t>
            </a:r>
            <a:r>
              <a:rPr lang="en-US" dirty="0"/>
              <a:t> </a:t>
            </a:r>
            <a:r>
              <a:rPr lang="en-US" b="0" dirty="0"/>
              <a:t>admit they spend at least half their time on rework.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b="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b="0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3C07B796-468A-4063-81BD-CE7363379B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5050" y="121107"/>
            <a:ext cx="2181225" cy="122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4140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60346-A487-47B5-8BAA-D7DA79D6C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SOW Challenges in the IT Industry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5C75A6-768B-4771-AA01-4C2782F999F7}"/>
              </a:ext>
            </a:extLst>
          </p:cNvPr>
          <p:cNvSpPr>
            <a:spLocks noGrp="1"/>
          </p:cNvSpPr>
          <p:nvPr>
            <p:ph idx="1"/>
          </p:nvPr>
        </p:nvSpPr>
        <p:spPr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900" b="1" dirty="0"/>
              <a:t>Oxford University &amp; McKinsey studies 5,400 IT Projects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>
                <a:solidFill>
                  <a:srgbClr val="C00000"/>
                </a:solidFill>
              </a:rPr>
              <a:t>17%</a:t>
            </a:r>
            <a:r>
              <a:rPr lang="en-US" dirty="0"/>
              <a:t> </a:t>
            </a:r>
            <a:r>
              <a:rPr lang="en-US" b="0" dirty="0"/>
              <a:t>average shortfall in benefits achieved vs. original plan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b="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rgbClr val="C00000"/>
                </a:solidFill>
              </a:rPr>
              <a:t>66%</a:t>
            </a:r>
            <a:r>
              <a:rPr lang="en-US" dirty="0"/>
              <a:t> </a:t>
            </a:r>
            <a:r>
              <a:rPr lang="en-US" b="0" dirty="0"/>
              <a:t>average cost overrun.  </a:t>
            </a:r>
            <a:r>
              <a:rPr lang="en-US" dirty="0">
                <a:solidFill>
                  <a:srgbClr val="C00000"/>
                </a:solidFill>
              </a:rPr>
              <a:t>33% </a:t>
            </a:r>
            <a:r>
              <a:rPr lang="en-US" b="0" dirty="0"/>
              <a:t>average schedule overrun.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b="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rgbClr val="C00000"/>
                </a:solidFill>
              </a:rPr>
              <a:t>17%</a:t>
            </a:r>
            <a:r>
              <a:rPr lang="en-US" dirty="0"/>
              <a:t> </a:t>
            </a:r>
            <a:r>
              <a:rPr lang="en-US" b="0" dirty="0"/>
              <a:t>of projects perform so poorly </a:t>
            </a:r>
            <a:r>
              <a:rPr lang="en-US" u="sng" dirty="0">
                <a:solidFill>
                  <a:srgbClr val="C00000"/>
                </a:solidFill>
              </a:rPr>
              <a:t>that they threaten the very existence of the company</a:t>
            </a:r>
            <a:r>
              <a:rPr lang="en-US" b="0" dirty="0"/>
              <a:t>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b="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b="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b="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b="0" dirty="0"/>
          </a:p>
        </p:txBody>
      </p:sp>
      <p:pic>
        <p:nvPicPr>
          <p:cNvPr id="3074" name="Picture 2" descr="How do nuclear weapons work? -">
            <a:extLst>
              <a:ext uri="{FF2B5EF4-FFF2-40B4-BE49-F238E27FC236}">
                <a16:creationId xmlns:a16="http://schemas.microsoft.com/office/drawing/2014/main" id="{CD6867BC-E067-47BE-895A-1FC9AFE75F3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67" t="11000" r="17334" b="14250"/>
          <a:stretch/>
        </p:blipFill>
        <p:spPr bwMode="auto">
          <a:xfrm>
            <a:off x="10134600" y="58230"/>
            <a:ext cx="1895474" cy="1368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5034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60346-A487-47B5-8BAA-D7DA79D6C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SOW Challenges in the IT Industry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5C75A6-768B-4771-AA01-4C2782F999F7}"/>
              </a:ext>
            </a:extLst>
          </p:cNvPr>
          <p:cNvSpPr>
            <a:spLocks noGrp="1"/>
          </p:cNvSpPr>
          <p:nvPr>
            <p:ph idx="1"/>
          </p:nvPr>
        </p:nvSpPr>
        <p:spPr>
          <a:effectLst/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/>
              <a:t>Feedback from IT Project Professionals (</a:t>
            </a:r>
            <a:r>
              <a:rPr lang="en-US" sz="3200" dirty="0" err="1"/>
              <a:t>Kappelman</a:t>
            </a:r>
            <a:r>
              <a:rPr lang="en-US" sz="3200" dirty="0"/>
              <a:t> et al. 2006)</a:t>
            </a:r>
            <a:endParaRPr lang="en-US" sz="32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b="0" dirty="0"/>
              <a:t>50+ Early Warning Signs of IT Project Failure grouped into 3 categories: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800" b="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solidFill>
                  <a:srgbClr val="C00000"/>
                </a:solidFill>
              </a:rPr>
              <a:t>People Risks:</a:t>
            </a:r>
            <a:r>
              <a:rPr lang="en-US" sz="3200" b="0" dirty="0">
                <a:solidFill>
                  <a:srgbClr val="C00000"/>
                </a:solidFill>
              </a:rPr>
              <a:t> </a:t>
            </a:r>
            <a:r>
              <a:rPr lang="en-US" sz="3200" b="0" dirty="0"/>
              <a:t>including top management, project management, project team members, SMEs, etc.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3200" b="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solidFill>
                  <a:srgbClr val="C00000"/>
                </a:solidFill>
              </a:rPr>
              <a:t>Process Risks:</a:t>
            </a:r>
            <a:r>
              <a:rPr lang="en-US" sz="3200" b="0" dirty="0">
                <a:solidFill>
                  <a:srgbClr val="C00000"/>
                </a:solidFill>
              </a:rPr>
              <a:t> </a:t>
            </a:r>
            <a:r>
              <a:rPr lang="en-US" sz="3200" b="0" dirty="0"/>
              <a:t>5 project management processes and their deliverables (requirements, scheduling, communications, resources, &amp; change control)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3200" b="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solidFill>
                  <a:srgbClr val="C00000"/>
                </a:solidFill>
              </a:rPr>
              <a:t>Technology Risks:</a:t>
            </a:r>
            <a:r>
              <a:rPr lang="en-US" sz="3200" b="0" dirty="0">
                <a:solidFill>
                  <a:srgbClr val="C00000"/>
                </a:solidFill>
              </a:rPr>
              <a:t> </a:t>
            </a:r>
            <a:r>
              <a:rPr lang="en-US" sz="3200" b="0" dirty="0"/>
              <a:t>ailments of the IT System itself, including inherent product risks, scalability, size, complexity, functionality, etc.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b="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b="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b="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b="0" dirty="0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77187C12-DA69-4A92-86B4-EF51AE1B79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0549" y="156150"/>
            <a:ext cx="1152525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0643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3062</TotalTime>
  <Words>606</Words>
  <Application>Microsoft Office PowerPoint</Application>
  <PresentationFormat>Widescreen</PresentationFormat>
  <Paragraphs>101</Paragraphs>
  <Slides>14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Arial Black</vt:lpstr>
      <vt:lpstr>Calibri</vt:lpstr>
      <vt:lpstr>Calibri Light</vt:lpstr>
      <vt:lpstr>Tahoma</vt:lpstr>
      <vt:lpstr>3_Custom Design</vt:lpstr>
      <vt:lpstr>Custom Design</vt:lpstr>
      <vt:lpstr>2_Custom Design</vt:lpstr>
      <vt:lpstr>High-Performing  Request for Proposal (SOW)  for IT Software</vt:lpstr>
      <vt:lpstr>Agenda</vt:lpstr>
      <vt:lpstr>PowerPoint Presentation</vt:lpstr>
      <vt:lpstr>Challenges  in the IT Industry</vt:lpstr>
      <vt:lpstr>SOW Challenges in the IT Industry</vt:lpstr>
      <vt:lpstr>SOW Challenges in the IT Industry</vt:lpstr>
      <vt:lpstr>SOW Challenges in the IT Industry</vt:lpstr>
      <vt:lpstr>SOW Challenges in the IT Industry</vt:lpstr>
      <vt:lpstr>SOW Challenges in the IT Industry</vt:lpstr>
      <vt:lpstr>SOW Challenges in the IT Industry</vt:lpstr>
      <vt:lpstr>Scenario #1: Scope is Above Budget</vt:lpstr>
      <vt:lpstr>Scenario #2: Intent Doesn’t Match Scope</vt:lpstr>
      <vt:lpstr>What’s Next?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RFPs as Part of Procurement Excellence</dc:title>
  <dc:creator>tiffanylines1@gmail.com</dc:creator>
  <cp:lastModifiedBy>tiffanylines1@gmail.com</cp:lastModifiedBy>
  <cp:revision>203</cp:revision>
  <dcterms:created xsi:type="dcterms:W3CDTF">2020-07-10T02:42:12Z</dcterms:created>
  <dcterms:modified xsi:type="dcterms:W3CDTF">2020-09-24T15:32:54Z</dcterms:modified>
</cp:coreProperties>
</file>