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7" r:id="rId4"/>
    <p:sldMasterId id="2147493474" r:id="rId5"/>
  </p:sldMasterIdLst>
  <p:notesMasterIdLst>
    <p:notesMasterId r:id="rId44"/>
  </p:notesMasterIdLst>
  <p:sldIdLst>
    <p:sldId id="448" r:id="rId6"/>
    <p:sldId id="2702" r:id="rId7"/>
    <p:sldId id="260" r:id="rId8"/>
    <p:sldId id="261" r:id="rId9"/>
    <p:sldId id="262" r:id="rId10"/>
    <p:sldId id="2873" r:id="rId11"/>
    <p:sldId id="2138" r:id="rId12"/>
    <p:sldId id="2094" r:id="rId13"/>
    <p:sldId id="2139" r:id="rId14"/>
    <p:sldId id="2140" r:id="rId15"/>
    <p:sldId id="2414" r:id="rId16"/>
    <p:sldId id="2254" r:id="rId17"/>
    <p:sldId id="2198" r:id="rId18"/>
    <p:sldId id="258" r:id="rId19"/>
    <p:sldId id="2313" r:id="rId20"/>
    <p:sldId id="2255" r:id="rId21"/>
    <p:sldId id="2256" r:id="rId22"/>
    <p:sldId id="2258" r:id="rId23"/>
    <p:sldId id="2279" r:id="rId24"/>
    <p:sldId id="2280" r:id="rId25"/>
    <p:sldId id="2190" r:id="rId26"/>
    <p:sldId id="2263" r:id="rId27"/>
    <p:sldId id="2201" r:id="rId28"/>
    <p:sldId id="2195" r:id="rId29"/>
    <p:sldId id="2448" r:id="rId30"/>
    <p:sldId id="2456" r:id="rId31"/>
    <p:sldId id="2457" r:id="rId32"/>
    <p:sldId id="2277" r:id="rId33"/>
    <p:sldId id="2859" r:id="rId34"/>
    <p:sldId id="2860" r:id="rId35"/>
    <p:sldId id="2861" r:id="rId36"/>
    <p:sldId id="2862" r:id="rId37"/>
    <p:sldId id="2863" r:id="rId38"/>
    <p:sldId id="2864" r:id="rId39"/>
    <p:sldId id="2872" r:id="rId40"/>
    <p:sldId id="2867" r:id="rId41"/>
    <p:sldId id="2869" r:id="rId42"/>
    <p:sldId id="2868"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4"/>
    <a:srgbClr val="000042"/>
    <a:srgbClr val="FFFFFF"/>
    <a:srgbClr val="002060"/>
    <a:srgbClr val="0D6936"/>
    <a:srgbClr val="108040"/>
    <a:srgbClr val="FEA81E"/>
    <a:srgbClr val="FECD12"/>
    <a:srgbClr val="925F13"/>
    <a:srgbClr val="D473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20" autoAdjust="0"/>
    <p:restoredTop sz="97295" autoAdjust="0"/>
  </p:normalViewPr>
  <p:slideViewPr>
    <p:cSldViewPr snapToGrid="0" snapToObjects="1">
      <p:cViewPr>
        <p:scale>
          <a:sx n="150" d="100"/>
          <a:sy n="150" d="100"/>
        </p:scale>
        <p:origin x="126" y="31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03A9D6-95F7-E942-8F32-7C782416BE1E}" type="datetimeFigureOut">
              <a:rPr lang="en-US" smtClean="0"/>
              <a:t>6/24/2020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5AE49-B2E0-E241-A352-8700D9454B90}" type="slidenum">
              <a:rPr lang="en-US" smtClean="0"/>
              <a:t>‹#›</a:t>
            </a:fld>
            <a:endParaRPr lang="en-US"/>
          </a:p>
        </p:txBody>
      </p:sp>
    </p:spTree>
    <p:extLst>
      <p:ext uri="{BB962C8B-B14F-4D97-AF65-F5344CB8AC3E}">
        <p14:creationId xmlns:p14="http://schemas.microsoft.com/office/powerpoint/2010/main" val="26562311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8AF0AC-2530-4EF0-8971-5FD5889496F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014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21</a:t>
            </a:fld>
            <a:endParaRPr lang="en-US" dirty="0"/>
          </a:p>
        </p:txBody>
      </p:sp>
    </p:spTree>
    <p:extLst>
      <p:ext uri="{BB962C8B-B14F-4D97-AF65-F5344CB8AC3E}">
        <p14:creationId xmlns:p14="http://schemas.microsoft.com/office/powerpoint/2010/main" val="107841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college grad, 2= a few people under them 3- PM, run projects  4 – person runs multiple FMs</a:t>
            </a:r>
          </a:p>
          <a:p>
            <a:endParaRPr lang="en-US" dirty="0"/>
          </a:p>
          <a:p>
            <a:endParaRPr lang="en-US" dirty="0"/>
          </a:p>
          <a:p>
            <a:r>
              <a:rPr lang="en-US" dirty="0"/>
              <a:t>Four levels of leadership</a:t>
            </a:r>
            <a:r>
              <a:rPr lang="en-US" baseline="0" dirty="0"/>
              <a:t> (L1 = lowest).</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Information collected from people at four leadership levels (context: construction companies): Personality, performance rating by supervisors, and whether someone had the potential to be an executive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Average personality, performance, and potential to be an executive was computed at each leadership level.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22</a:t>
            </a:fld>
            <a:endParaRPr lang="en-US" dirty="0"/>
          </a:p>
        </p:txBody>
      </p:sp>
    </p:spTree>
    <p:extLst>
      <p:ext uri="{BB962C8B-B14F-4D97-AF65-F5344CB8AC3E}">
        <p14:creationId xmlns:p14="http://schemas.microsoft.com/office/powerpoint/2010/main" val="2343808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Personality</a:t>
            </a:r>
            <a:r>
              <a:rPr lang="en-US" baseline="0" dirty="0"/>
              <a:t> information helps to profile high performing people in different roles.  As we get more data, you will be able to inform your decision making to map the highest performance people now, then you can </a:t>
            </a:r>
          </a:p>
          <a:p>
            <a:endParaRPr lang="en-US" baseline="0" dirty="0"/>
          </a:p>
          <a:p>
            <a:r>
              <a:rPr lang="en-US" baseline="0" dirty="0"/>
              <a:t>This helps to compare potential candidates for a role against the high performer’s profile, thus simplifying the decision-making process.</a:t>
            </a:r>
          </a:p>
          <a:p>
            <a:endParaRPr lang="en-US" baseline="0" dirty="0"/>
          </a:p>
          <a:p>
            <a:r>
              <a:rPr lang="en-US" b="1" baseline="0" dirty="0"/>
              <a:t>if lots of people, helps inform potential [i.e., new hires</a:t>
            </a:r>
          </a:p>
          <a:p>
            <a:endParaRPr lang="en-US" b="1" baseline="0" dirty="0"/>
          </a:p>
          <a:p>
            <a:pPr marL="228600" indent="-228600">
              <a:buAutoNum type="arabicPeriod"/>
            </a:pPr>
            <a:r>
              <a:rPr lang="en-US" b="1" baseline="0" dirty="0"/>
              <a:t>ever had a team that didn’t click [at intro]</a:t>
            </a:r>
          </a:p>
          <a:p>
            <a:pPr marL="685800" lvl="1" indent="-228600">
              <a:buAutoNum type="arabicPeriod"/>
            </a:pPr>
            <a:r>
              <a:rPr lang="en-US" b="1" baseline="0" dirty="0"/>
              <a:t>hire </a:t>
            </a:r>
            <a:r>
              <a:rPr lang="en-US" b="1" baseline="0" dirty="0" err="1"/>
              <a:t>goodpeople</a:t>
            </a:r>
            <a:endParaRPr lang="en-US" b="1" baseline="0" dirty="0"/>
          </a:p>
          <a:p>
            <a:pPr marL="685800" lvl="1" indent="-228600">
              <a:buAutoNum type="arabicPeriod"/>
            </a:pPr>
            <a:r>
              <a:rPr lang="en-US" b="1" baseline="0" dirty="0"/>
              <a:t> identify </a:t>
            </a:r>
            <a:r>
              <a:rPr lang="en-US" b="1" baseline="0" dirty="0" err="1"/>
              <a:t>gallters</a:t>
            </a:r>
            <a:endParaRPr lang="en-US" b="1" baseline="0" dirty="0"/>
          </a:p>
          <a:p>
            <a:pPr marL="685800" lvl="1" indent="-228600">
              <a:buAutoNum type="arabicPeriod"/>
            </a:pPr>
            <a:r>
              <a:rPr lang="en-US" b="1" baseline="0" dirty="0"/>
              <a:t>build great teams</a:t>
            </a:r>
          </a:p>
          <a:p>
            <a:pPr marL="228600" lvl="0" indent="-228600">
              <a:buAutoNum type="arabicPeriod"/>
            </a:pPr>
            <a:r>
              <a:rPr lang="en-US" b="1" baseline="0" dirty="0"/>
              <a:t>help leaders.; may have good instinct; may </a:t>
            </a:r>
            <a:r>
              <a:rPr lang="en-US" b="1" baseline="0" dirty="0" err="1"/>
              <a:t>notahve</a:t>
            </a:r>
            <a:r>
              <a:rPr lang="en-US" b="1" baseline="0" dirty="0"/>
              <a:t> 100% [get a little bit better]… help better decisions + more science</a:t>
            </a:r>
          </a:p>
          <a:p>
            <a:pPr marL="228600" lvl="0" indent="-228600">
              <a:buAutoNum type="arabicPeriod"/>
            </a:pPr>
            <a:r>
              <a:rPr lang="en-US" b="1" baseline="0" dirty="0"/>
              <a:t>There IS scientific relevance for high perf PM; team mixtures AND talent development [if aware </a:t>
            </a:r>
            <a:r>
              <a:rPr lang="en-US" b="1" baseline="0" dirty="0">
                <a:sym typeface="Wingdings" panose="05000000000000000000" pitchFamily="2" charset="2"/>
              </a:rPr>
              <a:t> adjust behavior… you CAN change!]</a:t>
            </a:r>
          </a:p>
          <a:p>
            <a:pPr marL="228600" lvl="0" indent="-228600">
              <a:buAutoNum type="arabicPeriod"/>
            </a:pPr>
            <a:r>
              <a:rPr lang="en-US" b="1" baseline="0" dirty="0">
                <a:sym typeface="Wingdings" panose="05000000000000000000" pitchFamily="2" charset="2"/>
              </a:rPr>
              <a:t>help </a:t>
            </a:r>
            <a:r>
              <a:rPr lang="en-US" b="1" baseline="0" dirty="0" err="1">
                <a:sym typeface="Wingdings" panose="05000000000000000000" pitchFamily="2" charset="2"/>
              </a:rPr>
              <a:t>indivsual</a:t>
            </a:r>
            <a:r>
              <a:rPr lang="en-US" b="1" baseline="0" dirty="0">
                <a:sym typeface="Wingdings" panose="05000000000000000000" pitchFamily="2" charset="2"/>
              </a:rPr>
              <a:t> be more successful in their job positions</a:t>
            </a:r>
            <a:endParaRPr lang="en-US" b="1" dirty="0"/>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23</a:t>
            </a:fld>
            <a:endParaRPr lang="en-US" dirty="0"/>
          </a:p>
        </p:txBody>
      </p:sp>
    </p:spTree>
    <p:extLst>
      <p:ext uri="{BB962C8B-B14F-4D97-AF65-F5344CB8AC3E}">
        <p14:creationId xmlns:p14="http://schemas.microsoft.com/office/powerpoint/2010/main" val="2602542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all job functions… we found these to be strong correlators for things you should look for </a:t>
            </a:r>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24</a:t>
            </a:fld>
            <a:endParaRPr lang="en-US" dirty="0"/>
          </a:p>
        </p:txBody>
      </p:sp>
    </p:spTree>
    <p:extLst>
      <p:ext uri="{BB962C8B-B14F-4D97-AF65-F5344CB8AC3E}">
        <p14:creationId xmlns:p14="http://schemas.microsoft.com/office/powerpoint/2010/main" val="1030623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AC70A24-BFC0-418E-89EC-95F5DCCC029E}" type="slidenum">
              <a:rPr lang="en-US" smtClean="0"/>
              <a:pPr>
                <a:defRPr/>
              </a:pPr>
              <a:t>25</a:t>
            </a:fld>
            <a:endParaRPr lang="en-US" dirty="0"/>
          </a:p>
        </p:txBody>
      </p:sp>
    </p:spTree>
    <p:extLst>
      <p:ext uri="{BB962C8B-B14F-4D97-AF65-F5344CB8AC3E}">
        <p14:creationId xmlns:p14="http://schemas.microsoft.com/office/powerpoint/2010/main" val="1068219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26</a:t>
            </a:fld>
            <a:endParaRPr lang="en-US" dirty="0"/>
          </a:p>
        </p:txBody>
      </p:sp>
    </p:spTree>
    <p:extLst>
      <p:ext uri="{BB962C8B-B14F-4D97-AF65-F5344CB8AC3E}">
        <p14:creationId xmlns:p14="http://schemas.microsoft.com/office/powerpoint/2010/main" val="2962102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more of less diversity or more or less average of something…  based on initial data we grouped people</a:t>
            </a:r>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29</a:t>
            </a:fld>
            <a:endParaRPr lang="en-US" dirty="0"/>
          </a:p>
        </p:txBody>
      </p:sp>
    </p:spTree>
    <p:extLst>
      <p:ext uri="{BB962C8B-B14F-4D97-AF65-F5344CB8AC3E}">
        <p14:creationId xmlns:p14="http://schemas.microsoft.com/office/powerpoint/2010/main" val="3879699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CRC Paper</a:t>
            </a:r>
          </a:p>
          <a:p>
            <a:endParaRPr lang="en-US" dirty="0"/>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30</a:t>
            </a:fld>
            <a:endParaRPr lang="en-US" dirty="0"/>
          </a:p>
        </p:txBody>
      </p:sp>
    </p:spTree>
    <p:extLst>
      <p:ext uri="{BB962C8B-B14F-4D97-AF65-F5344CB8AC3E}">
        <p14:creationId xmlns:p14="http://schemas.microsoft.com/office/powerpoint/2010/main" val="1643998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CRC Paper</a:t>
            </a:r>
          </a:p>
          <a:p>
            <a:endParaRPr lang="en-US" dirty="0"/>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31</a:t>
            </a:fld>
            <a:endParaRPr lang="en-US" dirty="0"/>
          </a:p>
        </p:txBody>
      </p:sp>
    </p:spTree>
    <p:extLst>
      <p:ext uri="{BB962C8B-B14F-4D97-AF65-F5344CB8AC3E}">
        <p14:creationId xmlns:p14="http://schemas.microsoft.com/office/powerpoint/2010/main" val="27201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TEAM FORMATION – HOW DO WE MAKE effective </a:t>
            </a:r>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32</a:t>
            </a:fld>
            <a:endParaRPr lang="en-US" dirty="0"/>
          </a:p>
        </p:txBody>
      </p:sp>
    </p:spTree>
    <p:extLst>
      <p:ext uri="{BB962C8B-B14F-4D97-AF65-F5344CB8AC3E}">
        <p14:creationId xmlns:p14="http://schemas.microsoft.com/office/powerpoint/2010/main" val="79340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8AF0AC-2530-4EF0-8971-5FD5889496F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914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Based on performance metrics and how well they liked to work with their teammates, we have seen some More or Less than results.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Based on student</a:t>
            </a:r>
            <a:r>
              <a:rPr lang="en-US" baseline="0" dirty="0"/>
              <a:t> teams data. Students divided into teams. Their personality information and performance in a group project was used to develop a predictive model of team performance.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33</a:t>
            </a:fld>
            <a:endParaRPr lang="en-US" dirty="0"/>
          </a:p>
        </p:txBody>
      </p:sp>
    </p:spTree>
    <p:extLst>
      <p:ext uri="{BB962C8B-B14F-4D97-AF65-F5344CB8AC3E}">
        <p14:creationId xmlns:p14="http://schemas.microsoft.com/office/powerpoint/2010/main" val="145333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FF0000"/>
                </a:solidFill>
              </a:rPr>
              <a:t>Use of human dimensionality through advanced psychological tools will enhance the decision-making in:</a:t>
            </a:r>
          </a:p>
          <a:p>
            <a:pPr lvl="1"/>
            <a:r>
              <a:rPr lang="en-US" sz="1300" dirty="0">
                <a:solidFill>
                  <a:srgbClr val="FF0000"/>
                </a:solidFill>
              </a:rPr>
              <a:t>Identifying key talent (if allowed by the organization)</a:t>
            </a:r>
          </a:p>
          <a:p>
            <a:pPr lvl="1"/>
            <a:r>
              <a:rPr lang="en-US" sz="1300" dirty="0">
                <a:solidFill>
                  <a:srgbClr val="FF0000"/>
                </a:solidFill>
              </a:rPr>
              <a:t>Talent development</a:t>
            </a:r>
          </a:p>
          <a:p>
            <a:pPr lvl="1"/>
            <a:r>
              <a:rPr lang="en-US" sz="1300" dirty="0">
                <a:solidFill>
                  <a:srgbClr val="FF0000"/>
                </a:solidFill>
              </a:rPr>
              <a:t>Creating optimized teams</a:t>
            </a:r>
          </a:p>
          <a:p>
            <a:pPr lvl="1"/>
            <a:r>
              <a:rPr lang="en-US" sz="1300" dirty="0">
                <a:solidFill>
                  <a:srgbClr val="FF0000"/>
                </a:solidFill>
              </a:rPr>
              <a:t>Assigning teams to clients based on compatibility</a:t>
            </a:r>
          </a:p>
          <a:p>
            <a:pPr lvl="1"/>
            <a:r>
              <a:rPr lang="en-US" sz="1300" dirty="0">
                <a:solidFill>
                  <a:srgbClr val="FF0000"/>
                </a:solidFill>
              </a:rPr>
              <a:t>Identifying whom to promote</a:t>
            </a:r>
          </a:p>
          <a:p>
            <a:pPr lvl="1"/>
            <a:r>
              <a:rPr lang="en-US" sz="1300" dirty="0">
                <a:solidFill>
                  <a:srgbClr val="FF0000"/>
                </a:solidFill>
              </a:rPr>
              <a:t>Identifying whom to retain based on potential</a:t>
            </a:r>
          </a:p>
          <a:p>
            <a:pPr lvl="1"/>
            <a:r>
              <a:rPr lang="en-US" sz="1300" dirty="0">
                <a:solidFill>
                  <a:srgbClr val="FF0000"/>
                </a:solidFill>
              </a:rPr>
              <a:t>Identifying like-for-like replacements if a team loses a member</a:t>
            </a:r>
          </a:p>
          <a:p>
            <a:r>
              <a:rPr lang="en-US" sz="1900" dirty="0">
                <a:solidFill>
                  <a:srgbClr val="FF0000"/>
                </a:solidFill>
              </a:rPr>
              <a:t> This helps an organization become more sustainable</a:t>
            </a:r>
          </a:p>
          <a:p>
            <a:r>
              <a:rPr lang="en-US" sz="1900" dirty="0">
                <a:solidFill>
                  <a:srgbClr val="FF0000"/>
                </a:solidFill>
              </a:rPr>
              <a:t>If done for long enough, human dimensionality can be used to make better decisions than humans as it will remove emotional bias from decision-making</a:t>
            </a:r>
          </a:p>
          <a:p>
            <a:endParaRPr lang="en-US" sz="1900" b="1" dirty="0">
              <a:solidFill>
                <a:srgbClr val="FF0000"/>
              </a:solidFill>
            </a:endParaRPr>
          </a:p>
          <a:p>
            <a:r>
              <a:rPr lang="en-US" sz="2000" b="1" dirty="0">
                <a:solidFill>
                  <a:srgbClr val="FF0000"/>
                </a:solidFill>
              </a:rPr>
              <a:t>side bar… high performers are attracted to high performers]  [[[</a:t>
            </a:r>
            <a:r>
              <a:rPr lang="en-US" sz="2000" b="1" dirty="0">
                <a:solidFill>
                  <a:srgbClr val="FF0000"/>
                </a:solidFill>
                <a:highlight>
                  <a:srgbClr val="FFFF00"/>
                </a:highlight>
              </a:rPr>
              <a:t>this is for SMALL companies… same for everyone, 1 PM or 100 PMs</a:t>
            </a:r>
            <a:r>
              <a:rPr lang="en-US" sz="2000" b="1" dirty="0">
                <a:solidFill>
                  <a:srgbClr val="FF0000"/>
                </a:solidFill>
              </a:rPr>
              <a:t>]</a:t>
            </a:r>
            <a:endParaRPr lang="en-US" sz="1900" b="1"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3C65AE49-B2E0-E241-A352-8700D9454B90}" type="slidenum">
              <a:rPr lang="en-US" smtClean="0"/>
              <a:t>35</a:t>
            </a:fld>
            <a:endParaRPr lang="en-US"/>
          </a:p>
        </p:txBody>
      </p:sp>
    </p:spTree>
    <p:extLst>
      <p:ext uri="{BB962C8B-B14F-4D97-AF65-F5344CB8AC3E}">
        <p14:creationId xmlns:p14="http://schemas.microsoft.com/office/powerpoint/2010/main" val="2488298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92D050"/>
                </a:solidFill>
              </a:rPr>
              <a:t>[There are other construction orgs doing this]</a:t>
            </a: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3C65AE49-B2E0-E241-A352-8700D9454B90}" type="slidenum">
              <a:rPr lang="en-US" smtClean="0"/>
              <a:t>36</a:t>
            </a:fld>
            <a:endParaRPr lang="en-US"/>
          </a:p>
        </p:txBody>
      </p:sp>
    </p:spTree>
    <p:extLst>
      <p:ext uri="{BB962C8B-B14F-4D97-AF65-F5344CB8AC3E}">
        <p14:creationId xmlns:p14="http://schemas.microsoft.com/office/powerpoint/2010/main" val="171115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Sir Arthur </a:t>
            </a:r>
            <a:r>
              <a:rPr lang="en-US" dirty="0" err="1"/>
              <a:t>Conen</a:t>
            </a:r>
            <a:r>
              <a:rPr lang="en-US" dirty="0"/>
              <a:t> Doyle – </a:t>
            </a:r>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12</a:t>
            </a:fld>
            <a:endParaRPr lang="en-US" dirty="0"/>
          </a:p>
        </p:txBody>
      </p:sp>
    </p:spTree>
    <p:extLst>
      <p:ext uri="{BB962C8B-B14F-4D97-AF65-F5344CB8AC3E}">
        <p14:creationId xmlns:p14="http://schemas.microsoft.com/office/powerpoint/2010/main" val="5355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13</a:t>
            </a:fld>
            <a:endParaRPr lang="en-US" dirty="0"/>
          </a:p>
        </p:txBody>
      </p:sp>
    </p:spTree>
    <p:extLst>
      <p:ext uri="{BB962C8B-B14F-4D97-AF65-F5344CB8AC3E}">
        <p14:creationId xmlns:p14="http://schemas.microsoft.com/office/powerpoint/2010/main" val="313981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p>
          <a:p>
            <a:endParaRPr lang="en-US" dirty="0"/>
          </a:p>
          <a:p>
            <a:r>
              <a:rPr lang="en-US" dirty="0"/>
              <a:t>As we all know, it is extremely costly to hire someone… and find out 6…9… even 12 months later that they are not the right fit.  Consider all of the time spent training the person about the nuances of your own company, and then to realize they do not fit.  We are all very familiar with the significant labor shortage in our industry, so it is crucial that we not only FIND people… but we find the right people.</a:t>
            </a:r>
          </a:p>
          <a:p>
            <a:endParaRPr lang="en-US" dirty="0"/>
          </a:p>
          <a:p>
            <a:r>
              <a:rPr lang="en-US" dirty="0"/>
              <a:t>CLICK</a:t>
            </a:r>
          </a:p>
          <a:p>
            <a:endParaRPr lang="en-US" dirty="0"/>
          </a:p>
          <a:p>
            <a:r>
              <a:rPr lang="en-US" dirty="0"/>
              <a:t>Personality assessments can also help identify the capabilities of individuals within our own companies, and their likelihood for future leadership potential.</a:t>
            </a:r>
          </a:p>
          <a:p>
            <a:endParaRPr lang="en-US" dirty="0"/>
          </a:p>
          <a:p>
            <a:r>
              <a:rPr lang="en-US" dirty="0"/>
              <a:t>CLICK</a:t>
            </a:r>
          </a:p>
          <a:p>
            <a:endParaRPr lang="en-US" dirty="0"/>
          </a:p>
          <a:p>
            <a:r>
              <a:rPr lang="en-US" dirty="0"/>
              <a:t>And finally… these tools can help us RETAIN talent, and ultimately, can be very powerful tools to help employees grow.</a:t>
            </a:r>
          </a:p>
        </p:txBody>
      </p:sp>
      <p:sp>
        <p:nvSpPr>
          <p:cNvPr id="4" name="Slide Number Placeholder 3"/>
          <p:cNvSpPr>
            <a:spLocks noGrp="1"/>
          </p:cNvSpPr>
          <p:nvPr>
            <p:ph type="sldNum" sz="quarter" idx="5"/>
          </p:nvPr>
        </p:nvSpPr>
        <p:spPr/>
        <p:txBody>
          <a:bodyPr/>
          <a:lstStyle/>
          <a:p>
            <a:fld id="{3E88675F-477D-4F5F-A929-34821A5AFA4A}" type="slidenum">
              <a:rPr lang="en-US" smtClean="0"/>
              <a:t>14</a:t>
            </a:fld>
            <a:endParaRPr lang="en-US"/>
          </a:p>
        </p:txBody>
      </p:sp>
    </p:spTree>
    <p:extLst>
      <p:ext uri="{BB962C8B-B14F-4D97-AF65-F5344CB8AC3E}">
        <p14:creationId xmlns:p14="http://schemas.microsoft.com/office/powerpoint/2010/main" val="154913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HEXACO took the Big 5 and added Honesty/Humility    Emotionality is the Key predictor we found in high performing Sr. PMs.  Low Emotional bias means that personal relationships are detached from decision making</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Honesty-Humility</a:t>
            </a:r>
            <a:r>
              <a:rPr lang="en-US" sz="1200" b="0" i="0" kern="1200" dirty="0">
                <a:solidFill>
                  <a:schemeClr val="tx1"/>
                </a:solidFill>
                <a:effectLst/>
                <a:latin typeface="+mn-lt"/>
                <a:ea typeface="+mn-ea"/>
                <a:cs typeface="+mn-cs"/>
              </a:rPr>
              <a:t>: Persons with very high scores on the Honesty-Humility scale </a:t>
            </a:r>
            <a:r>
              <a:rPr lang="en-US" sz="1200" b="1" i="0" u="sng" kern="1200" dirty="0">
                <a:solidFill>
                  <a:schemeClr val="tx1"/>
                </a:solidFill>
                <a:effectLst/>
                <a:latin typeface="+mn-lt"/>
                <a:ea typeface="+mn-ea"/>
                <a:cs typeface="+mn-cs"/>
              </a:rPr>
              <a:t>avoid manipulating others for personal gain</a:t>
            </a:r>
            <a:r>
              <a:rPr lang="en-US" sz="1200" b="0" i="0" kern="1200" dirty="0">
                <a:solidFill>
                  <a:schemeClr val="tx1"/>
                </a:solidFill>
                <a:effectLst/>
                <a:latin typeface="+mn-lt"/>
                <a:ea typeface="+mn-ea"/>
                <a:cs typeface="+mn-cs"/>
              </a:rPr>
              <a:t>, feel </a:t>
            </a:r>
            <a:r>
              <a:rPr lang="en-US" sz="1200" b="1" i="0" u="sng" kern="1200" dirty="0">
                <a:solidFill>
                  <a:schemeClr val="tx1"/>
                </a:solidFill>
                <a:effectLst/>
                <a:latin typeface="+mn-lt"/>
                <a:ea typeface="+mn-ea"/>
                <a:cs typeface="+mn-cs"/>
              </a:rPr>
              <a:t>little temptation to break rules</a:t>
            </a:r>
            <a:r>
              <a:rPr lang="en-US" sz="1200" b="0" i="0" kern="1200" dirty="0">
                <a:solidFill>
                  <a:schemeClr val="tx1"/>
                </a:solidFill>
                <a:effectLst/>
                <a:latin typeface="+mn-lt"/>
                <a:ea typeface="+mn-ea"/>
                <a:cs typeface="+mn-cs"/>
              </a:rPr>
              <a:t>, are uninterested in lavish wealth and luxuries, and feel no special entitlement to elevated social status. Conversely, persons with very low scores on this scale </a:t>
            </a:r>
            <a:r>
              <a:rPr lang="en-US" sz="1200" b="1" i="0" u="sng" kern="1200" dirty="0">
                <a:solidFill>
                  <a:schemeClr val="tx1"/>
                </a:solidFill>
                <a:effectLst/>
                <a:latin typeface="+mn-lt"/>
                <a:ea typeface="+mn-ea"/>
                <a:cs typeface="+mn-cs"/>
              </a:rPr>
              <a:t>will flatter others to get what they want</a:t>
            </a:r>
            <a:r>
              <a:rPr lang="en-US" sz="1200" b="0" i="0" kern="1200" dirty="0">
                <a:solidFill>
                  <a:schemeClr val="tx1"/>
                </a:solidFill>
                <a:effectLst/>
                <a:latin typeface="+mn-lt"/>
                <a:ea typeface="+mn-ea"/>
                <a:cs typeface="+mn-cs"/>
              </a:rPr>
              <a:t>, are inclined to </a:t>
            </a:r>
            <a:r>
              <a:rPr lang="en-US" sz="1200" b="1" i="0" u="sng" kern="1200" dirty="0">
                <a:solidFill>
                  <a:schemeClr val="tx1"/>
                </a:solidFill>
                <a:effectLst/>
                <a:latin typeface="+mn-lt"/>
                <a:ea typeface="+mn-ea"/>
                <a:cs typeface="+mn-cs"/>
              </a:rPr>
              <a:t>break rules for personal profit</a:t>
            </a:r>
            <a:r>
              <a:rPr lang="en-US" sz="1200" b="0" i="0" kern="1200" dirty="0">
                <a:solidFill>
                  <a:schemeClr val="tx1"/>
                </a:solidFill>
                <a:effectLst/>
                <a:latin typeface="+mn-lt"/>
                <a:ea typeface="+mn-ea"/>
                <a:cs typeface="+mn-cs"/>
              </a:rPr>
              <a:t>, are motivated by material gain, and feel a strong sense of self-importance.</a:t>
            </a:r>
          </a:p>
          <a:p>
            <a:r>
              <a:rPr lang="en-US" sz="1200" b="0" i="1" kern="1200" dirty="0">
                <a:solidFill>
                  <a:schemeClr val="tx1"/>
                </a:solidFill>
                <a:effectLst/>
                <a:latin typeface="+mn-lt"/>
                <a:ea typeface="+mn-ea"/>
                <a:cs typeface="+mn-cs"/>
              </a:rPr>
              <a:t>Emotionality</a:t>
            </a:r>
            <a:r>
              <a:rPr lang="en-US" sz="1200" b="0" i="0" kern="1200" dirty="0">
                <a:solidFill>
                  <a:schemeClr val="tx1"/>
                </a:solidFill>
                <a:effectLst/>
                <a:latin typeface="+mn-lt"/>
                <a:ea typeface="+mn-ea"/>
                <a:cs typeface="+mn-cs"/>
              </a:rPr>
              <a:t>: Persons with very high scores on the Emotionality scale </a:t>
            </a:r>
            <a:r>
              <a:rPr lang="en-US" sz="1200" b="1" i="0" u="sng" kern="1200" dirty="0">
                <a:solidFill>
                  <a:schemeClr val="tx1"/>
                </a:solidFill>
                <a:effectLst/>
                <a:latin typeface="+mn-lt"/>
                <a:ea typeface="+mn-ea"/>
                <a:cs typeface="+mn-cs"/>
              </a:rPr>
              <a:t>experience fear of physical dangers</a:t>
            </a:r>
            <a:r>
              <a:rPr lang="en-US" sz="1200" b="0" i="0" kern="1200" dirty="0">
                <a:solidFill>
                  <a:schemeClr val="tx1"/>
                </a:solidFill>
                <a:effectLst/>
                <a:latin typeface="+mn-lt"/>
                <a:ea typeface="+mn-ea"/>
                <a:cs typeface="+mn-cs"/>
              </a:rPr>
              <a:t>, experience </a:t>
            </a:r>
            <a:r>
              <a:rPr lang="en-US" sz="1200" b="1" i="0" u="sng" kern="1200" dirty="0">
                <a:solidFill>
                  <a:schemeClr val="tx1"/>
                </a:solidFill>
                <a:effectLst/>
                <a:latin typeface="+mn-lt"/>
                <a:ea typeface="+mn-ea"/>
                <a:cs typeface="+mn-cs"/>
              </a:rPr>
              <a:t>anxiety in response to life's stresses</a:t>
            </a:r>
            <a:r>
              <a:rPr lang="en-US" sz="1200" b="0" i="0" kern="1200" dirty="0">
                <a:solidFill>
                  <a:schemeClr val="tx1"/>
                </a:solidFill>
                <a:effectLst/>
                <a:latin typeface="+mn-lt"/>
                <a:ea typeface="+mn-ea"/>
                <a:cs typeface="+mn-cs"/>
              </a:rPr>
              <a:t>, feel a need for emotional support from others, and </a:t>
            </a:r>
            <a:r>
              <a:rPr lang="en-US" sz="1200" b="1" i="0" u="sng" kern="1200" dirty="0">
                <a:solidFill>
                  <a:schemeClr val="tx1"/>
                </a:solidFill>
                <a:effectLst/>
                <a:latin typeface="+mn-lt"/>
                <a:ea typeface="+mn-ea"/>
                <a:cs typeface="+mn-cs"/>
              </a:rPr>
              <a:t>feel empathy and sentimental attachments with others</a:t>
            </a:r>
            <a:r>
              <a:rPr lang="en-US" sz="1200" b="0" i="0" kern="1200" dirty="0">
                <a:solidFill>
                  <a:schemeClr val="tx1"/>
                </a:solidFill>
                <a:effectLst/>
                <a:latin typeface="+mn-lt"/>
                <a:ea typeface="+mn-ea"/>
                <a:cs typeface="+mn-cs"/>
              </a:rPr>
              <a:t>. Conversely, persons with very low scores on this scale are </a:t>
            </a:r>
            <a:r>
              <a:rPr lang="en-US" sz="1200" b="1" i="0" u="sng" kern="1200" dirty="0">
                <a:solidFill>
                  <a:schemeClr val="tx1"/>
                </a:solidFill>
                <a:effectLst/>
                <a:latin typeface="+mn-lt"/>
                <a:ea typeface="+mn-ea"/>
                <a:cs typeface="+mn-cs"/>
              </a:rPr>
              <a:t>not deterred by the prospect of physical harm</a:t>
            </a:r>
            <a:r>
              <a:rPr lang="en-US" sz="1200" b="0" i="0" kern="1200" dirty="0">
                <a:solidFill>
                  <a:schemeClr val="tx1"/>
                </a:solidFill>
                <a:effectLst/>
                <a:latin typeface="+mn-lt"/>
                <a:ea typeface="+mn-ea"/>
                <a:cs typeface="+mn-cs"/>
              </a:rPr>
              <a:t>, feel little worry even in stressful situations, have little need to share their concerns with others, and feel emotionally detached from others.</a:t>
            </a:r>
          </a:p>
          <a:p>
            <a:r>
              <a:rPr lang="en-US" sz="1200" b="0" i="1" kern="1200" dirty="0" err="1">
                <a:solidFill>
                  <a:schemeClr val="tx1"/>
                </a:solidFill>
                <a:effectLst/>
                <a:latin typeface="+mn-lt"/>
                <a:ea typeface="+mn-ea"/>
                <a:cs typeface="+mn-cs"/>
              </a:rPr>
              <a:t>eXtraversion</a:t>
            </a:r>
            <a:r>
              <a:rPr lang="en-US" sz="1200" b="0" i="0" kern="1200" dirty="0">
                <a:solidFill>
                  <a:schemeClr val="tx1"/>
                </a:solidFill>
                <a:effectLst/>
                <a:latin typeface="+mn-lt"/>
                <a:ea typeface="+mn-ea"/>
                <a:cs typeface="+mn-cs"/>
              </a:rPr>
              <a:t>: Persons with very high scores on the Extraversion scale feel positively about themselves, </a:t>
            </a:r>
            <a:r>
              <a:rPr lang="en-US" sz="1200" b="1" i="0" u="sng" kern="1200" dirty="0">
                <a:solidFill>
                  <a:schemeClr val="tx1"/>
                </a:solidFill>
                <a:effectLst/>
                <a:latin typeface="+mn-lt"/>
                <a:ea typeface="+mn-ea"/>
                <a:cs typeface="+mn-cs"/>
              </a:rPr>
              <a:t>feel confident when leading or addressing groups of people</a:t>
            </a:r>
            <a:r>
              <a:rPr lang="en-US" sz="1200" b="0" i="0" kern="1200" dirty="0">
                <a:solidFill>
                  <a:schemeClr val="tx1"/>
                </a:solidFill>
                <a:effectLst/>
                <a:latin typeface="+mn-lt"/>
                <a:ea typeface="+mn-ea"/>
                <a:cs typeface="+mn-cs"/>
              </a:rPr>
              <a:t>, enjoy social gatherings and interactions, and </a:t>
            </a:r>
            <a:r>
              <a:rPr lang="en-US" sz="1200" b="1" i="0" u="sng" kern="1200" dirty="0">
                <a:solidFill>
                  <a:schemeClr val="tx1"/>
                </a:solidFill>
                <a:effectLst/>
                <a:latin typeface="+mn-lt"/>
                <a:ea typeface="+mn-ea"/>
                <a:cs typeface="+mn-cs"/>
              </a:rPr>
              <a:t>experience positive feelings of enthusiasm and energy</a:t>
            </a:r>
            <a:r>
              <a:rPr lang="en-US" sz="1200" b="0" i="0" kern="1200" dirty="0">
                <a:solidFill>
                  <a:schemeClr val="tx1"/>
                </a:solidFill>
                <a:effectLst/>
                <a:latin typeface="+mn-lt"/>
                <a:ea typeface="+mn-ea"/>
                <a:cs typeface="+mn-cs"/>
              </a:rPr>
              <a:t>. Conversely, persons with very low scores on this scale </a:t>
            </a:r>
            <a:r>
              <a:rPr lang="en-US" sz="1200" b="1" i="0" u="sng" kern="1200" dirty="0">
                <a:solidFill>
                  <a:schemeClr val="tx1"/>
                </a:solidFill>
                <a:effectLst/>
                <a:latin typeface="+mn-lt"/>
                <a:ea typeface="+mn-ea"/>
                <a:cs typeface="+mn-cs"/>
              </a:rPr>
              <a:t>consider themselves unpopular</a:t>
            </a:r>
            <a:r>
              <a:rPr lang="en-US" sz="1200" b="0" i="0" kern="1200" dirty="0">
                <a:solidFill>
                  <a:schemeClr val="tx1"/>
                </a:solidFill>
                <a:effectLst/>
                <a:latin typeface="+mn-lt"/>
                <a:ea typeface="+mn-ea"/>
                <a:cs typeface="+mn-cs"/>
              </a:rPr>
              <a:t>, feel awkward when they are the center of social attention, are </a:t>
            </a:r>
            <a:r>
              <a:rPr lang="en-US" sz="1200" b="1" i="0" u="sng" kern="1200" dirty="0">
                <a:solidFill>
                  <a:schemeClr val="tx1"/>
                </a:solidFill>
                <a:effectLst/>
                <a:latin typeface="+mn-lt"/>
                <a:ea typeface="+mn-ea"/>
                <a:cs typeface="+mn-cs"/>
              </a:rPr>
              <a:t>indifferent to social activities,</a:t>
            </a:r>
            <a:r>
              <a:rPr lang="en-US" sz="1200" b="0" i="0" kern="1200" dirty="0">
                <a:solidFill>
                  <a:schemeClr val="tx1"/>
                </a:solidFill>
                <a:effectLst/>
                <a:latin typeface="+mn-lt"/>
                <a:ea typeface="+mn-ea"/>
                <a:cs typeface="+mn-cs"/>
              </a:rPr>
              <a:t> and feel less lively and optimistic than others do.</a:t>
            </a:r>
          </a:p>
          <a:p>
            <a:r>
              <a:rPr lang="en-US" sz="1200" b="0" i="1" kern="1200" dirty="0">
                <a:solidFill>
                  <a:schemeClr val="tx1"/>
                </a:solidFill>
                <a:effectLst/>
                <a:latin typeface="+mn-lt"/>
                <a:ea typeface="+mn-ea"/>
                <a:cs typeface="+mn-cs"/>
              </a:rPr>
              <a:t>Agreeableness (versus Anger)</a:t>
            </a:r>
            <a:r>
              <a:rPr lang="en-US" sz="1200" b="0" i="0" kern="1200" dirty="0">
                <a:solidFill>
                  <a:schemeClr val="tx1"/>
                </a:solidFill>
                <a:effectLst/>
                <a:latin typeface="+mn-lt"/>
                <a:ea typeface="+mn-ea"/>
                <a:cs typeface="+mn-cs"/>
              </a:rPr>
              <a:t>: Persons with very high scores on the Agreeableness scale </a:t>
            </a:r>
            <a:r>
              <a:rPr lang="en-US" sz="1200" b="1" i="0" u="sng" kern="1200" dirty="0">
                <a:solidFill>
                  <a:schemeClr val="tx1"/>
                </a:solidFill>
                <a:effectLst/>
                <a:latin typeface="+mn-lt"/>
                <a:ea typeface="+mn-ea"/>
                <a:cs typeface="+mn-cs"/>
              </a:rPr>
              <a:t>forgive the wrongs that they suffered</a:t>
            </a:r>
            <a:r>
              <a:rPr lang="en-US" sz="1200" b="0" i="0" kern="1200" dirty="0">
                <a:solidFill>
                  <a:schemeClr val="tx1"/>
                </a:solidFill>
                <a:effectLst/>
                <a:latin typeface="+mn-lt"/>
                <a:ea typeface="+mn-ea"/>
                <a:cs typeface="+mn-cs"/>
              </a:rPr>
              <a:t>, are lenient in judging others, are </a:t>
            </a:r>
            <a:r>
              <a:rPr lang="en-US" sz="1200" b="1" i="0" u="sng" kern="1200" dirty="0">
                <a:solidFill>
                  <a:schemeClr val="tx1"/>
                </a:solidFill>
                <a:effectLst/>
                <a:latin typeface="+mn-lt"/>
                <a:ea typeface="+mn-ea"/>
                <a:cs typeface="+mn-cs"/>
              </a:rPr>
              <a:t>willing to compromise and cooperate with others</a:t>
            </a:r>
            <a:r>
              <a:rPr lang="en-US" sz="1200" b="0" i="0" kern="1200" dirty="0">
                <a:solidFill>
                  <a:schemeClr val="tx1"/>
                </a:solidFill>
                <a:effectLst/>
                <a:latin typeface="+mn-lt"/>
                <a:ea typeface="+mn-ea"/>
                <a:cs typeface="+mn-cs"/>
              </a:rPr>
              <a:t>, and can easily control their temper. Conversely, persons with very low scores on this scale </a:t>
            </a:r>
            <a:r>
              <a:rPr lang="en-US" sz="1200" b="1" i="0" u="sng" kern="1200" dirty="0">
                <a:solidFill>
                  <a:schemeClr val="tx1"/>
                </a:solidFill>
                <a:effectLst/>
                <a:latin typeface="+mn-lt"/>
                <a:ea typeface="+mn-ea"/>
                <a:cs typeface="+mn-cs"/>
              </a:rPr>
              <a:t>hold grudges against those who have harmed them,</a:t>
            </a:r>
            <a:r>
              <a:rPr lang="en-US" sz="1200" b="0" i="0" kern="1200" dirty="0">
                <a:solidFill>
                  <a:schemeClr val="tx1"/>
                </a:solidFill>
                <a:effectLst/>
                <a:latin typeface="+mn-lt"/>
                <a:ea typeface="+mn-ea"/>
                <a:cs typeface="+mn-cs"/>
              </a:rPr>
              <a:t> are rather critical of others' shortcomings, are </a:t>
            </a:r>
            <a:r>
              <a:rPr lang="en-US" sz="1200" b="1" i="0" u="sng" kern="1200" dirty="0">
                <a:solidFill>
                  <a:schemeClr val="tx1"/>
                </a:solidFill>
                <a:effectLst/>
                <a:latin typeface="+mn-lt"/>
                <a:ea typeface="+mn-ea"/>
                <a:cs typeface="+mn-cs"/>
              </a:rPr>
              <a:t>stubborn in defending their point of view</a:t>
            </a:r>
            <a:r>
              <a:rPr lang="en-US" sz="1200" b="0" i="0" kern="1200" dirty="0">
                <a:solidFill>
                  <a:schemeClr val="tx1"/>
                </a:solidFill>
                <a:effectLst/>
                <a:latin typeface="+mn-lt"/>
                <a:ea typeface="+mn-ea"/>
                <a:cs typeface="+mn-cs"/>
              </a:rPr>
              <a:t>, and feel anger readily in response to mistreatment.</a:t>
            </a:r>
          </a:p>
          <a:p>
            <a:r>
              <a:rPr lang="en-US" sz="1200" b="0" i="1" kern="1200" dirty="0">
                <a:solidFill>
                  <a:schemeClr val="tx1"/>
                </a:solidFill>
                <a:effectLst/>
                <a:latin typeface="+mn-lt"/>
                <a:ea typeface="+mn-ea"/>
                <a:cs typeface="+mn-cs"/>
              </a:rPr>
              <a:t>Conscientiousness</a:t>
            </a:r>
            <a:r>
              <a:rPr lang="en-US" sz="1200" b="0" i="0" kern="1200" dirty="0">
                <a:solidFill>
                  <a:schemeClr val="tx1"/>
                </a:solidFill>
                <a:effectLst/>
                <a:latin typeface="+mn-lt"/>
                <a:ea typeface="+mn-ea"/>
                <a:cs typeface="+mn-cs"/>
              </a:rPr>
              <a:t>: Persons with very high scores on the Conscientiousness scale </a:t>
            </a:r>
            <a:r>
              <a:rPr lang="en-US" sz="1200" b="1" i="0" u="sng" kern="1200" dirty="0">
                <a:solidFill>
                  <a:schemeClr val="tx1"/>
                </a:solidFill>
                <a:effectLst/>
                <a:latin typeface="+mn-lt"/>
                <a:ea typeface="+mn-ea"/>
                <a:cs typeface="+mn-cs"/>
              </a:rPr>
              <a:t>organize their time and their physical surroundings</a:t>
            </a:r>
            <a:r>
              <a:rPr lang="en-US" sz="1200" b="0" i="0" kern="1200" dirty="0">
                <a:solidFill>
                  <a:schemeClr val="tx1"/>
                </a:solidFill>
                <a:effectLst/>
                <a:latin typeface="+mn-lt"/>
                <a:ea typeface="+mn-ea"/>
                <a:cs typeface="+mn-cs"/>
              </a:rPr>
              <a:t>, work in a </a:t>
            </a:r>
            <a:r>
              <a:rPr lang="en-US" sz="1200" b="1" i="0" u="sng" kern="1200" dirty="0">
                <a:solidFill>
                  <a:schemeClr val="tx1"/>
                </a:solidFill>
                <a:effectLst/>
                <a:latin typeface="+mn-lt"/>
                <a:ea typeface="+mn-ea"/>
                <a:cs typeface="+mn-cs"/>
              </a:rPr>
              <a:t>disciplined way toward their goals</a:t>
            </a:r>
            <a:r>
              <a:rPr lang="en-US" sz="1200" b="0" i="0" kern="1200" dirty="0">
                <a:solidFill>
                  <a:schemeClr val="tx1"/>
                </a:solidFill>
                <a:effectLst/>
                <a:latin typeface="+mn-lt"/>
                <a:ea typeface="+mn-ea"/>
                <a:cs typeface="+mn-cs"/>
              </a:rPr>
              <a:t>, strive for accuracy and perfection in their tasks, and </a:t>
            </a:r>
            <a:r>
              <a:rPr lang="en-US" sz="1200" b="1" i="0" u="sng" kern="1200" dirty="0">
                <a:solidFill>
                  <a:schemeClr val="tx1"/>
                </a:solidFill>
                <a:effectLst/>
                <a:latin typeface="+mn-lt"/>
                <a:ea typeface="+mn-ea"/>
                <a:cs typeface="+mn-cs"/>
              </a:rPr>
              <a:t>deliberate carefully when making decisions</a:t>
            </a:r>
            <a:r>
              <a:rPr lang="en-US" sz="1200" b="0" i="0" kern="1200" dirty="0">
                <a:solidFill>
                  <a:schemeClr val="tx1"/>
                </a:solidFill>
                <a:effectLst/>
                <a:latin typeface="+mn-lt"/>
                <a:ea typeface="+mn-ea"/>
                <a:cs typeface="+mn-cs"/>
              </a:rPr>
              <a:t>. Conversely, persons with very low scores on this scale tend to be </a:t>
            </a:r>
            <a:r>
              <a:rPr lang="en-US" b="1" u="sng" dirty="0"/>
              <a:t>unconcerned with orderly surroundings or schedules</a:t>
            </a:r>
            <a:r>
              <a:rPr lang="en-US" sz="1200" b="0" i="0" kern="1200" dirty="0">
                <a:solidFill>
                  <a:schemeClr val="tx1"/>
                </a:solidFill>
                <a:effectLst/>
                <a:latin typeface="+mn-lt"/>
                <a:ea typeface="+mn-ea"/>
                <a:cs typeface="+mn-cs"/>
              </a:rPr>
              <a:t>, avoid difficult tasks or challenging goals, are </a:t>
            </a:r>
            <a:r>
              <a:rPr lang="en-US" sz="1200" b="1" i="0" u="sng" kern="1200" dirty="0">
                <a:solidFill>
                  <a:schemeClr val="tx1"/>
                </a:solidFill>
                <a:effectLst/>
                <a:latin typeface="+mn-lt"/>
                <a:ea typeface="+mn-ea"/>
                <a:cs typeface="+mn-cs"/>
              </a:rPr>
              <a:t>satisfied with work that contains some errors</a:t>
            </a:r>
            <a:r>
              <a:rPr lang="en-US" sz="1200" b="0" i="0" kern="1200" dirty="0">
                <a:solidFill>
                  <a:schemeClr val="tx1"/>
                </a:solidFill>
                <a:effectLst/>
                <a:latin typeface="+mn-lt"/>
                <a:ea typeface="+mn-ea"/>
                <a:cs typeface="+mn-cs"/>
              </a:rPr>
              <a:t>, and make decisions on impulse or with little reflection.</a:t>
            </a:r>
          </a:p>
          <a:p>
            <a:r>
              <a:rPr lang="en-US" sz="1200" b="0" i="1" kern="1200" dirty="0">
                <a:solidFill>
                  <a:schemeClr val="tx1"/>
                </a:solidFill>
                <a:effectLst/>
                <a:latin typeface="+mn-lt"/>
                <a:ea typeface="+mn-ea"/>
                <a:cs typeface="+mn-cs"/>
              </a:rPr>
              <a:t>Openness to Experience</a:t>
            </a:r>
            <a:r>
              <a:rPr lang="en-US" sz="1200" b="0" i="0" kern="1200" dirty="0">
                <a:solidFill>
                  <a:schemeClr val="tx1"/>
                </a:solidFill>
                <a:effectLst/>
                <a:latin typeface="+mn-lt"/>
                <a:ea typeface="+mn-ea"/>
                <a:cs typeface="+mn-cs"/>
              </a:rPr>
              <a:t>: Persons with very high scores on the Openness to Experience scale become </a:t>
            </a:r>
            <a:r>
              <a:rPr lang="en-US" sz="1200" b="1" i="0" u="sng" kern="1200" dirty="0">
                <a:solidFill>
                  <a:schemeClr val="tx1"/>
                </a:solidFill>
                <a:effectLst/>
                <a:latin typeface="+mn-lt"/>
                <a:ea typeface="+mn-ea"/>
                <a:cs typeface="+mn-cs"/>
              </a:rPr>
              <a:t>absorbed in the beauty of art and nature</a:t>
            </a:r>
            <a:r>
              <a:rPr lang="en-US" sz="1200" b="0" i="0" kern="1200" dirty="0">
                <a:solidFill>
                  <a:schemeClr val="tx1"/>
                </a:solidFill>
                <a:effectLst/>
                <a:latin typeface="+mn-lt"/>
                <a:ea typeface="+mn-ea"/>
                <a:cs typeface="+mn-cs"/>
              </a:rPr>
              <a:t>, are inquisitive about various domains of knowledge, </a:t>
            </a:r>
            <a:r>
              <a:rPr lang="en-US" sz="1200" b="1" i="0" u="sng" kern="1200" dirty="0">
                <a:solidFill>
                  <a:schemeClr val="tx1"/>
                </a:solidFill>
                <a:effectLst/>
                <a:latin typeface="+mn-lt"/>
                <a:ea typeface="+mn-ea"/>
                <a:cs typeface="+mn-cs"/>
              </a:rPr>
              <a:t>use their imagination freely in everyday life</a:t>
            </a:r>
            <a:r>
              <a:rPr lang="en-US" sz="1200" b="0" i="0" kern="1200" dirty="0">
                <a:solidFill>
                  <a:schemeClr val="tx1"/>
                </a:solidFill>
                <a:effectLst/>
                <a:latin typeface="+mn-lt"/>
                <a:ea typeface="+mn-ea"/>
                <a:cs typeface="+mn-cs"/>
              </a:rPr>
              <a:t>, and take an interest in unusual ideas or people. Conversely, persons with very low scores on this scale are rather unimpressed by most works of art, </a:t>
            </a:r>
            <a:r>
              <a:rPr lang="en-US" sz="1200" b="1" i="0" u="sng" kern="1200" dirty="0">
                <a:solidFill>
                  <a:schemeClr val="tx1"/>
                </a:solidFill>
                <a:effectLst/>
                <a:latin typeface="+mn-lt"/>
                <a:ea typeface="+mn-ea"/>
                <a:cs typeface="+mn-cs"/>
              </a:rPr>
              <a:t>feel little intellectual curiosity</a:t>
            </a:r>
            <a:r>
              <a:rPr lang="en-US" sz="1200" b="0" i="0" kern="1200" dirty="0">
                <a:solidFill>
                  <a:schemeClr val="tx1"/>
                </a:solidFill>
                <a:effectLst/>
                <a:latin typeface="+mn-lt"/>
                <a:ea typeface="+mn-ea"/>
                <a:cs typeface="+mn-cs"/>
              </a:rPr>
              <a:t>, avoid creative pursuits, and </a:t>
            </a:r>
            <a:r>
              <a:rPr lang="en-US" sz="1200" b="1" i="0" u="sng" kern="1200" dirty="0">
                <a:solidFill>
                  <a:schemeClr val="tx1"/>
                </a:solidFill>
                <a:effectLst/>
                <a:latin typeface="+mn-lt"/>
                <a:ea typeface="+mn-ea"/>
                <a:cs typeface="+mn-cs"/>
              </a:rPr>
              <a:t>feel little attraction toward ideas that may seem radical or unconventional</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16</a:t>
            </a:fld>
            <a:endParaRPr lang="en-US" dirty="0"/>
          </a:p>
        </p:txBody>
      </p:sp>
    </p:spTree>
    <p:extLst>
      <p:ext uri="{BB962C8B-B14F-4D97-AF65-F5344CB8AC3E}">
        <p14:creationId xmlns:p14="http://schemas.microsoft.com/office/powerpoint/2010/main" val="321336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Accesses emotional quotient (EQ) 4 categories – used a graduate student look at 13 teams – Learn that how much difference they were as a team, Higher average vs similarity.  WE have never seen this in any literature or research.  Low Variance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Someone leaves and you replace them you can assign particular FMs with are particular user group.  Some people will match better with a client type and it will increase customer satisfaction because they will like them naturally, have better communication.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Emotional Intelligence (EI) is the capability of individuals to recognize their own emotions and those of others, discern between different feelings and label them appropriately, use emotional information to guide thinking and behavior, and manage and/or adjust emotions to adapt to environments or achieve one's goal(s).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Self-Awareness (SEA): </a:t>
            </a:r>
            <a:r>
              <a:rPr lang="en-US" sz="1200" b="0" i="0" u="none" strike="noStrike" kern="1200" baseline="0" dirty="0">
                <a:solidFill>
                  <a:schemeClr val="tx1"/>
                </a:solidFill>
                <a:latin typeface="+mn-lt"/>
                <a:ea typeface="+mn-ea"/>
                <a:cs typeface="+mn-cs"/>
              </a:rPr>
              <a:t>ability to accurately perceive your emotions in the moment and understand your tendencies across situations.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Self-Management (SM): </a:t>
            </a:r>
            <a:r>
              <a:rPr lang="en-US" sz="1200" b="0" i="0" u="none" strike="noStrike" kern="1200" baseline="0" dirty="0">
                <a:solidFill>
                  <a:schemeClr val="tx1"/>
                </a:solidFill>
                <a:latin typeface="+mn-lt"/>
                <a:ea typeface="+mn-ea"/>
                <a:cs typeface="+mn-cs"/>
              </a:rPr>
              <a:t>ability to use awareness of your emotions to stay flexible and direct your behavior positively.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Social-Awareness (SOA): </a:t>
            </a:r>
            <a:r>
              <a:rPr lang="en-US" sz="1200" b="0" i="0" u="none" strike="noStrike" kern="1200" baseline="0" dirty="0">
                <a:solidFill>
                  <a:schemeClr val="tx1"/>
                </a:solidFill>
                <a:latin typeface="+mn-lt"/>
                <a:ea typeface="+mn-ea"/>
                <a:cs typeface="+mn-cs"/>
              </a:rPr>
              <a:t>ability to accurately pick up on emotions in other people and understand what is really going on with them.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Relationship Management (RA): </a:t>
            </a:r>
            <a:r>
              <a:rPr lang="en-US" sz="1200" b="0" i="0" u="none" strike="noStrike" kern="1200" baseline="0" dirty="0">
                <a:solidFill>
                  <a:schemeClr val="tx1"/>
                </a:solidFill>
                <a:latin typeface="+mn-lt"/>
                <a:ea typeface="+mn-ea"/>
                <a:cs typeface="+mn-cs"/>
              </a:rPr>
              <a:t>ability to use awareness of your own emotions and those of others to manage interactions successfully.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Emotional Intelligence Overall (OV): </a:t>
            </a:r>
            <a:r>
              <a:rPr lang="en-US" sz="1200" b="0" i="0" u="none" strike="noStrike" kern="1200" baseline="0" dirty="0">
                <a:solidFill>
                  <a:schemeClr val="tx1"/>
                </a:solidFill>
                <a:latin typeface="+mn-lt"/>
                <a:ea typeface="+mn-ea"/>
                <a:cs typeface="+mn-cs"/>
              </a:rPr>
              <a:t>ability to stay aware of your emotions, and to understand other people’s moods, behavior, and motives. </a:t>
            </a:r>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17</a:t>
            </a:fld>
            <a:endParaRPr lang="en-US" dirty="0"/>
          </a:p>
        </p:txBody>
      </p:sp>
    </p:spTree>
    <p:extLst>
      <p:ext uri="{BB962C8B-B14F-4D97-AF65-F5344CB8AC3E}">
        <p14:creationId xmlns:p14="http://schemas.microsoft.com/office/powerpoint/2010/main" val="1633549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DISC it has individual interests…. It has organizational diagnostics/profiles (FM//)  Similar personality types of disc are attracted to specific job functions within in an organization type.  Can’t prove it.   Why is it useful… perspective employees can be considered for FIT.  As you continue to measure you can see sub cultures in your FM/PM group.</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If you are </a:t>
            </a:r>
            <a:r>
              <a:rPr lang="en-US" sz="1200" b="1" i="0" u="none" strike="noStrike" kern="1200" dirty="0">
                <a:solidFill>
                  <a:schemeClr val="tx1"/>
                </a:solidFill>
                <a:effectLst/>
                <a:latin typeface="+mn-lt"/>
                <a:ea typeface="+mn-ea"/>
                <a:cs typeface="+mn-cs"/>
              </a:rPr>
              <a:t>Dominant</a:t>
            </a:r>
            <a:r>
              <a:rPr lang="en-US" sz="1200" b="0" i="0" u="none" strike="noStrike" kern="1200" dirty="0">
                <a:solidFill>
                  <a:schemeClr val="tx1"/>
                </a:solidFill>
                <a:effectLst/>
                <a:latin typeface="+mn-lt"/>
                <a:ea typeface="+mn-ea"/>
                <a:cs typeface="+mn-cs"/>
              </a:rPr>
              <a:t>, you tend to be very active in dealing with problems and challenges. You can be described as demanding, forceful, strong willed, driving, determined, ambitious, aggressive, and pioneering. You ask: What?</a:t>
            </a:r>
            <a:r>
              <a:rPr lang="en-US" dirty="0"/>
              <a:t> </a:t>
            </a:r>
          </a:p>
          <a:p>
            <a:r>
              <a:rPr lang="en-US" sz="1200" b="0" i="0" u="none" strike="noStrike" kern="1200" dirty="0">
                <a:solidFill>
                  <a:schemeClr val="tx1"/>
                </a:solidFill>
                <a:effectLst/>
                <a:latin typeface="+mn-lt"/>
                <a:ea typeface="+mn-ea"/>
                <a:cs typeface="+mn-cs"/>
              </a:rPr>
              <a:t>If you are </a:t>
            </a:r>
            <a:r>
              <a:rPr lang="en-US" sz="1200" b="1" i="0" u="none" strike="noStrike" kern="1200" dirty="0">
                <a:solidFill>
                  <a:schemeClr val="tx1"/>
                </a:solidFill>
                <a:effectLst/>
                <a:latin typeface="+mn-lt"/>
                <a:ea typeface="+mn-ea"/>
                <a:cs typeface="+mn-cs"/>
              </a:rPr>
              <a:t>Inspiring</a:t>
            </a:r>
            <a:r>
              <a:rPr lang="en-US" sz="1200" b="0" i="0" u="none" strike="noStrike" kern="1200" dirty="0">
                <a:solidFill>
                  <a:schemeClr val="tx1"/>
                </a:solidFill>
                <a:effectLst/>
                <a:latin typeface="+mn-lt"/>
                <a:ea typeface="+mn-ea"/>
                <a:cs typeface="+mn-cs"/>
              </a:rPr>
              <a:t>, you tend to influence others through talking and activity and tend to be emotional. You can be described as convincing, magnetic, political, enthusiastic, persuasive, warm, demonstrative, trusting, and optimistic. You ask: Who?</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If you are </a:t>
            </a:r>
            <a:r>
              <a:rPr lang="en-US" sz="1200" b="1" i="0" u="none" strike="noStrike" kern="1200" dirty="0">
                <a:solidFill>
                  <a:schemeClr val="tx1"/>
                </a:solidFill>
                <a:effectLst/>
                <a:latin typeface="+mn-lt"/>
                <a:ea typeface="+mn-ea"/>
                <a:cs typeface="+mn-cs"/>
              </a:rPr>
              <a:t>Supportive</a:t>
            </a:r>
            <a:r>
              <a:rPr lang="en-US" sz="1200" b="0" i="0" u="none" strike="noStrike" kern="1200" dirty="0">
                <a:solidFill>
                  <a:schemeClr val="tx1"/>
                </a:solidFill>
                <a:effectLst/>
                <a:latin typeface="+mn-lt"/>
                <a:ea typeface="+mn-ea"/>
                <a:cs typeface="+mn-cs"/>
              </a:rPr>
              <a:t>, tend to want a steady pace, security, and don't like sudden change. You can be described as calm, relaxed, patient, possessive, predictable, deliberate, stable, consistent, and tend to be unemotional and poker faced. You ask: How?</a:t>
            </a:r>
            <a:r>
              <a:rPr lang="en-US" dirty="0"/>
              <a:t> </a:t>
            </a:r>
          </a:p>
          <a:p>
            <a:r>
              <a:rPr lang="en-US" sz="1200" b="0" i="0" u="none" strike="noStrike" kern="1200" dirty="0">
                <a:solidFill>
                  <a:schemeClr val="tx1"/>
                </a:solidFill>
                <a:effectLst/>
                <a:latin typeface="+mn-lt"/>
                <a:ea typeface="+mn-ea"/>
                <a:cs typeface="+mn-cs"/>
              </a:rPr>
              <a:t>If you are </a:t>
            </a:r>
            <a:r>
              <a:rPr lang="en-US" sz="1200" b="1" i="0" u="none" strike="noStrike" kern="1200" dirty="0">
                <a:solidFill>
                  <a:schemeClr val="tx1"/>
                </a:solidFill>
                <a:effectLst/>
                <a:latin typeface="+mn-lt"/>
                <a:ea typeface="+mn-ea"/>
                <a:cs typeface="+mn-cs"/>
              </a:rPr>
              <a:t>Cautious</a:t>
            </a:r>
            <a:r>
              <a:rPr lang="en-US" sz="1200" b="0" i="0" u="none" strike="noStrike" kern="1200" dirty="0">
                <a:solidFill>
                  <a:schemeClr val="tx1"/>
                </a:solidFill>
                <a:effectLst/>
                <a:latin typeface="+mn-lt"/>
                <a:ea typeface="+mn-ea"/>
                <a:cs typeface="+mn-cs"/>
              </a:rPr>
              <a:t>, you tend to adhere to rules, regulations, and structure. You like to do quality work and do it right the first time. You can be described as careful, cautious, exacting, neat, systematic, diplomatic, accurate, and tactful. You ask: Why?</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18</a:t>
            </a:fld>
            <a:endParaRPr lang="en-US" dirty="0"/>
          </a:p>
        </p:txBody>
      </p:sp>
    </p:spTree>
    <p:extLst>
      <p:ext uri="{BB962C8B-B14F-4D97-AF65-F5344CB8AC3E}">
        <p14:creationId xmlns:p14="http://schemas.microsoft.com/office/powerpoint/2010/main" val="132435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bench marking in various organization types.  We have some data within FM and are collecting more so you can be involved.  We are starting to provide org comparisons between org types.</a:t>
            </a:r>
          </a:p>
          <a:p>
            <a:endParaRPr lang="en-US" dirty="0"/>
          </a:p>
          <a:p>
            <a:r>
              <a:rPr lang="en-US" dirty="0"/>
              <a:t>A lot of these types are not “fixed”  it is more about self-awareness, especially like EI. </a:t>
            </a:r>
          </a:p>
        </p:txBody>
      </p:sp>
      <p:sp>
        <p:nvSpPr>
          <p:cNvPr id="4" name="Slide Number Placeholder 3"/>
          <p:cNvSpPr>
            <a:spLocks noGrp="1"/>
          </p:cNvSpPr>
          <p:nvPr>
            <p:ph type="sldNum" sz="quarter" idx="10"/>
          </p:nvPr>
        </p:nvSpPr>
        <p:spPr/>
        <p:txBody>
          <a:bodyPr/>
          <a:lstStyle/>
          <a:p>
            <a:pPr>
              <a:defRPr/>
            </a:pPr>
            <a:fld id="{6AC70A24-BFC0-418E-89EC-95F5DCCC029E}" type="slidenum">
              <a:rPr lang="en-US" smtClean="0"/>
              <a:pPr>
                <a:defRPr/>
              </a:pPr>
              <a:t>19</a:t>
            </a:fld>
            <a:endParaRPr lang="en-US" dirty="0"/>
          </a:p>
        </p:txBody>
      </p:sp>
    </p:spTree>
    <p:extLst>
      <p:ext uri="{BB962C8B-B14F-4D97-AF65-F5344CB8AC3E}">
        <p14:creationId xmlns:p14="http://schemas.microsoft.com/office/powerpoint/2010/main" val="2970990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dkUpDiag">
          <a:fgClr>
            <a:srgbClr val="4D4D4D"/>
          </a:fgClr>
          <a:bgClr>
            <a:srgbClr val="0071BC"/>
          </a:bgClr>
        </a:patt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97B8F1-8C81-4138-8948-E371631BBF87}"/>
              </a:ext>
            </a:extLst>
          </p:cNvPr>
          <p:cNvSpPr/>
          <p:nvPr userDrawn="1"/>
        </p:nvSpPr>
        <p:spPr>
          <a:xfrm>
            <a:off x="-5478" y="3946358"/>
            <a:ext cx="9149477" cy="1094748"/>
          </a:xfrm>
          <a:prstGeom prst="rect">
            <a:avLst/>
          </a:prstGeom>
          <a:pattFill prst="dkUpDiag">
            <a:fgClr>
              <a:srgbClr val="EAEAEA"/>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9" name="Rectangle 18">
            <a:extLst>
              <a:ext uri="{FF2B5EF4-FFF2-40B4-BE49-F238E27FC236}">
                <a16:creationId xmlns:a16="http://schemas.microsoft.com/office/drawing/2014/main" id="{1E5D11B9-A250-47CF-A851-55643D7156E8}"/>
              </a:ext>
            </a:extLst>
          </p:cNvPr>
          <p:cNvSpPr/>
          <p:nvPr userDrawn="1"/>
        </p:nvSpPr>
        <p:spPr>
          <a:xfrm>
            <a:off x="1582102" y="3946358"/>
            <a:ext cx="5968842" cy="1094748"/>
          </a:xfrm>
          <a:prstGeom prst="rect">
            <a:avLst/>
          </a:prstGeom>
          <a:gradFill flip="none" rotWithShape="1">
            <a:gsLst>
              <a:gs pos="80000">
                <a:srgbClr val="FFFFFF"/>
              </a:gs>
              <a:gs pos="20000">
                <a:schemeClr val="bg1"/>
              </a:gs>
              <a:gs pos="100000">
                <a:schemeClr val="bg1">
                  <a:alpha val="0"/>
                </a:schemeClr>
              </a:gs>
              <a:gs pos="2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F6E04E7F-EADE-4331-A00A-A1FE44C41F78}"/>
              </a:ext>
            </a:extLst>
          </p:cNvPr>
          <p:cNvSpPr/>
          <p:nvPr userDrawn="1"/>
        </p:nvSpPr>
        <p:spPr>
          <a:xfrm>
            <a:off x="0" y="597310"/>
            <a:ext cx="9144000" cy="2228850"/>
          </a:xfrm>
          <a:prstGeom prst="rect">
            <a:avLst/>
          </a:prstGeom>
          <a:pattFill prst="pct50">
            <a:fgClr>
              <a:schemeClr val="bg1">
                <a:lumMod val="8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5477" y="1090824"/>
            <a:ext cx="9133046" cy="1241822"/>
          </a:xfrm>
        </p:spPr>
        <p:txBody>
          <a:bodyPr>
            <a:noAutofit/>
          </a:bodyPr>
          <a:lstStyle>
            <a:lvl1pPr marL="0" indent="0" algn="ctr">
              <a:buNone/>
              <a:defRPr sz="5400" b="1">
                <a:solidFill>
                  <a:srgbClr val="0071B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5" name="Picture 4" descr="A picture containing drawing&#10;&#10;Description automatically generated">
            <a:extLst>
              <a:ext uri="{FF2B5EF4-FFF2-40B4-BE49-F238E27FC236}">
                <a16:creationId xmlns:a16="http://schemas.microsoft.com/office/drawing/2014/main" id="{8A81063B-5E4D-4B51-A4E6-64C284A07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0651" y="4036590"/>
            <a:ext cx="2031743" cy="914285"/>
          </a:xfrm>
          <a:prstGeom prst="rect">
            <a:avLst/>
          </a:prstGeom>
        </p:spPr>
      </p:pic>
    </p:spTree>
    <p:extLst>
      <p:ext uri="{BB962C8B-B14F-4D97-AF65-F5344CB8AC3E}">
        <p14:creationId xmlns:p14="http://schemas.microsoft.com/office/powerpoint/2010/main" val="292677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flip="none" rotWithShape="1">
          <a:gsLst>
            <a:gs pos="30000">
              <a:srgbClr val="000046"/>
            </a:gs>
            <a:gs pos="0">
              <a:srgbClr val="000099"/>
            </a:gs>
            <a:gs pos="70000">
              <a:srgbClr val="000046"/>
            </a:gs>
            <a:gs pos="100000">
              <a:srgbClr val="000099"/>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9363-3EE6-49BB-9B13-F1754C86AC39}"/>
              </a:ext>
            </a:extLst>
          </p:cNvPr>
          <p:cNvSpPr>
            <a:spLocks noGrp="1"/>
          </p:cNvSpPr>
          <p:nvPr>
            <p:ph type="title"/>
          </p:nvPr>
        </p:nvSpPr>
        <p:spPr>
          <a:xfrm>
            <a:off x="24063" y="1778338"/>
            <a:ext cx="9119937" cy="994172"/>
          </a:xfrm>
        </p:spPr>
        <p:txBody>
          <a:bodyPr>
            <a:noAutofit/>
          </a:bodyPr>
          <a:lstStyle>
            <a:lvl1pPr algn="ctr">
              <a:defRPr sz="5400"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4044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numCol="1" anchor="b" anchorCtr="0"/>
          <a:lstStyle>
            <a:lvl1pPr lvl="0">
              <a:spcBef>
                <a:spcPts val="0"/>
              </a:spcBef>
              <a:spcAft>
                <a:spcPts val="0"/>
              </a:spcAft>
              <a:buSzPts val="4800"/>
              <a:buNone/>
              <a:defRPr sz="4800" b="1"/>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numCol="1" anchor="t" anchorCtr="0"/>
          <a:lstStyle>
            <a:lvl1pPr marL="457189" lvl="0" indent="-342892">
              <a:spcBef>
                <a:spcPts val="0"/>
              </a:spcBef>
              <a:spcAft>
                <a:spcPts val="0"/>
              </a:spcAft>
              <a:buClr>
                <a:srgbClr val="000000"/>
              </a:buClr>
              <a:buSzPts val="1800"/>
              <a:buChar char="●"/>
              <a:defRPr b="1">
                <a:solidFill>
                  <a:srgbClr val="000000"/>
                </a:solidFill>
              </a:defRPr>
            </a:lvl1pPr>
            <a:lvl2pPr marL="914378" lvl="1" indent="-317492">
              <a:spcBef>
                <a:spcPts val="1600"/>
              </a:spcBef>
              <a:spcAft>
                <a:spcPts val="0"/>
              </a:spcAft>
              <a:buClr>
                <a:srgbClr val="000000"/>
              </a:buClr>
              <a:buSzPts val="1400"/>
              <a:buChar char="○"/>
              <a:defRPr b="1">
                <a:solidFill>
                  <a:srgbClr val="000000"/>
                </a:solidFill>
              </a:defRPr>
            </a:lvl2pPr>
            <a:lvl3pPr marL="1371566" lvl="2" indent="-317492">
              <a:spcBef>
                <a:spcPts val="1600"/>
              </a:spcBef>
              <a:spcAft>
                <a:spcPts val="0"/>
              </a:spcAft>
              <a:buClr>
                <a:srgbClr val="000000"/>
              </a:buClr>
              <a:buSzPts val="1400"/>
              <a:buChar char="■"/>
              <a:defRPr b="1">
                <a:solidFill>
                  <a:srgbClr val="000000"/>
                </a:solidFill>
              </a:defRPr>
            </a:lvl3pPr>
            <a:lvl4pPr marL="1828754" lvl="3" indent="-317492">
              <a:spcBef>
                <a:spcPts val="1600"/>
              </a:spcBef>
              <a:spcAft>
                <a:spcPts val="0"/>
              </a:spcAft>
              <a:buClr>
                <a:srgbClr val="000000"/>
              </a:buClr>
              <a:buSzPts val="1400"/>
              <a:buChar char="●"/>
              <a:defRPr b="1">
                <a:solidFill>
                  <a:srgbClr val="000000"/>
                </a:solidFill>
              </a:defRPr>
            </a:lvl4pPr>
            <a:lvl5pPr marL="2285943" lvl="4" indent="-317492">
              <a:spcBef>
                <a:spcPts val="1600"/>
              </a:spcBef>
              <a:spcAft>
                <a:spcPts val="0"/>
              </a:spcAft>
              <a:buClr>
                <a:srgbClr val="000000"/>
              </a:buClr>
              <a:buSzPts val="1400"/>
              <a:buChar char="○"/>
              <a:defRPr b="1">
                <a:solidFill>
                  <a:srgbClr val="000000"/>
                </a:solidFill>
              </a:defRPr>
            </a:lvl5pPr>
            <a:lvl6pPr marL="2743132" lvl="5" indent="-317492">
              <a:spcBef>
                <a:spcPts val="1600"/>
              </a:spcBef>
              <a:spcAft>
                <a:spcPts val="0"/>
              </a:spcAft>
              <a:buClr>
                <a:srgbClr val="000000"/>
              </a:buClr>
              <a:buSzPts val="1400"/>
              <a:buChar char="■"/>
              <a:defRPr b="1">
                <a:solidFill>
                  <a:srgbClr val="000000"/>
                </a:solidFill>
              </a:defRPr>
            </a:lvl6pPr>
            <a:lvl7pPr marL="3200320" lvl="6" indent="-317492">
              <a:spcBef>
                <a:spcPts val="1600"/>
              </a:spcBef>
              <a:spcAft>
                <a:spcPts val="0"/>
              </a:spcAft>
              <a:buClr>
                <a:srgbClr val="000000"/>
              </a:buClr>
              <a:buSzPts val="1400"/>
              <a:buChar char="●"/>
              <a:defRPr b="1">
                <a:solidFill>
                  <a:srgbClr val="000000"/>
                </a:solidFill>
              </a:defRPr>
            </a:lvl7pPr>
            <a:lvl8pPr marL="3657509" lvl="7" indent="-317492">
              <a:spcBef>
                <a:spcPts val="1600"/>
              </a:spcBef>
              <a:spcAft>
                <a:spcPts val="0"/>
              </a:spcAft>
              <a:buClr>
                <a:srgbClr val="000000"/>
              </a:buClr>
              <a:buSzPts val="1400"/>
              <a:buChar char="○"/>
              <a:defRPr b="1">
                <a:solidFill>
                  <a:srgbClr val="000000"/>
                </a:solidFill>
              </a:defRPr>
            </a:lvl8pPr>
            <a:lvl9pPr marL="4114697" lvl="8" indent="-317492">
              <a:spcBef>
                <a:spcPts val="1600"/>
              </a:spcBef>
              <a:spcAft>
                <a:spcPts val="1600"/>
              </a:spcAft>
              <a:buClr>
                <a:srgbClr val="000000"/>
              </a:buClr>
              <a:buSzPts val="1400"/>
              <a:buChar char="■"/>
              <a:defRPr b="1">
                <a:solidFill>
                  <a:srgbClr val="000000"/>
                </a:solidFill>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numCol="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ltLang="en" smtClean="0"/>
              <a:pPr/>
              <a:t>‹#›</a:t>
            </a:fld>
            <a:endParaRPr lang="en"/>
          </a:p>
        </p:txBody>
      </p:sp>
    </p:spTree>
    <p:extLst>
      <p:ext uri="{BB962C8B-B14F-4D97-AF65-F5344CB8AC3E}">
        <p14:creationId xmlns:p14="http://schemas.microsoft.com/office/powerpoint/2010/main" val="38430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2AE194-AC20-4761-812E-D03F9EEB0B0C}"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6B01E-0CEE-4F95-AB6D-8693C4745558}" type="slidenum">
              <a:rPr lang="en-US" smtClean="0"/>
              <a:t>‹#›</a:t>
            </a:fld>
            <a:endParaRPr lang="en-US"/>
          </a:p>
        </p:txBody>
      </p:sp>
    </p:spTree>
    <p:extLst>
      <p:ext uri="{BB962C8B-B14F-4D97-AF65-F5344CB8AC3E}">
        <p14:creationId xmlns:p14="http://schemas.microsoft.com/office/powerpoint/2010/main" val="75121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E194-AC20-4761-812E-D03F9EEB0B0C}" type="datetimeFigureOut">
              <a:rPr lang="en-US" smtClean="0"/>
              <a:t>6/24/2020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6B01E-0CEE-4F95-AB6D-8693C4745558}" type="slidenum">
              <a:rPr lang="en-US" smtClean="0"/>
              <a:t>‹#›</a:t>
            </a:fld>
            <a:endParaRPr lang="en-US"/>
          </a:p>
        </p:txBody>
      </p:sp>
    </p:spTree>
    <p:extLst>
      <p:ext uri="{BB962C8B-B14F-4D97-AF65-F5344CB8AC3E}">
        <p14:creationId xmlns:p14="http://schemas.microsoft.com/office/powerpoint/2010/main" val="404342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00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5860"/>
            <a:ext cx="9143999" cy="994172"/>
          </a:xfrm>
          <a:pattFill prst="dkUpDiag">
            <a:fgClr>
              <a:srgbClr val="003BB0"/>
            </a:fgClr>
            <a:bgClr>
              <a:srgbClr val="003BB0"/>
            </a:bgClr>
          </a:pattFill>
        </p:spPr>
        <p:txBody>
          <a:bodyPr vert="horz" lIns="91440" tIns="45720" rIns="91440" bIns="45720" rtlCol="0" anchor="ctr">
            <a:normAutofit/>
          </a:bodyPr>
          <a:lstStyle>
            <a:lvl1pPr>
              <a:defRPr lang="en-US" sz="4050" b="1" dirty="0">
                <a:solidFill>
                  <a:schemeClr val="bg1"/>
                </a:solidFill>
                <a:latin typeface="+mn-lt"/>
              </a:defRPr>
            </a:lvl1pPr>
          </a:lstStyle>
          <a:p>
            <a:pPr lvl="0"/>
            <a:r>
              <a:rPr lang="en-US" dirty="0"/>
              <a:t>Click to edit Master title style</a:t>
            </a:r>
          </a:p>
        </p:txBody>
      </p:sp>
      <p:sp>
        <p:nvSpPr>
          <p:cNvPr id="3" name="Content Placeholder 2"/>
          <p:cNvSpPr>
            <a:spLocks noGrp="1"/>
          </p:cNvSpPr>
          <p:nvPr>
            <p:ph idx="1"/>
          </p:nvPr>
        </p:nvSpPr>
        <p:spPr>
          <a:xfrm>
            <a:off x="227024" y="1369219"/>
            <a:ext cx="8778614" cy="3263504"/>
          </a:xfrm>
        </p:spPr>
        <p:txBody>
          <a:bodyPr vert="horz" lIns="91440" tIns="45720" rIns="91440" bIns="45720" rtlCol="0">
            <a:normAutofit/>
          </a:bodyPr>
          <a:lstStyle>
            <a:lvl1pPr>
              <a:defRPr lang="en-US" sz="2400" b="1" dirty="0">
                <a:solidFill>
                  <a:schemeClr val="bg1"/>
                </a:solidFill>
              </a:defRPr>
            </a:lvl1pPr>
            <a:lvl2pPr>
              <a:defRPr lang="en-US" sz="2100" b="1" dirty="0">
                <a:solidFill>
                  <a:schemeClr val="bg1"/>
                </a:solidFill>
              </a:defRPr>
            </a:lvl2pPr>
            <a:lvl3pPr>
              <a:defRPr lang="en-US" sz="1800" b="1" dirty="0">
                <a:solidFill>
                  <a:schemeClr val="bg1"/>
                </a:solidFill>
              </a:defRPr>
            </a:lvl3pPr>
            <a:lvl4pPr>
              <a:defRPr lang="en-US" sz="1500" b="1" dirty="0">
                <a:solidFill>
                  <a:schemeClr val="bg1"/>
                </a:solidFill>
              </a:defRPr>
            </a:lvl4pPr>
            <a:lvl5pPr>
              <a:defRPr lang="en-US" sz="1500" b="1" dirty="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A658A36F-C8AA-411C-A20F-BD4ABBFEE173}"/>
              </a:ext>
            </a:extLst>
          </p:cNvPr>
          <p:cNvSpPr/>
          <p:nvPr userDrawn="1"/>
        </p:nvSpPr>
        <p:spPr>
          <a:xfrm>
            <a:off x="1175377" y="4773764"/>
            <a:ext cx="7968623" cy="240030"/>
          </a:xfrm>
          <a:prstGeom prst="rect">
            <a:avLst/>
          </a:prstGeom>
          <a:gradFill flip="none" rotWithShape="1">
            <a:gsLst>
              <a:gs pos="7000">
                <a:srgbClr val="000042"/>
              </a:gs>
              <a:gs pos="5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4B8E910E-975F-4635-ADD0-845A87A13F5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8363" y="4671963"/>
            <a:ext cx="1037013" cy="466655"/>
          </a:xfrm>
          <a:prstGeom prst="rect">
            <a:avLst/>
          </a:prstGeom>
        </p:spPr>
      </p:pic>
    </p:spTree>
    <p:extLst>
      <p:ext uri="{BB962C8B-B14F-4D97-AF65-F5344CB8AC3E}">
        <p14:creationId xmlns:p14="http://schemas.microsoft.com/office/powerpoint/2010/main" val="397049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67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flip="none" rotWithShape="1">
          <a:gsLst>
            <a:gs pos="30000">
              <a:srgbClr val="000046"/>
            </a:gs>
            <a:gs pos="0">
              <a:srgbClr val="000099"/>
            </a:gs>
            <a:gs pos="70000">
              <a:srgbClr val="000046"/>
            </a:gs>
            <a:gs pos="100000">
              <a:srgbClr val="000099"/>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9363-3EE6-49BB-9B13-F1754C86AC39}"/>
              </a:ext>
            </a:extLst>
          </p:cNvPr>
          <p:cNvSpPr>
            <a:spLocks noGrp="1"/>
          </p:cNvSpPr>
          <p:nvPr>
            <p:ph type="title"/>
          </p:nvPr>
        </p:nvSpPr>
        <p:spPr>
          <a:xfrm>
            <a:off x="24063" y="1778338"/>
            <a:ext cx="9119937" cy="994172"/>
          </a:xfrm>
        </p:spPr>
        <p:txBody>
          <a:bodyPr>
            <a:noAutofit/>
          </a:bodyPr>
          <a:lstStyle>
            <a:lvl1pPr algn="ctr">
              <a:defRPr sz="5400"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61093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2_Title Only">
    <p:bg>
      <p:bgPr>
        <a:gradFill flip="none" rotWithShape="1">
          <a:gsLst>
            <a:gs pos="0">
              <a:srgbClr val="000099"/>
            </a:gs>
            <a:gs pos="70000">
              <a:srgbClr val="00004C"/>
            </a:gs>
            <a:gs pos="30000">
              <a:srgbClr val="00004C"/>
            </a:gs>
            <a:gs pos="100000">
              <a:srgbClr val="000099"/>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9563" y="1832482"/>
            <a:ext cx="7886700" cy="994172"/>
          </a:xfrm>
        </p:spPr>
        <p:txBody>
          <a:bodyPr>
            <a:noAutofit/>
          </a:bodyPr>
          <a:lstStyle>
            <a:lvl1pPr algn="ctr">
              <a:defRPr sz="5400" b="1">
                <a:solidFill>
                  <a:schemeClr val="bg1"/>
                </a:solidFill>
                <a:effectLst>
                  <a:outerShdw blurRad="38100" dist="38100" dir="2700000" algn="tl">
                    <a:srgbClr val="000000">
                      <a:alpha val="43137"/>
                    </a:srgbClr>
                  </a:outerShdw>
                </a:effectLst>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05513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and Content">
    <p:bg>
      <p:bgPr>
        <a:gradFill flip="none" rotWithShape="1">
          <a:gsLst>
            <a:gs pos="15000">
              <a:schemeClr val="bg1"/>
            </a:gs>
            <a:gs pos="50000">
              <a:schemeClr val="bg1">
                <a:lumMod val="95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807794"/>
            <a:ext cx="9144000" cy="849354"/>
          </a:xfrm>
          <a:noFill/>
        </p:spPr>
        <p:txBody>
          <a:bodyPr>
            <a:normAutofit/>
          </a:bodyPr>
          <a:lstStyle>
            <a:lvl1pPr algn="ctr">
              <a:defRPr sz="3600" b="1">
                <a:solidFill>
                  <a:schemeClr val="tx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58315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dkUpDiag">
          <a:fgClr>
            <a:srgbClr val="000062"/>
          </a:fgClr>
          <a:bgClr>
            <a:srgbClr val="0000CC"/>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F6E04E7F-EADE-4331-A00A-A1FE44C41F78}"/>
              </a:ext>
            </a:extLst>
          </p:cNvPr>
          <p:cNvSpPr/>
          <p:nvPr userDrawn="1"/>
        </p:nvSpPr>
        <p:spPr>
          <a:xfrm>
            <a:off x="0" y="597310"/>
            <a:ext cx="9144000" cy="2228850"/>
          </a:xfrm>
          <a:prstGeom prst="rect">
            <a:avLst/>
          </a:prstGeom>
          <a:pattFill prst="pct50">
            <a:fgClr>
              <a:schemeClr val="bg1">
                <a:lumMod val="8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FA97B8F1-8C81-4138-8948-E371631BBF87}"/>
              </a:ext>
            </a:extLst>
          </p:cNvPr>
          <p:cNvSpPr/>
          <p:nvPr userDrawn="1"/>
        </p:nvSpPr>
        <p:spPr>
          <a:xfrm>
            <a:off x="-5477" y="4159047"/>
            <a:ext cx="9144000" cy="857249"/>
          </a:xfrm>
          <a:prstGeom prst="rect">
            <a:avLst/>
          </a:prstGeom>
          <a:pattFill prst="dkUpDiag">
            <a:fgClr>
              <a:srgbClr val="EAEAEA"/>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3" name="Subtitle 2"/>
          <p:cNvSpPr>
            <a:spLocks noGrp="1"/>
          </p:cNvSpPr>
          <p:nvPr>
            <p:ph type="subTitle" idx="1"/>
          </p:nvPr>
        </p:nvSpPr>
        <p:spPr>
          <a:xfrm>
            <a:off x="5477" y="1090824"/>
            <a:ext cx="9133046" cy="1241822"/>
          </a:xfrm>
        </p:spPr>
        <p:txBody>
          <a:bodyPr>
            <a:noAutofit/>
          </a:bodyPr>
          <a:lstStyle>
            <a:lvl1pPr marL="0" indent="0" algn="ctr">
              <a:buNone/>
              <a:defRPr sz="5400" b="1">
                <a:solidFill>
                  <a:srgbClr val="0000C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8937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2000">
              <a:srgbClr val="000042"/>
            </a:gs>
            <a:gs pos="100000">
              <a:srgbClr val="000046"/>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5860"/>
            <a:ext cx="9144000" cy="994172"/>
          </a:xfrm>
          <a:pattFill prst="dkUpDiag">
            <a:fgClr>
              <a:srgbClr val="003BB0"/>
            </a:fgClr>
            <a:bgClr>
              <a:srgbClr val="003BB0"/>
            </a:bgClr>
          </a:pattFill>
        </p:spPr>
        <p:txBody>
          <a:bodyPr>
            <a:normAutofit/>
          </a:bodyPr>
          <a:lstStyle>
            <a:lvl1pPr>
              <a:defRPr sz="4050" b="1">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285750" y="1369219"/>
            <a:ext cx="8719887" cy="3263504"/>
          </a:xfrm>
        </p:spPr>
        <p:txBody>
          <a:bodyPr>
            <a:normAutofit/>
          </a:bodyPr>
          <a:lstStyle>
            <a:lvl1pPr>
              <a:defRPr sz="2400" b="1">
                <a:solidFill>
                  <a:schemeClr val="bg1"/>
                </a:solidFill>
              </a:defRPr>
            </a:lvl1pPr>
            <a:lvl2pPr>
              <a:defRPr sz="2100" b="1">
                <a:solidFill>
                  <a:schemeClr val="bg1"/>
                </a:solidFill>
              </a:defRPr>
            </a:lvl2pPr>
            <a:lvl3pPr>
              <a:defRPr sz="1800" b="1">
                <a:solidFill>
                  <a:schemeClr val="bg1"/>
                </a:solidFill>
              </a:defRPr>
            </a:lvl3pPr>
            <a:lvl4pPr>
              <a:defRPr sz="1500" b="1">
                <a:solidFill>
                  <a:schemeClr val="bg1"/>
                </a:solidFill>
              </a:defRPr>
            </a:lvl4pPr>
            <a:lvl5pPr>
              <a:defRPr sz="1500" b="1">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6B9496B-4D3D-4324-95FF-6170D77D0C86}"/>
              </a:ext>
            </a:extLst>
          </p:cNvPr>
          <p:cNvSpPr/>
          <p:nvPr userDrawn="1"/>
        </p:nvSpPr>
        <p:spPr>
          <a:xfrm>
            <a:off x="1175377" y="4773764"/>
            <a:ext cx="7968623" cy="240030"/>
          </a:xfrm>
          <a:prstGeom prst="rect">
            <a:avLst/>
          </a:prstGeom>
          <a:gradFill flip="none" rotWithShape="1">
            <a:gsLst>
              <a:gs pos="7000">
                <a:srgbClr val="000042"/>
              </a:gs>
              <a:gs pos="54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a:extLst>
              <a:ext uri="{FF2B5EF4-FFF2-40B4-BE49-F238E27FC236}">
                <a16:creationId xmlns:a16="http://schemas.microsoft.com/office/drawing/2014/main" id="{DE9A2D17-DB06-43C1-A370-51098BF9CA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8363" y="4671963"/>
            <a:ext cx="1037013" cy="466655"/>
          </a:xfrm>
          <a:prstGeom prst="rect">
            <a:avLst/>
          </a:prstGeom>
        </p:spPr>
      </p:pic>
    </p:spTree>
    <p:extLst>
      <p:ext uri="{BB962C8B-B14F-4D97-AF65-F5344CB8AC3E}">
        <p14:creationId xmlns:p14="http://schemas.microsoft.com/office/powerpoint/2010/main" val="248482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68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C65B3-8BE3-4DB1-B508-59B383F43AC9}" type="datetimeFigureOut">
              <a:rPr lang="en-US" smtClean="0"/>
              <a:t>6/24/2020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D2B9045-BF39-4270-A953-5EA9C5B7217B}" type="slidenum">
              <a:rPr lang="en-US" smtClean="0"/>
              <a:t>‹#›</a:t>
            </a:fld>
            <a:endParaRPr lang="en-US"/>
          </a:p>
        </p:txBody>
      </p:sp>
    </p:spTree>
    <p:extLst>
      <p:ext uri="{BB962C8B-B14F-4D97-AF65-F5344CB8AC3E}">
        <p14:creationId xmlns:p14="http://schemas.microsoft.com/office/powerpoint/2010/main" val="1417953686"/>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C65B3-8BE3-4DB1-B508-59B383F43AC9}" type="datetimeFigureOut">
              <a:rPr lang="en-US" smtClean="0"/>
              <a:t>6/24/2020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D2B9045-BF39-4270-A953-5EA9C5B7217B}" type="slidenum">
              <a:rPr lang="en-US" smtClean="0"/>
              <a:t>‹#›</a:t>
            </a:fld>
            <a:endParaRPr lang="en-US"/>
          </a:p>
        </p:txBody>
      </p:sp>
    </p:spTree>
    <p:extLst>
      <p:ext uri="{BB962C8B-B14F-4D97-AF65-F5344CB8AC3E}">
        <p14:creationId xmlns:p14="http://schemas.microsoft.com/office/powerpoint/2010/main" val="2886897935"/>
      </p:ext>
    </p:extLst>
  </p:cSld>
  <p:clrMap bg1="lt1" tx1="dk1" bg2="lt2" tx2="dk2" accent1="accent1" accent2="accent2" accent3="accent3" accent4="accent4" accent5="accent5" accent6="accent6" hlink="hlink" folHlink="folHlink"/>
  <p:sldLayoutIdLst>
    <p:sldLayoutId id="2147493475" r:id="rId1"/>
    <p:sldLayoutId id="2147493476" r:id="rId2"/>
    <p:sldLayoutId id="2147493477" r:id="rId3"/>
    <p:sldLayoutId id="2147493478" r:id="rId4"/>
    <p:sldLayoutId id="2147493479" r:id="rId5"/>
    <p:sldLayoutId id="2147493480" r:id="rId6"/>
    <p:sldLayoutId id="2147493481"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8.png"/><Relationship Id="rId5" Type="http://schemas.microsoft.com/office/2007/relationships/hdphoto" Target="../media/hdphoto2.wdp"/><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Jake.Smithwick@uncc.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Jake.Smithwick@uncc.edu" TargetMode="External"/><Relationship Id="rId2" Type="http://schemas.openxmlformats.org/officeDocument/2006/relationships/hyperlink" Target="http://www.simplar.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em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21" Type="http://schemas.openxmlformats.org/officeDocument/2006/relationships/image" Target="../media/image48.png"/><Relationship Id="rId34" Type="http://schemas.openxmlformats.org/officeDocument/2006/relationships/image" Target="../media/image61.pn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jpeg"/><Relationship Id="rId25" Type="http://schemas.openxmlformats.org/officeDocument/2006/relationships/image" Target="../media/image52.png"/><Relationship Id="rId33" Type="http://schemas.openxmlformats.org/officeDocument/2006/relationships/image" Target="../media/image60.png"/><Relationship Id="rId2" Type="http://schemas.openxmlformats.org/officeDocument/2006/relationships/image" Target="../media/image29.jpe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jpeg"/><Relationship Id="rId1" Type="http://schemas.openxmlformats.org/officeDocument/2006/relationships/slideLayout" Target="../slideLayouts/slideLayout8.xml"/><Relationship Id="rId6" Type="http://schemas.openxmlformats.org/officeDocument/2006/relationships/image" Target="../media/image33.jpeg"/><Relationship Id="rId11" Type="http://schemas.openxmlformats.org/officeDocument/2006/relationships/image" Target="../media/image38.jpeg"/><Relationship Id="rId24" Type="http://schemas.openxmlformats.org/officeDocument/2006/relationships/image" Target="../media/image51.png"/><Relationship Id="rId32" Type="http://schemas.openxmlformats.org/officeDocument/2006/relationships/image" Target="../media/image59.png"/><Relationship Id="rId37" Type="http://schemas.openxmlformats.org/officeDocument/2006/relationships/image" Target="../media/image64.png"/><Relationship Id="rId5" Type="http://schemas.openxmlformats.org/officeDocument/2006/relationships/image" Target="../media/image32.jpe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36" Type="http://schemas.openxmlformats.org/officeDocument/2006/relationships/image" Target="../media/image63.png"/><Relationship Id="rId10" Type="http://schemas.openxmlformats.org/officeDocument/2006/relationships/image" Target="../media/image37.png"/><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 Id="rId35" Type="http://schemas.openxmlformats.org/officeDocument/2006/relationships/image" Target="../media/image62.png"/><Relationship Id="rId8" Type="http://schemas.openxmlformats.org/officeDocument/2006/relationships/image" Target="../media/image35.jpeg"/><Relationship Id="rId3" Type="http://schemas.openxmlformats.org/officeDocument/2006/relationships/image" Target="../media/image3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UpDiag">
          <a:fgClr>
            <a:srgbClr val="000062"/>
          </a:fgClr>
          <a:bgClr>
            <a:srgbClr val="000046"/>
          </a:bgClr>
        </a:patt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EAE344F-D840-4A6D-8B60-8C28F8096632}"/>
              </a:ext>
            </a:extLst>
          </p:cNvPr>
          <p:cNvSpPr>
            <a:spLocks noGrp="1"/>
          </p:cNvSpPr>
          <p:nvPr>
            <p:ph type="subTitle" idx="1"/>
          </p:nvPr>
        </p:nvSpPr>
        <p:spPr>
          <a:xfrm>
            <a:off x="0" y="1142866"/>
            <a:ext cx="9133046" cy="1000700"/>
          </a:xfrm>
        </p:spPr>
        <p:txBody>
          <a:bodyPr/>
          <a:lstStyle/>
          <a:p>
            <a:r>
              <a:rPr lang="en-US" sz="3200" dirty="0">
                <a:solidFill>
                  <a:srgbClr val="000099"/>
                </a:solidFill>
              </a:rPr>
              <a:t>Finding the One: Identifying Future High Performers and Laser-guided Talent Development</a:t>
            </a:r>
            <a:endParaRPr lang="en-US" sz="3200" dirty="0">
              <a:solidFill>
                <a:srgbClr val="000046"/>
              </a:solidFill>
              <a:effectLst>
                <a:outerShdw blurRad="38100" dist="38100" dir="2700000" algn="tl">
                  <a:srgbClr val="000000">
                    <a:alpha val="43137"/>
                  </a:srgbClr>
                </a:outerShdw>
              </a:effectLst>
            </a:endParaRPr>
          </a:p>
        </p:txBody>
      </p:sp>
      <p:pic>
        <p:nvPicPr>
          <p:cNvPr id="5" name="Picture 4" descr="A picture containing drawing&#10;&#10;Description automatically generated">
            <a:extLst>
              <a:ext uri="{FF2B5EF4-FFF2-40B4-BE49-F238E27FC236}">
                <a16:creationId xmlns:a16="http://schemas.microsoft.com/office/drawing/2014/main" id="{D1E10304-F756-49C6-AB9D-1F52157E07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129" y="4238535"/>
            <a:ext cx="1582975" cy="712339"/>
          </a:xfrm>
          <a:prstGeom prst="rect">
            <a:avLst/>
          </a:prstGeom>
        </p:spPr>
      </p:pic>
      <p:sp>
        <p:nvSpPr>
          <p:cNvPr id="2" name="TextBox 1">
            <a:extLst>
              <a:ext uri="{FF2B5EF4-FFF2-40B4-BE49-F238E27FC236}">
                <a16:creationId xmlns:a16="http://schemas.microsoft.com/office/drawing/2014/main" id="{8691A18A-A406-48C0-9F85-6A2C31A1E01F}"/>
              </a:ext>
            </a:extLst>
          </p:cNvPr>
          <p:cNvSpPr txBox="1"/>
          <p:nvPr/>
        </p:nvSpPr>
        <p:spPr>
          <a:xfrm>
            <a:off x="2652725" y="3227787"/>
            <a:ext cx="3838551" cy="507831"/>
          </a:xfrm>
          <a:prstGeom prst="rect">
            <a:avLst/>
          </a:prstGeom>
          <a:noFill/>
        </p:spPr>
        <p:txBody>
          <a:bodyPr wrap="none" rtlCol="0">
            <a:spAutoFit/>
          </a:bodyPr>
          <a:lstStyle/>
          <a:p>
            <a:pPr algn="ctr" defTabSz="342900"/>
            <a:r>
              <a:rPr lang="en-US" sz="2700" b="1" dirty="0">
                <a:solidFill>
                  <a:srgbClr val="FFFF00"/>
                </a:solidFill>
                <a:latin typeface="Calibri" panose="020F0502020204030204"/>
              </a:rPr>
              <a:t>Jake Smithwick</a:t>
            </a:r>
            <a:r>
              <a:rPr lang="en-US" b="1" dirty="0">
                <a:solidFill>
                  <a:srgbClr val="FFFF00"/>
                </a:solidFill>
                <a:latin typeface="Calibri" panose="020F0502020204030204"/>
              </a:rPr>
              <a:t>, PhD, FMP, SFP</a:t>
            </a:r>
          </a:p>
        </p:txBody>
      </p:sp>
    </p:spTree>
    <p:extLst>
      <p:ext uri="{BB962C8B-B14F-4D97-AF65-F5344CB8AC3E}">
        <p14:creationId xmlns:p14="http://schemas.microsoft.com/office/powerpoint/2010/main" val="246270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47248"/>
            <a:ext cx="9144000" cy="4049004"/>
          </a:xfrm>
          <a:noFill/>
        </p:spPr>
        <p:txBody>
          <a:bodyPr>
            <a:normAutofit/>
          </a:bodyPr>
          <a:lstStyle/>
          <a:p>
            <a:pPr algn="ctr"/>
            <a:r>
              <a:rPr lang="en-US" sz="6000" dirty="0"/>
              <a:t>This Is </a:t>
            </a:r>
            <a:r>
              <a:rPr lang="en-US" sz="6000" dirty="0">
                <a:solidFill>
                  <a:srgbClr val="FFFF00"/>
                </a:solidFill>
              </a:rPr>
              <a:t>Not As Simple </a:t>
            </a:r>
            <a:br>
              <a:rPr lang="en-US" sz="6000" dirty="0"/>
            </a:br>
            <a:r>
              <a:rPr lang="en-US" sz="6000" dirty="0"/>
              <a:t>As It Sounds</a:t>
            </a:r>
            <a:endParaRPr lang="en-US" sz="7200" dirty="0">
              <a:solidFill>
                <a:srgbClr val="FFC000"/>
              </a:solidFill>
            </a:endParaRPr>
          </a:p>
        </p:txBody>
      </p:sp>
    </p:spTree>
    <p:extLst>
      <p:ext uri="{BB962C8B-B14F-4D97-AF65-F5344CB8AC3E}">
        <p14:creationId xmlns:p14="http://schemas.microsoft.com/office/powerpoint/2010/main" val="262847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7B03BB-8DF7-45A2-9AE1-F4A9BB3DA572}"/>
              </a:ext>
            </a:extLst>
          </p:cNvPr>
          <p:cNvSpPr>
            <a:spLocks noGrp="1"/>
          </p:cNvSpPr>
          <p:nvPr>
            <p:ph type="title"/>
          </p:nvPr>
        </p:nvSpPr>
        <p:spPr/>
        <p:txBody>
          <a:bodyPr/>
          <a:lstStyle/>
          <a:p>
            <a:r>
              <a:rPr lang="en-US" dirty="0"/>
              <a:t>How are project teams selected?</a:t>
            </a:r>
          </a:p>
        </p:txBody>
      </p:sp>
      <p:sp>
        <p:nvSpPr>
          <p:cNvPr id="2" name="Content Placeholder 1">
            <a:extLst>
              <a:ext uri="{FF2B5EF4-FFF2-40B4-BE49-F238E27FC236}">
                <a16:creationId xmlns:a16="http://schemas.microsoft.com/office/drawing/2014/main" id="{310FA893-BAB4-4B66-AB02-2C43930E337F}"/>
              </a:ext>
            </a:extLst>
          </p:cNvPr>
          <p:cNvSpPr>
            <a:spLocks noGrp="1"/>
          </p:cNvSpPr>
          <p:nvPr>
            <p:ph idx="1"/>
          </p:nvPr>
        </p:nvSpPr>
        <p:spPr>
          <a:xfrm>
            <a:off x="739980" y="1369219"/>
            <a:ext cx="3482615" cy="3263504"/>
          </a:xfrm>
        </p:spPr>
        <p:txBody>
          <a:bodyPr>
            <a:normAutofit/>
          </a:bodyPr>
          <a:lstStyle/>
          <a:p>
            <a:r>
              <a:rPr lang="en-US" sz="2800" dirty="0"/>
              <a:t>Qualifications</a:t>
            </a:r>
          </a:p>
          <a:p>
            <a:r>
              <a:rPr lang="en-US" sz="2800" dirty="0"/>
              <a:t>Availability</a:t>
            </a:r>
          </a:p>
          <a:p>
            <a:r>
              <a:rPr lang="en-US" sz="2800" dirty="0"/>
              <a:t>Geographic location</a:t>
            </a:r>
          </a:p>
          <a:p>
            <a:r>
              <a:rPr lang="en-US" sz="2800" dirty="0"/>
              <a:t>Past experience with the customer?</a:t>
            </a:r>
          </a:p>
          <a:p>
            <a:r>
              <a:rPr lang="en-US" sz="2800" dirty="0"/>
              <a:t>Other factors</a:t>
            </a:r>
          </a:p>
        </p:txBody>
      </p:sp>
      <p:sp>
        <p:nvSpPr>
          <p:cNvPr id="4" name="Explosion: 14 Points 3">
            <a:extLst>
              <a:ext uri="{FF2B5EF4-FFF2-40B4-BE49-F238E27FC236}">
                <a16:creationId xmlns:a16="http://schemas.microsoft.com/office/drawing/2014/main" id="{21402034-CC22-45FE-9506-5CB82B64CFA8}"/>
              </a:ext>
            </a:extLst>
          </p:cNvPr>
          <p:cNvSpPr/>
          <p:nvPr/>
        </p:nvSpPr>
        <p:spPr>
          <a:xfrm>
            <a:off x="4170556" y="1369218"/>
            <a:ext cx="4876799" cy="2570879"/>
          </a:xfrm>
          <a:prstGeom prst="irregularSeal2">
            <a:avLst/>
          </a:prstGeom>
          <a:solidFill>
            <a:schemeClr val="accent6">
              <a:lumMod val="60000"/>
              <a:lumOff val="4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700" b="1" dirty="0">
                <a:solidFill>
                  <a:schemeClr val="tx1"/>
                </a:solidFill>
              </a:rPr>
              <a:t>What makes someone a good fit?</a:t>
            </a:r>
          </a:p>
        </p:txBody>
      </p:sp>
    </p:spTree>
    <p:extLst>
      <p:ext uri="{BB962C8B-B14F-4D97-AF65-F5344CB8AC3E}">
        <p14:creationId xmlns:p14="http://schemas.microsoft.com/office/powerpoint/2010/main" val="298982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9" presetClass="emph" presetSubtype="0" grpId="0" nodeType="withEffect">
                                  <p:stCondLst>
                                    <p:cond delay="0"/>
                                  </p:stCondLst>
                                  <p:childTnLst>
                                    <p:set>
                                      <p:cBhvr>
                                        <p:cTn id="26" dur="indefinite"/>
                                        <p:tgtEl>
                                          <p:spTgt spid="2">
                                            <p:txEl>
                                              <p:pRg st="0" end="0"/>
                                            </p:txEl>
                                          </p:spTgt>
                                        </p:tgtEl>
                                        <p:attrNameLst>
                                          <p:attrName>style.opacity</p:attrName>
                                        </p:attrNameLst>
                                      </p:cBhvr>
                                      <p:to>
                                        <p:strVal val="0.25"/>
                                      </p:to>
                                    </p:set>
                                    <p:animEffect filter="image" prLst="opacity: 0.25">
                                      <p:cBhvr rctx="IE">
                                        <p:cTn id="27" dur="indefinite"/>
                                        <p:tgtEl>
                                          <p:spTgt spid="2">
                                            <p:txEl>
                                              <p:pRg st="0" end="0"/>
                                            </p:txEl>
                                          </p:spTgt>
                                        </p:tgtEl>
                                      </p:cBhvr>
                                    </p:animEffect>
                                  </p:childTnLst>
                                </p:cTn>
                              </p:par>
                              <p:par>
                                <p:cTn id="28" presetID="9" presetClass="emph" presetSubtype="0" grpId="0" nodeType="withEffect">
                                  <p:stCondLst>
                                    <p:cond delay="0"/>
                                  </p:stCondLst>
                                  <p:childTnLst>
                                    <p:set>
                                      <p:cBhvr>
                                        <p:cTn id="29" dur="indefinite"/>
                                        <p:tgtEl>
                                          <p:spTgt spid="2">
                                            <p:txEl>
                                              <p:pRg st="1" end="1"/>
                                            </p:txEl>
                                          </p:spTgt>
                                        </p:tgtEl>
                                        <p:attrNameLst>
                                          <p:attrName>style.opacity</p:attrName>
                                        </p:attrNameLst>
                                      </p:cBhvr>
                                      <p:to>
                                        <p:strVal val="0.25"/>
                                      </p:to>
                                    </p:set>
                                    <p:animEffect filter="image" prLst="opacity: 0.25">
                                      <p:cBhvr rctx="IE">
                                        <p:cTn id="30" dur="indefinite"/>
                                        <p:tgtEl>
                                          <p:spTgt spid="2">
                                            <p:txEl>
                                              <p:pRg st="1" end="1"/>
                                            </p:txEl>
                                          </p:spTgt>
                                        </p:tgtEl>
                                      </p:cBhvr>
                                    </p:animEffect>
                                  </p:childTnLst>
                                </p:cTn>
                              </p:par>
                              <p:par>
                                <p:cTn id="31" presetID="9" presetClass="emph" presetSubtype="0" grpId="0" nodeType="withEffect">
                                  <p:stCondLst>
                                    <p:cond delay="0"/>
                                  </p:stCondLst>
                                  <p:childTnLst>
                                    <p:set>
                                      <p:cBhvr>
                                        <p:cTn id="32" dur="indefinite"/>
                                        <p:tgtEl>
                                          <p:spTgt spid="2">
                                            <p:txEl>
                                              <p:pRg st="2" end="2"/>
                                            </p:txEl>
                                          </p:spTgt>
                                        </p:tgtEl>
                                        <p:attrNameLst>
                                          <p:attrName>style.opacity</p:attrName>
                                        </p:attrNameLst>
                                      </p:cBhvr>
                                      <p:to>
                                        <p:strVal val="0.25"/>
                                      </p:to>
                                    </p:set>
                                    <p:animEffect filter="image" prLst="opacity: 0.25">
                                      <p:cBhvr rctx="IE">
                                        <p:cTn id="33" dur="indefinite"/>
                                        <p:tgtEl>
                                          <p:spTgt spid="2">
                                            <p:txEl>
                                              <p:pRg st="2" end="2"/>
                                            </p:txEl>
                                          </p:spTgt>
                                        </p:tgtEl>
                                      </p:cBhvr>
                                    </p:animEffect>
                                  </p:childTnLst>
                                </p:cTn>
                              </p:par>
                              <p:par>
                                <p:cTn id="34" presetID="9" presetClass="emph" presetSubtype="0" grpId="0" nodeType="withEffect">
                                  <p:stCondLst>
                                    <p:cond delay="0"/>
                                  </p:stCondLst>
                                  <p:childTnLst>
                                    <p:set>
                                      <p:cBhvr>
                                        <p:cTn id="35" dur="indefinite"/>
                                        <p:tgtEl>
                                          <p:spTgt spid="2">
                                            <p:txEl>
                                              <p:pRg st="3" end="3"/>
                                            </p:txEl>
                                          </p:spTgt>
                                        </p:tgtEl>
                                        <p:attrNameLst>
                                          <p:attrName>style.opacity</p:attrName>
                                        </p:attrNameLst>
                                      </p:cBhvr>
                                      <p:to>
                                        <p:strVal val="0.25"/>
                                      </p:to>
                                    </p:set>
                                    <p:animEffect filter="image" prLst="opacity: 0.25">
                                      <p:cBhvr rctx="IE">
                                        <p:cTn id="36" dur="indefinite"/>
                                        <p:tgtEl>
                                          <p:spTgt spid="2">
                                            <p:txEl>
                                              <p:pRg st="3" end="3"/>
                                            </p:txEl>
                                          </p:spTgt>
                                        </p:tgtEl>
                                      </p:cBhvr>
                                    </p:animEffect>
                                  </p:childTnLst>
                                </p:cTn>
                              </p:par>
                              <p:par>
                                <p:cTn id="37" presetID="9" presetClass="emph" presetSubtype="0" grpId="0" nodeType="withEffect">
                                  <p:stCondLst>
                                    <p:cond delay="0"/>
                                  </p:stCondLst>
                                  <p:childTnLst>
                                    <p:set>
                                      <p:cBhvr>
                                        <p:cTn id="38" dur="indefinite"/>
                                        <p:tgtEl>
                                          <p:spTgt spid="2">
                                            <p:txEl>
                                              <p:pRg st="4" end="4"/>
                                            </p:txEl>
                                          </p:spTgt>
                                        </p:tgtEl>
                                        <p:attrNameLst>
                                          <p:attrName>style.opacity</p:attrName>
                                        </p:attrNameLst>
                                      </p:cBhvr>
                                      <p:to>
                                        <p:strVal val="0.25"/>
                                      </p:to>
                                    </p:set>
                                    <p:animEffect filter="image" prLst="opacity: 0.25">
                                      <p:cBhvr rctx="IE">
                                        <p:cTn id="39" dur="indefinite"/>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It’s Elementary</a:t>
            </a:r>
          </a:p>
        </p:txBody>
      </p:sp>
      <p:sp>
        <p:nvSpPr>
          <p:cNvPr id="4" name="Content Placeholder 3"/>
          <p:cNvSpPr>
            <a:spLocks noGrp="1"/>
          </p:cNvSpPr>
          <p:nvPr>
            <p:ph idx="1"/>
          </p:nvPr>
        </p:nvSpPr>
        <p:spPr/>
        <p:txBody>
          <a:bodyPr>
            <a:normAutofit/>
          </a:bodyPr>
          <a:lstStyle/>
          <a:p>
            <a:r>
              <a:rPr lang="en-US" sz="3600" dirty="0"/>
              <a:t>While the individual man is an insoluble puzzle, in the aggregate he becomes a mathematical certainty</a:t>
            </a:r>
          </a:p>
          <a:p>
            <a:pPr marL="0" indent="0">
              <a:buNone/>
            </a:pPr>
            <a:r>
              <a:rPr lang="en-US" sz="3600" dirty="0"/>
              <a:t>	- Sherlock Holmes</a:t>
            </a:r>
          </a:p>
        </p:txBody>
      </p:sp>
      <p:pic>
        <p:nvPicPr>
          <p:cNvPr id="18434" name="Picture 2" descr="Image result for sherlock holmes silhouette"/>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221702" y="2661423"/>
            <a:ext cx="1759865" cy="175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83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6"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731"/>
          <a:stretch/>
        </p:blipFill>
        <p:spPr bwMode="auto">
          <a:xfrm>
            <a:off x="48484" y="1011044"/>
            <a:ext cx="9047032" cy="312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5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B5AA-B628-49BF-A5FD-E8F02F4D4901}"/>
              </a:ext>
            </a:extLst>
          </p:cNvPr>
          <p:cNvSpPr>
            <a:spLocks noGrp="1"/>
          </p:cNvSpPr>
          <p:nvPr>
            <p:ph type="title"/>
          </p:nvPr>
        </p:nvSpPr>
        <p:spPr/>
        <p:txBody>
          <a:bodyPr/>
          <a:lstStyle/>
          <a:p>
            <a:r>
              <a:rPr lang="en-US" dirty="0"/>
              <a:t>How might these be used?</a:t>
            </a:r>
          </a:p>
        </p:txBody>
      </p:sp>
      <p:sp>
        <p:nvSpPr>
          <p:cNvPr id="4" name="Content Placeholder 2">
            <a:extLst>
              <a:ext uri="{FF2B5EF4-FFF2-40B4-BE49-F238E27FC236}">
                <a16:creationId xmlns:a16="http://schemas.microsoft.com/office/drawing/2014/main" id="{FBDA057B-946B-4D67-86F5-D8F4A4ED9541}"/>
              </a:ext>
            </a:extLst>
          </p:cNvPr>
          <p:cNvSpPr>
            <a:spLocks noGrp="1"/>
          </p:cNvSpPr>
          <p:nvPr>
            <p:ph idx="1"/>
          </p:nvPr>
        </p:nvSpPr>
        <p:spPr>
          <a:xfrm>
            <a:off x="1096090" y="1369219"/>
            <a:ext cx="7909548" cy="3263504"/>
          </a:xfrm>
        </p:spPr>
        <p:txBody>
          <a:bodyPr>
            <a:normAutofit fontScale="92500" lnSpcReduction="20000"/>
          </a:bodyPr>
          <a:lstStyle/>
          <a:p>
            <a:r>
              <a:rPr lang="en-US" dirty="0"/>
              <a:t>Hire the Right Talent</a:t>
            </a:r>
          </a:p>
          <a:p>
            <a:pPr lvl="1"/>
            <a:r>
              <a:rPr lang="en-US" dirty="0"/>
              <a:t>Increased probability of finding employees who are the right “fit”</a:t>
            </a:r>
          </a:p>
          <a:p>
            <a:endParaRPr lang="en-US" dirty="0"/>
          </a:p>
          <a:p>
            <a:endParaRPr lang="en-US" dirty="0"/>
          </a:p>
          <a:p>
            <a:r>
              <a:rPr lang="en-US" dirty="0"/>
              <a:t>Identify Existing Talent</a:t>
            </a:r>
          </a:p>
          <a:p>
            <a:pPr lvl="1"/>
            <a:r>
              <a:rPr lang="en-US" dirty="0"/>
              <a:t>Assess likelihood of success</a:t>
            </a:r>
          </a:p>
          <a:p>
            <a:endParaRPr lang="en-US" dirty="0"/>
          </a:p>
          <a:p>
            <a:endParaRPr lang="en-US" dirty="0"/>
          </a:p>
          <a:p>
            <a:r>
              <a:rPr lang="en-US" dirty="0"/>
              <a:t>Retain Talent</a:t>
            </a:r>
          </a:p>
          <a:p>
            <a:pPr lvl="1"/>
            <a:r>
              <a:rPr lang="en-US" dirty="0"/>
              <a:t>Grow employees to achieve their maximum potential</a:t>
            </a:r>
          </a:p>
        </p:txBody>
      </p:sp>
      <p:pic>
        <p:nvPicPr>
          <p:cNvPr id="5" name="Picture 4" descr="Image result for square peg round hole">
            <a:extLst>
              <a:ext uri="{FF2B5EF4-FFF2-40B4-BE49-F238E27FC236}">
                <a16:creationId xmlns:a16="http://schemas.microsoft.com/office/drawing/2014/main" id="{AF1CD25D-E854-4AA8-9F46-08FD98819B6F}"/>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37857" y="1271558"/>
            <a:ext cx="680242" cy="6802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6" descr="Image result for diamond in the rough clipart">
            <a:extLst>
              <a:ext uri="{FF2B5EF4-FFF2-40B4-BE49-F238E27FC236}">
                <a16:creationId xmlns:a16="http://schemas.microsoft.com/office/drawing/2014/main" id="{E6DE5AE8-CEAC-4ED7-A289-724211DBFF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132" y="2475553"/>
            <a:ext cx="726091" cy="608706"/>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71D9BB5E-095A-4468-97E9-F384EDEEEC43}"/>
              </a:ext>
            </a:extLst>
          </p:cNvPr>
          <p:cNvGrpSpPr/>
          <p:nvPr/>
        </p:nvGrpSpPr>
        <p:grpSpPr>
          <a:xfrm>
            <a:off x="397766" y="3805770"/>
            <a:ext cx="640457" cy="604010"/>
            <a:chOff x="420382" y="4597420"/>
            <a:chExt cx="1277620" cy="1204913"/>
          </a:xfrm>
        </p:grpSpPr>
        <p:pic>
          <p:nvPicPr>
            <p:cNvPr id="8" name="Picture 8" descr="Image result for footprint clipart">
              <a:extLst>
                <a:ext uri="{FF2B5EF4-FFF2-40B4-BE49-F238E27FC236}">
                  <a16:creationId xmlns:a16="http://schemas.microsoft.com/office/drawing/2014/main" id="{BF565F94-8A6A-4117-9571-B54C820F4759}"/>
                </a:ext>
              </a:extLst>
            </p:cNvPr>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rot="3585767">
              <a:off x="772861" y="4710323"/>
              <a:ext cx="572655" cy="97911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E7DEE811-0A5F-4181-BA0C-0DD62395D1E7}"/>
                </a:ext>
              </a:extLst>
            </p:cNvPr>
            <p:cNvSpPr/>
            <p:nvPr/>
          </p:nvSpPr>
          <p:spPr>
            <a:xfrm>
              <a:off x="420382" y="4597420"/>
              <a:ext cx="1277620" cy="120491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Connector 9">
              <a:extLst>
                <a:ext uri="{FF2B5EF4-FFF2-40B4-BE49-F238E27FC236}">
                  <a16:creationId xmlns:a16="http://schemas.microsoft.com/office/drawing/2014/main" id="{C663C6F3-EC2E-45C4-87CF-38B0517E7424}"/>
                </a:ext>
              </a:extLst>
            </p:cNvPr>
            <p:cNvCxnSpPr>
              <a:stCxn id="9" idx="1"/>
              <a:endCxn id="9" idx="5"/>
            </p:cNvCxnSpPr>
            <p:nvPr/>
          </p:nvCxnSpPr>
          <p:spPr>
            <a:xfrm>
              <a:off x="607486" y="4773875"/>
              <a:ext cx="903415" cy="852003"/>
            </a:xfrm>
            <a:prstGeom prst="line">
              <a:avLst/>
            </a:prstGeom>
            <a:ln w="25400">
              <a:solidFill>
                <a:schemeClr val="bg1"/>
              </a:solidFill>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356435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DEBA45-BBDB-40D3-9E08-EBDA58B4B94C}"/>
              </a:ext>
            </a:extLst>
          </p:cNvPr>
          <p:cNvSpPr>
            <a:spLocks noGrp="1"/>
          </p:cNvSpPr>
          <p:nvPr>
            <p:ph type="title"/>
          </p:nvPr>
        </p:nvSpPr>
        <p:spPr/>
        <p:txBody>
          <a:bodyPr/>
          <a:lstStyle/>
          <a:p>
            <a:r>
              <a:rPr lang="en-US" dirty="0"/>
              <a:t>Road to Today</a:t>
            </a:r>
          </a:p>
        </p:txBody>
      </p:sp>
      <p:sp>
        <p:nvSpPr>
          <p:cNvPr id="2" name="Content Placeholder 1">
            <a:extLst>
              <a:ext uri="{FF2B5EF4-FFF2-40B4-BE49-F238E27FC236}">
                <a16:creationId xmlns:a16="http://schemas.microsoft.com/office/drawing/2014/main" id="{4A072270-E6AA-42AF-B9C9-540187399D15}"/>
              </a:ext>
            </a:extLst>
          </p:cNvPr>
          <p:cNvSpPr>
            <a:spLocks noGrp="1"/>
          </p:cNvSpPr>
          <p:nvPr>
            <p:ph idx="1"/>
          </p:nvPr>
        </p:nvSpPr>
        <p:spPr/>
        <p:txBody>
          <a:bodyPr>
            <a:normAutofit fontScale="92500" lnSpcReduction="10000"/>
          </a:bodyPr>
          <a:lstStyle/>
          <a:p>
            <a:r>
              <a:rPr lang="en-US" dirty="0"/>
              <a:t>Over 30 Master Degrees and 4 PhD Dissertations</a:t>
            </a:r>
          </a:p>
          <a:p>
            <a:pPr lvl="1"/>
            <a:r>
              <a:rPr lang="en-US" dirty="0"/>
              <a:t>What Psychological Tools are Available</a:t>
            </a:r>
          </a:p>
          <a:p>
            <a:pPr lvl="1"/>
            <a:r>
              <a:rPr lang="en-US" dirty="0"/>
              <a:t>How to Assess People and Teams</a:t>
            </a:r>
          </a:p>
          <a:p>
            <a:pPr lvl="1"/>
            <a:r>
              <a:rPr lang="en-US" dirty="0"/>
              <a:t>How to Collect Data</a:t>
            </a:r>
          </a:p>
          <a:p>
            <a:pPr lvl="1"/>
            <a:r>
              <a:rPr lang="en-US" dirty="0"/>
              <a:t>What Data to Collect</a:t>
            </a:r>
          </a:p>
          <a:p>
            <a:endParaRPr lang="en-US" dirty="0"/>
          </a:p>
          <a:p>
            <a:r>
              <a:rPr lang="en-US" dirty="0"/>
              <a:t>Top 4 Tools Identified</a:t>
            </a:r>
          </a:p>
          <a:p>
            <a:pPr lvl="1"/>
            <a:r>
              <a:rPr lang="en-US" dirty="0"/>
              <a:t>HEXACO</a:t>
            </a:r>
          </a:p>
          <a:p>
            <a:pPr lvl="1"/>
            <a:r>
              <a:rPr lang="en-US" dirty="0"/>
              <a:t>Emotional Intelligence</a:t>
            </a:r>
          </a:p>
          <a:p>
            <a:pPr lvl="1"/>
            <a:r>
              <a:rPr lang="en-US" dirty="0"/>
              <a:t>DISC</a:t>
            </a:r>
          </a:p>
        </p:txBody>
      </p:sp>
    </p:spTree>
    <p:extLst>
      <p:ext uri="{BB962C8B-B14F-4D97-AF65-F5344CB8AC3E}">
        <p14:creationId xmlns:p14="http://schemas.microsoft.com/office/powerpoint/2010/main" val="369360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HEXACO Personality Inventory</a:t>
            </a:r>
          </a:p>
        </p:txBody>
      </p:sp>
      <p:sp>
        <p:nvSpPr>
          <p:cNvPr id="2" name="Content Placeholder 1"/>
          <p:cNvSpPr>
            <a:spLocks noGrp="1"/>
          </p:cNvSpPr>
          <p:nvPr>
            <p:ph idx="1"/>
          </p:nvPr>
        </p:nvSpPr>
        <p:spPr/>
        <p:txBody>
          <a:bodyPr/>
          <a:lstStyle/>
          <a:p>
            <a:r>
              <a:rPr lang="en-US" dirty="0"/>
              <a:t>Six major dimensions of personality categorized further into four facets</a:t>
            </a:r>
          </a:p>
          <a:p>
            <a:endParaRPr lang="en-US" dirty="0"/>
          </a:p>
          <a:p>
            <a:pPr lvl="1"/>
            <a:endParaRPr lang="en-US" dirty="0"/>
          </a:p>
          <a:p>
            <a:pPr lvl="1"/>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8960138"/>
              </p:ext>
            </p:extLst>
          </p:nvPr>
        </p:nvGraphicFramePr>
        <p:xfrm>
          <a:off x="1394154" y="2217724"/>
          <a:ext cx="1283732" cy="1165860"/>
        </p:xfrm>
        <a:graphic>
          <a:graphicData uri="http://schemas.openxmlformats.org/drawingml/2006/table">
            <a:tbl>
              <a:tblPr firstRow="1" bandRow="1">
                <a:tableStyleId>{B301B821-A1FF-4177-AEE7-76D212191A09}</a:tableStyleId>
              </a:tblPr>
              <a:tblGrid>
                <a:gridCol w="1283732">
                  <a:extLst>
                    <a:ext uri="{9D8B030D-6E8A-4147-A177-3AD203B41FA5}">
                      <a16:colId xmlns:a16="http://schemas.microsoft.com/office/drawing/2014/main" val="4239088315"/>
                    </a:ext>
                  </a:extLst>
                </a:gridCol>
              </a:tblGrid>
              <a:tr h="217170">
                <a:tc>
                  <a:txBody>
                    <a:bodyPr/>
                    <a:lstStyle/>
                    <a:p>
                      <a:r>
                        <a:rPr lang="en-US" sz="1000" dirty="0"/>
                        <a:t>HONESTY-HUMILITY</a:t>
                      </a:r>
                    </a:p>
                  </a:txBody>
                  <a:tcPr marL="68580" marR="68580" marT="34290" marB="34290"/>
                </a:tc>
                <a:extLst>
                  <a:ext uri="{0D108BD9-81ED-4DB2-BD59-A6C34878D82A}">
                    <a16:rowId xmlns:a16="http://schemas.microsoft.com/office/drawing/2014/main" val="597910189"/>
                  </a:ext>
                </a:extLst>
              </a:tr>
              <a:tr h="228600">
                <a:tc>
                  <a:txBody>
                    <a:bodyPr/>
                    <a:lstStyle/>
                    <a:p>
                      <a:r>
                        <a:rPr lang="en-US" sz="1100" dirty="0"/>
                        <a:t>Sincerity</a:t>
                      </a:r>
                    </a:p>
                  </a:txBody>
                  <a:tcPr marL="68580" marR="68580" marT="34290" marB="34290"/>
                </a:tc>
                <a:extLst>
                  <a:ext uri="{0D108BD9-81ED-4DB2-BD59-A6C34878D82A}">
                    <a16:rowId xmlns:a16="http://schemas.microsoft.com/office/drawing/2014/main" val="2053936422"/>
                  </a:ext>
                </a:extLst>
              </a:tr>
              <a:tr h="228600">
                <a:tc>
                  <a:txBody>
                    <a:bodyPr/>
                    <a:lstStyle/>
                    <a:p>
                      <a:r>
                        <a:rPr lang="en-US" sz="1100" dirty="0"/>
                        <a:t>Fairness</a:t>
                      </a:r>
                    </a:p>
                  </a:txBody>
                  <a:tcPr marL="68580" marR="68580" marT="34290" marB="34290"/>
                </a:tc>
                <a:extLst>
                  <a:ext uri="{0D108BD9-81ED-4DB2-BD59-A6C34878D82A}">
                    <a16:rowId xmlns:a16="http://schemas.microsoft.com/office/drawing/2014/main" val="1713681372"/>
                  </a:ext>
                </a:extLst>
              </a:tr>
              <a:tr h="228600">
                <a:tc>
                  <a:txBody>
                    <a:bodyPr/>
                    <a:lstStyle/>
                    <a:p>
                      <a:r>
                        <a:rPr lang="en-US" sz="1100" dirty="0"/>
                        <a:t>Greed Avoidance</a:t>
                      </a:r>
                    </a:p>
                  </a:txBody>
                  <a:tcPr marL="68580" marR="68580" marT="34290" marB="34290"/>
                </a:tc>
                <a:extLst>
                  <a:ext uri="{0D108BD9-81ED-4DB2-BD59-A6C34878D82A}">
                    <a16:rowId xmlns:a16="http://schemas.microsoft.com/office/drawing/2014/main" val="219621965"/>
                  </a:ext>
                </a:extLst>
              </a:tr>
              <a:tr h="228600">
                <a:tc>
                  <a:txBody>
                    <a:bodyPr/>
                    <a:lstStyle/>
                    <a:p>
                      <a:r>
                        <a:rPr lang="en-US" sz="1100" dirty="0"/>
                        <a:t>Modesty</a:t>
                      </a:r>
                    </a:p>
                  </a:txBody>
                  <a:tcPr marL="68580" marR="68580" marT="34290" marB="34290"/>
                </a:tc>
                <a:extLst>
                  <a:ext uri="{0D108BD9-81ED-4DB2-BD59-A6C34878D82A}">
                    <a16:rowId xmlns:a16="http://schemas.microsoft.com/office/drawing/2014/main" val="814817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06696496"/>
              </p:ext>
            </p:extLst>
          </p:nvPr>
        </p:nvGraphicFramePr>
        <p:xfrm>
          <a:off x="2731529" y="2217724"/>
          <a:ext cx="1283732" cy="1165860"/>
        </p:xfrm>
        <a:graphic>
          <a:graphicData uri="http://schemas.openxmlformats.org/drawingml/2006/table">
            <a:tbl>
              <a:tblPr firstRow="1" bandRow="1">
                <a:tableStyleId>{B301B821-A1FF-4177-AEE7-76D212191A09}</a:tableStyleId>
              </a:tblPr>
              <a:tblGrid>
                <a:gridCol w="1283732">
                  <a:extLst>
                    <a:ext uri="{9D8B030D-6E8A-4147-A177-3AD203B41FA5}">
                      <a16:colId xmlns:a16="http://schemas.microsoft.com/office/drawing/2014/main" val="4239088315"/>
                    </a:ext>
                  </a:extLst>
                </a:gridCol>
              </a:tblGrid>
              <a:tr h="217170">
                <a:tc>
                  <a:txBody>
                    <a:bodyPr/>
                    <a:lstStyle/>
                    <a:p>
                      <a:pPr marL="0" algn="l" defTabSz="914400" rtl="0" eaLnBrk="1" latinLnBrk="0" hangingPunct="1"/>
                      <a:r>
                        <a:rPr lang="en-US" sz="1000" dirty="0"/>
                        <a:t>EMOTIONALITY</a:t>
                      </a:r>
                      <a:endParaRPr lang="en-US" sz="10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597910189"/>
                  </a:ext>
                </a:extLst>
              </a:tr>
              <a:tr h="228600">
                <a:tc>
                  <a:txBody>
                    <a:bodyPr/>
                    <a:lstStyle/>
                    <a:p>
                      <a:r>
                        <a:rPr lang="en-US" sz="1100" dirty="0"/>
                        <a:t>Fearfulness</a:t>
                      </a:r>
                    </a:p>
                  </a:txBody>
                  <a:tcPr marL="68580" marR="68580" marT="34290" marB="34290"/>
                </a:tc>
                <a:extLst>
                  <a:ext uri="{0D108BD9-81ED-4DB2-BD59-A6C34878D82A}">
                    <a16:rowId xmlns:a16="http://schemas.microsoft.com/office/drawing/2014/main" val="2053936422"/>
                  </a:ext>
                </a:extLst>
              </a:tr>
              <a:tr h="228600">
                <a:tc>
                  <a:txBody>
                    <a:bodyPr/>
                    <a:lstStyle/>
                    <a:p>
                      <a:r>
                        <a:rPr lang="en-US" sz="1100" dirty="0"/>
                        <a:t>Anxiety</a:t>
                      </a:r>
                    </a:p>
                  </a:txBody>
                  <a:tcPr marL="68580" marR="68580" marT="34290" marB="34290"/>
                </a:tc>
                <a:extLst>
                  <a:ext uri="{0D108BD9-81ED-4DB2-BD59-A6C34878D82A}">
                    <a16:rowId xmlns:a16="http://schemas.microsoft.com/office/drawing/2014/main" val="1713681372"/>
                  </a:ext>
                </a:extLst>
              </a:tr>
              <a:tr h="228600">
                <a:tc>
                  <a:txBody>
                    <a:bodyPr/>
                    <a:lstStyle/>
                    <a:p>
                      <a:r>
                        <a:rPr lang="en-US" sz="1100" dirty="0"/>
                        <a:t>Dependence</a:t>
                      </a:r>
                    </a:p>
                  </a:txBody>
                  <a:tcPr marL="68580" marR="68580" marT="34290" marB="34290"/>
                </a:tc>
                <a:extLst>
                  <a:ext uri="{0D108BD9-81ED-4DB2-BD59-A6C34878D82A}">
                    <a16:rowId xmlns:a16="http://schemas.microsoft.com/office/drawing/2014/main" val="219621965"/>
                  </a:ext>
                </a:extLst>
              </a:tr>
              <a:tr h="228600">
                <a:tc>
                  <a:txBody>
                    <a:bodyPr/>
                    <a:lstStyle/>
                    <a:p>
                      <a:r>
                        <a:rPr lang="en-US" sz="1100" dirty="0"/>
                        <a:t>Sentimentality</a:t>
                      </a:r>
                    </a:p>
                  </a:txBody>
                  <a:tcPr marL="68580" marR="68580" marT="34290" marB="34290"/>
                </a:tc>
                <a:extLst>
                  <a:ext uri="{0D108BD9-81ED-4DB2-BD59-A6C34878D82A}">
                    <a16:rowId xmlns:a16="http://schemas.microsoft.com/office/drawing/2014/main" val="814817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38053040"/>
              </p:ext>
            </p:extLst>
          </p:nvPr>
        </p:nvGraphicFramePr>
        <p:xfrm>
          <a:off x="4068904" y="2217724"/>
          <a:ext cx="1283732" cy="1165860"/>
        </p:xfrm>
        <a:graphic>
          <a:graphicData uri="http://schemas.openxmlformats.org/drawingml/2006/table">
            <a:tbl>
              <a:tblPr firstRow="1" bandRow="1">
                <a:tableStyleId>{B301B821-A1FF-4177-AEE7-76D212191A09}</a:tableStyleId>
              </a:tblPr>
              <a:tblGrid>
                <a:gridCol w="1283732">
                  <a:extLst>
                    <a:ext uri="{9D8B030D-6E8A-4147-A177-3AD203B41FA5}">
                      <a16:colId xmlns:a16="http://schemas.microsoft.com/office/drawing/2014/main" val="4239088315"/>
                    </a:ext>
                  </a:extLst>
                </a:gridCol>
              </a:tblGrid>
              <a:tr h="217170">
                <a:tc>
                  <a:txBody>
                    <a:bodyPr/>
                    <a:lstStyle/>
                    <a:p>
                      <a:r>
                        <a:rPr lang="en-US" sz="1000" dirty="0"/>
                        <a:t>EXTRAVERSION</a:t>
                      </a:r>
                    </a:p>
                  </a:txBody>
                  <a:tcPr marL="68580" marR="68580" marT="34290" marB="34290"/>
                </a:tc>
                <a:extLst>
                  <a:ext uri="{0D108BD9-81ED-4DB2-BD59-A6C34878D82A}">
                    <a16:rowId xmlns:a16="http://schemas.microsoft.com/office/drawing/2014/main" val="597910189"/>
                  </a:ext>
                </a:extLst>
              </a:tr>
              <a:tr h="228600">
                <a:tc>
                  <a:txBody>
                    <a:bodyPr/>
                    <a:lstStyle/>
                    <a:p>
                      <a:r>
                        <a:rPr lang="en-US" sz="1100" dirty="0"/>
                        <a:t>Social Self-Esteem</a:t>
                      </a:r>
                    </a:p>
                  </a:txBody>
                  <a:tcPr marL="68580" marR="68580" marT="34290" marB="34290"/>
                </a:tc>
                <a:extLst>
                  <a:ext uri="{0D108BD9-81ED-4DB2-BD59-A6C34878D82A}">
                    <a16:rowId xmlns:a16="http://schemas.microsoft.com/office/drawing/2014/main" val="2053936422"/>
                  </a:ext>
                </a:extLst>
              </a:tr>
              <a:tr h="228600">
                <a:tc>
                  <a:txBody>
                    <a:bodyPr/>
                    <a:lstStyle/>
                    <a:p>
                      <a:r>
                        <a:rPr lang="en-US" sz="1100" dirty="0"/>
                        <a:t>Social Boldness</a:t>
                      </a:r>
                    </a:p>
                  </a:txBody>
                  <a:tcPr marL="68580" marR="68580" marT="34290" marB="34290"/>
                </a:tc>
                <a:extLst>
                  <a:ext uri="{0D108BD9-81ED-4DB2-BD59-A6C34878D82A}">
                    <a16:rowId xmlns:a16="http://schemas.microsoft.com/office/drawing/2014/main" val="1713681372"/>
                  </a:ext>
                </a:extLst>
              </a:tr>
              <a:tr h="228600">
                <a:tc>
                  <a:txBody>
                    <a:bodyPr/>
                    <a:lstStyle/>
                    <a:p>
                      <a:r>
                        <a:rPr lang="en-US" sz="1100" dirty="0"/>
                        <a:t>Sociability</a:t>
                      </a:r>
                    </a:p>
                  </a:txBody>
                  <a:tcPr marL="68580" marR="68580" marT="34290" marB="34290"/>
                </a:tc>
                <a:extLst>
                  <a:ext uri="{0D108BD9-81ED-4DB2-BD59-A6C34878D82A}">
                    <a16:rowId xmlns:a16="http://schemas.microsoft.com/office/drawing/2014/main" val="219621965"/>
                  </a:ext>
                </a:extLst>
              </a:tr>
              <a:tr h="228600">
                <a:tc>
                  <a:txBody>
                    <a:bodyPr/>
                    <a:lstStyle/>
                    <a:p>
                      <a:r>
                        <a:rPr lang="en-US" sz="1100" dirty="0"/>
                        <a:t>Liveliness</a:t>
                      </a:r>
                    </a:p>
                  </a:txBody>
                  <a:tcPr marL="68580" marR="68580" marT="34290" marB="34290"/>
                </a:tc>
                <a:extLst>
                  <a:ext uri="{0D108BD9-81ED-4DB2-BD59-A6C34878D82A}">
                    <a16:rowId xmlns:a16="http://schemas.microsoft.com/office/drawing/2014/main" val="814817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61821092"/>
              </p:ext>
            </p:extLst>
          </p:nvPr>
        </p:nvGraphicFramePr>
        <p:xfrm>
          <a:off x="2731529" y="3400727"/>
          <a:ext cx="1283732" cy="1165860"/>
        </p:xfrm>
        <a:graphic>
          <a:graphicData uri="http://schemas.openxmlformats.org/drawingml/2006/table">
            <a:tbl>
              <a:tblPr firstRow="1" bandRow="1">
                <a:tableStyleId>{B301B821-A1FF-4177-AEE7-76D212191A09}</a:tableStyleId>
              </a:tblPr>
              <a:tblGrid>
                <a:gridCol w="1283732">
                  <a:extLst>
                    <a:ext uri="{9D8B030D-6E8A-4147-A177-3AD203B41FA5}">
                      <a16:colId xmlns:a16="http://schemas.microsoft.com/office/drawing/2014/main" val="4239088315"/>
                    </a:ext>
                  </a:extLst>
                </a:gridCol>
              </a:tblGrid>
              <a:tr h="217170">
                <a:tc>
                  <a:txBody>
                    <a:bodyPr/>
                    <a:lstStyle/>
                    <a:p>
                      <a:r>
                        <a:rPr lang="en-US" sz="1000" dirty="0"/>
                        <a:t>CONSCIENTIOUSNESS</a:t>
                      </a:r>
                    </a:p>
                  </a:txBody>
                  <a:tcPr marL="68580" marR="68580" marT="34290" marB="34290"/>
                </a:tc>
                <a:extLst>
                  <a:ext uri="{0D108BD9-81ED-4DB2-BD59-A6C34878D82A}">
                    <a16:rowId xmlns:a16="http://schemas.microsoft.com/office/drawing/2014/main" val="597910189"/>
                  </a:ext>
                </a:extLst>
              </a:tr>
              <a:tr h="228600">
                <a:tc>
                  <a:txBody>
                    <a:bodyPr/>
                    <a:lstStyle/>
                    <a:p>
                      <a:r>
                        <a:rPr lang="en-US" sz="1100" dirty="0"/>
                        <a:t>Organization</a:t>
                      </a:r>
                    </a:p>
                  </a:txBody>
                  <a:tcPr marL="68580" marR="68580" marT="34290" marB="34290"/>
                </a:tc>
                <a:extLst>
                  <a:ext uri="{0D108BD9-81ED-4DB2-BD59-A6C34878D82A}">
                    <a16:rowId xmlns:a16="http://schemas.microsoft.com/office/drawing/2014/main" val="2053936422"/>
                  </a:ext>
                </a:extLst>
              </a:tr>
              <a:tr h="228600">
                <a:tc>
                  <a:txBody>
                    <a:bodyPr/>
                    <a:lstStyle/>
                    <a:p>
                      <a:r>
                        <a:rPr lang="en-US" sz="1100" dirty="0"/>
                        <a:t>Diligence</a:t>
                      </a:r>
                    </a:p>
                  </a:txBody>
                  <a:tcPr marL="68580" marR="68580" marT="34290" marB="34290"/>
                </a:tc>
                <a:extLst>
                  <a:ext uri="{0D108BD9-81ED-4DB2-BD59-A6C34878D82A}">
                    <a16:rowId xmlns:a16="http://schemas.microsoft.com/office/drawing/2014/main" val="1713681372"/>
                  </a:ext>
                </a:extLst>
              </a:tr>
              <a:tr h="228600">
                <a:tc>
                  <a:txBody>
                    <a:bodyPr/>
                    <a:lstStyle/>
                    <a:p>
                      <a:r>
                        <a:rPr lang="en-US" sz="1100" dirty="0"/>
                        <a:t>Perfectionism</a:t>
                      </a:r>
                    </a:p>
                  </a:txBody>
                  <a:tcPr marL="68580" marR="68580" marT="34290" marB="34290"/>
                </a:tc>
                <a:extLst>
                  <a:ext uri="{0D108BD9-81ED-4DB2-BD59-A6C34878D82A}">
                    <a16:rowId xmlns:a16="http://schemas.microsoft.com/office/drawing/2014/main" val="219621965"/>
                  </a:ext>
                </a:extLst>
              </a:tr>
              <a:tr h="228600">
                <a:tc>
                  <a:txBody>
                    <a:bodyPr/>
                    <a:lstStyle/>
                    <a:p>
                      <a:r>
                        <a:rPr lang="en-US" sz="1100" dirty="0"/>
                        <a:t>Prudence</a:t>
                      </a:r>
                    </a:p>
                  </a:txBody>
                  <a:tcPr marL="68580" marR="68580" marT="34290" marB="34290"/>
                </a:tc>
                <a:extLst>
                  <a:ext uri="{0D108BD9-81ED-4DB2-BD59-A6C34878D82A}">
                    <a16:rowId xmlns:a16="http://schemas.microsoft.com/office/drawing/2014/main" val="814817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74255722"/>
              </p:ext>
            </p:extLst>
          </p:nvPr>
        </p:nvGraphicFramePr>
        <p:xfrm>
          <a:off x="1394154" y="3400727"/>
          <a:ext cx="1283732" cy="1165860"/>
        </p:xfrm>
        <a:graphic>
          <a:graphicData uri="http://schemas.openxmlformats.org/drawingml/2006/table">
            <a:tbl>
              <a:tblPr firstRow="1" bandRow="1">
                <a:tableStyleId>{B301B821-A1FF-4177-AEE7-76D212191A09}</a:tableStyleId>
              </a:tblPr>
              <a:tblGrid>
                <a:gridCol w="1283732">
                  <a:extLst>
                    <a:ext uri="{9D8B030D-6E8A-4147-A177-3AD203B41FA5}">
                      <a16:colId xmlns:a16="http://schemas.microsoft.com/office/drawing/2014/main" val="4239088315"/>
                    </a:ext>
                  </a:extLst>
                </a:gridCol>
              </a:tblGrid>
              <a:tr h="217170">
                <a:tc>
                  <a:txBody>
                    <a:bodyPr/>
                    <a:lstStyle/>
                    <a:p>
                      <a:r>
                        <a:rPr lang="en-US" sz="1000" dirty="0"/>
                        <a:t>AGREEABLENESS</a:t>
                      </a:r>
                    </a:p>
                  </a:txBody>
                  <a:tcPr marL="68580" marR="68580" marT="34290" marB="34290"/>
                </a:tc>
                <a:extLst>
                  <a:ext uri="{0D108BD9-81ED-4DB2-BD59-A6C34878D82A}">
                    <a16:rowId xmlns:a16="http://schemas.microsoft.com/office/drawing/2014/main" val="597910189"/>
                  </a:ext>
                </a:extLst>
              </a:tr>
              <a:tr h="228600">
                <a:tc>
                  <a:txBody>
                    <a:bodyPr/>
                    <a:lstStyle/>
                    <a:p>
                      <a:r>
                        <a:rPr lang="en-US" sz="1100" dirty="0"/>
                        <a:t>Forgivingness</a:t>
                      </a:r>
                    </a:p>
                  </a:txBody>
                  <a:tcPr marL="68580" marR="68580" marT="34290" marB="34290"/>
                </a:tc>
                <a:extLst>
                  <a:ext uri="{0D108BD9-81ED-4DB2-BD59-A6C34878D82A}">
                    <a16:rowId xmlns:a16="http://schemas.microsoft.com/office/drawing/2014/main" val="2053936422"/>
                  </a:ext>
                </a:extLst>
              </a:tr>
              <a:tr h="228600">
                <a:tc>
                  <a:txBody>
                    <a:bodyPr/>
                    <a:lstStyle/>
                    <a:p>
                      <a:r>
                        <a:rPr lang="en-US" sz="1100" dirty="0"/>
                        <a:t>Gentleness</a:t>
                      </a:r>
                    </a:p>
                  </a:txBody>
                  <a:tcPr marL="68580" marR="68580" marT="34290" marB="34290"/>
                </a:tc>
                <a:extLst>
                  <a:ext uri="{0D108BD9-81ED-4DB2-BD59-A6C34878D82A}">
                    <a16:rowId xmlns:a16="http://schemas.microsoft.com/office/drawing/2014/main" val="1713681372"/>
                  </a:ext>
                </a:extLst>
              </a:tr>
              <a:tr h="228600">
                <a:tc>
                  <a:txBody>
                    <a:bodyPr/>
                    <a:lstStyle/>
                    <a:p>
                      <a:r>
                        <a:rPr lang="en-US" sz="1100" dirty="0"/>
                        <a:t>Flexibility</a:t>
                      </a:r>
                    </a:p>
                  </a:txBody>
                  <a:tcPr marL="68580" marR="68580" marT="34290" marB="34290"/>
                </a:tc>
                <a:extLst>
                  <a:ext uri="{0D108BD9-81ED-4DB2-BD59-A6C34878D82A}">
                    <a16:rowId xmlns:a16="http://schemas.microsoft.com/office/drawing/2014/main" val="219621965"/>
                  </a:ext>
                </a:extLst>
              </a:tr>
              <a:tr h="228600">
                <a:tc>
                  <a:txBody>
                    <a:bodyPr/>
                    <a:lstStyle/>
                    <a:p>
                      <a:r>
                        <a:rPr lang="en-US" sz="1100" dirty="0"/>
                        <a:t>Patience</a:t>
                      </a:r>
                    </a:p>
                  </a:txBody>
                  <a:tcPr marL="68580" marR="68580" marT="34290" marB="34290"/>
                </a:tc>
                <a:extLst>
                  <a:ext uri="{0D108BD9-81ED-4DB2-BD59-A6C34878D82A}">
                    <a16:rowId xmlns:a16="http://schemas.microsoft.com/office/drawing/2014/main" val="8148170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20713423"/>
              </p:ext>
            </p:extLst>
          </p:nvPr>
        </p:nvGraphicFramePr>
        <p:xfrm>
          <a:off x="4068904" y="3400728"/>
          <a:ext cx="1283732" cy="1160759"/>
        </p:xfrm>
        <a:graphic>
          <a:graphicData uri="http://schemas.openxmlformats.org/drawingml/2006/table">
            <a:tbl>
              <a:tblPr firstRow="1" bandRow="1">
                <a:tableStyleId>{B301B821-A1FF-4177-AEE7-76D212191A09}</a:tableStyleId>
              </a:tblPr>
              <a:tblGrid>
                <a:gridCol w="1283732">
                  <a:extLst>
                    <a:ext uri="{9D8B030D-6E8A-4147-A177-3AD203B41FA5}">
                      <a16:colId xmlns:a16="http://schemas.microsoft.com/office/drawing/2014/main" val="4239088315"/>
                    </a:ext>
                  </a:extLst>
                </a:gridCol>
              </a:tblGrid>
              <a:tr h="214736">
                <a:tc>
                  <a:txBody>
                    <a:bodyPr/>
                    <a:lstStyle/>
                    <a:p>
                      <a:r>
                        <a:rPr lang="en-US" sz="800" dirty="0"/>
                        <a:t>OPENNESS TO EXPERIENCE</a:t>
                      </a:r>
                    </a:p>
                  </a:txBody>
                  <a:tcPr marL="68580" marR="68580" marT="34290" marB="34290"/>
                </a:tc>
                <a:extLst>
                  <a:ext uri="{0D108BD9-81ED-4DB2-BD59-A6C34878D82A}">
                    <a16:rowId xmlns:a16="http://schemas.microsoft.com/office/drawing/2014/main" val="597910189"/>
                  </a:ext>
                </a:extLst>
              </a:tr>
              <a:tr h="218162">
                <a:tc>
                  <a:txBody>
                    <a:bodyPr/>
                    <a:lstStyle/>
                    <a:p>
                      <a:r>
                        <a:rPr lang="en-US" sz="900" dirty="0"/>
                        <a:t>Aesthetic Appreciation</a:t>
                      </a:r>
                    </a:p>
                  </a:txBody>
                  <a:tcPr marL="68580" marR="68580" marT="34290" marB="34290"/>
                </a:tc>
                <a:extLst>
                  <a:ext uri="{0D108BD9-81ED-4DB2-BD59-A6C34878D82A}">
                    <a16:rowId xmlns:a16="http://schemas.microsoft.com/office/drawing/2014/main" val="2053936422"/>
                  </a:ext>
                </a:extLst>
              </a:tr>
              <a:tr h="228600">
                <a:tc>
                  <a:txBody>
                    <a:bodyPr/>
                    <a:lstStyle/>
                    <a:p>
                      <a:r>
                        <a:rPr lang="en-US" sz="1100" dirty="0"/>
                        <a:t>Inquisitiveness</a:t>
                      </a:r>
                    </a:p>
                  </a:txBody>
                  <a:tcPr marL="68580" marR="68580" marT="34290" marB="34290"/>
                </a:tc>
                <a:extLst>
                  <a:ext uri="{0D108BD9-81ED-4DB2-BD59-A6C34878D82A}">
                    <a16:rowId xmlns:a16="http://schemas.microsoft.com/office/drawing/2014/main" val="1713681372"/>
                  </a:ext>
                </a:extLst>
              </a:tr>
              <a:tr h="228600">
                <a:tc>
                  <a:txBody>
                    <a:bodyPr/>
                    <a:lstStyle/>
                    <a:p>
                      <a:r>
                        <a:rPr lang="en-US" sz="1100" dirty="0"/>
                        <a:t>Creativity</a:t>
                      </a:r>
                    </a:p>
                  </a:txBody>
                  <a:tcPr marL="68580" marR="68580" marT="34290" marB="34290"/>
                </a:tc>
                <a:extLst>
                  <a:ext uri="{0D108BD9-81ED-4DB2-BD59-A6C34878D82A}">
                    <a16:rowId xmlns:a16="http://schemas.microsoft.com/office/drawing/2014/main" val="219621965"/>
                  </a:ext>
                </a:extLst>
              </a:tr>
              <a:tr h="255421">
                <a:tc>
                  <a:txBody>
                    <a:bodyPr/>
                    <a:lstStyle/>
                    <a:p>
                      <a:r>
                        <a:rPr lang="en-US" sz="1100" dirty="0"/>
                        <a:t>Unconventionality</a:t>
                      </a:r>
                    </a:p>
                  </a:txBody>
                  <a:tcPr marL="68580" marR="68580" marT="34290" marB="34290"/>
                </a:tc>
                <a:extLst>
                  <a:ext uri="{0D108BD9-81ED-4DB2-BD59-A6C34878D82A}">
                    <a16:rowId xmlns:a16="http://schemas.microsoft.com/office/drawing/2014/main" val="81481707"/>
                  </a:ext>
                </a:extLst>
              </a:tr>
            </a:tbl>
          </a:graphicData>
        </a:graphic>
      </p:graphicFrame>
      <p:sp>
        <p:nvSpPr>
          <p:cNvPr id="11" name="Rectangle 10"/>
          <p:cNvSpPr/>
          <p:nvPr/>
        </p:nvSpPr>
        <p:spPr>
          <a:xfrm>
            <a:off x="6052465" y="1964636"/>
            <a:ext cx="2253343" cy="2610978"/>
          </a:xfrm>
          <a:prstGeom prst="rect">
            <a:avLst/>
          </a:prstGeom>
          <a:no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214313" indent="-214313">
              <a:spcAft>
                <a:spcPts val="900"/>
              </a:spcAft>
              <a:buFontTx/>
              <a:buChar char="-"/>
            </a:pPr>
            <a:r>
              <a:rPr lang="en-US" sz="1500" b="1" dirty="0">
                <a:solidFill>
                  <a:schemeClr val="bg1"/>
                </a:solidFill>
              </a:rPr>
              <a:t>Each facet and dimension measured on a scale of 1 to 5</a:t>
            </a:r>
          </a:p>
          <a:p>
            <a:pPr marL="214313" indent="-214313">
              <a:spcAft>
                <a:spcPts val="900"/>
              </a:spcAft>
              <a:buFontTx/>
              <a:buChar char="-"/>
            </a:pPr>
            <a:r>
              <a:rPr lang="en-US" sz="1500" b="1" dirty="0">
                <a:solidFill>
                  <a:schemeClr val="bg1"/>
                </a:solidFill>
              </a:rPr>
              <a:t>100 questions</a:t>
            </a:r>
          </a:p>
          <a:p>
            <a:pPr marL="214313" indent="-214313">
              <a:spcAft>
                <a:spcPts val="900"/>
              </a:spcAft>
              <a:buFontTx/>
              <a:buChar char="-"/>
            </a:pPr>
            <a:r>
              <a:rPr lang="en-US" sz="1500" b="1" dirty="0">
                <a:solidFill>
                  <a:schemeClr val="bg1"/>
                </a:solidFill>
              </a:rPr>
              <a:t>Respondents indicate agreement or disagreement with various statements</a:t>
            </a:r>
          </a:p>
          <a:p>
            <a:pPr marL="214313" indent="-214313">
              <a:buFontTx/>
              <a:buChar char="-"/>
            </a:pPr>
            <a:r>
              <a:rPr lang="en-US" sz="1500" b="1" dirty="0">
                <a:solidFill>
                  <a:schemeClr val="bg1"/>
                </a:solidFill>
              </a:rPr>
              <a:t>Developed by Ashton &amp; Lee</a:t>
            </a:r>
          </a:p>
        </p:txBody>
      </p:sp>
    </p:spTree>
    <p:extLst>
      <p:ext uri="{BB962C8B-B14F-4D97-AF65-F5344CB8AC3E}">
        <p14:creationId xmlns:p14="http://schemas.microsoft.com/office/powerpoint/2010/main" val="383798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09362"/>
            <a:ext cx="7336972" cy="2098971"/>
          </a:xfrm>
        </p:spPr>
        <p:txBody>
          <a:bodyPr>
            <a:normAutofit fontScale="85000" lnSpcReduction="20000"/>
          </a:bodyPr>
          <a:lstStyle/>
          <a:p>
            <a:r>
              <a:rPr lang="en-US" dirty="0"/>
              <a:t>Four primary skills under two main competencies: personal competence and social competence, measured from 1-100</a:t>
            </a:r>
          </a:p>
          <a:p>
            <a:r>
              <a:rPr lang="en-US" dirty="0"/>
              <a:t>The scores for the primary skills are used to compute an Overall Emotional Intelligence score.</a:t>
            </a:r>
          </a:p>
          <a:p>
            <a:r>
              <a:rPr lang="en-US" dirty="0"/>
              <a:t>28 questions</a:t>
            </a:r>
          </a:p>
          <a:p>
            <a:r>
              <a:rPr lang="en-US" dirty="0"/>
              <a:t>Respondents indicate how often they demonstrate a behavior (</a:t>
            </a:r>
            <a:r>
              <a:rPr lang="en-US" i="1" dirty="0"/>
              <a:t>never</a:t>
            </a:r>
            <a:r>
              <a:rPr lang="en-US" dirty="0"/>
              <a:t> to </a:t>
            </a:r>
            <a:r>
              <a:rPr lang="en-US" i="1" dirty="0"/>
              <a:t>always</a:t>
            </a:r>
            <a:r>
              <a:rPr lang="en-US" dirty="0"/>
              <a:t>)</a:t>
            </a:r>
          </a:p>
          <a:p>
            <a:pPr lvl="1"/>
            <a:endParaRPr lang="en-US" dirty="0"/>
          </a:p>
          <a:p>
            <a:pPr lvl="1"/>
            <a:endParaRPr lang="en-US" dirty="0"/>
          </a:p>
        </p:txBody>
      </p:sp>
      <p:sp>
        <p:nvSpPr>
          <p:cNvPr id="3" name="Title 2"/>
          <p:cNvSpPr>
            <a:spLocks noGrp="1"/>
          </p:cNvSpPr>
          <p:nvPr>
            <p:ph type="title"/>
          </p:nvPr>
        </p:nvSpPr>
        <p:spPr>
          <a:xfrm>
            <a:off x="0" y="155860"/>
            <a:ext cx="9143999" cy="994172"/>
          </a:xfrm>
        </p:spPr>
        <p:txBody>
          <a:bodyPr/>
          <a:lstStyle/>
          <a:p>
            <a:r>
              <a:rPr lang="en-US" dirty="0"/>
              <a:t>Emotional Intelligence Appraisal</a:t>
            </a:r>
          </a:p>
        </p:txBody>
      </p:sp>
      <p:graphicFrame>
        <p:nvGraphicFramePr>
          <p:cNvPr id="12" name="Table 11"/>
          <p:cNvGraphicFramePr>
            <a:graphicFrameLocks noGrp="1"/>
          </p:cNvGraphicFramePr>
          <p:nvPr>
            <p:extLst>
              <p:ext uri="{D42A27DB-BD31-4B8C-83A1-F6EECF244321}">
                <p14:modId xmlns:p14="http://schemas.microsoft.com/office/powerpoint/2010/main" val="2405895153"/>
              </p:ext>
            </p:extLst>
          </p:nvPr>
        </p:nvGraphicFramePr>
        <p:xfrm>
          <a:off x="4071258" y="3136104"/>
          <a:ext cx="3712029" cy="1325336"/>
        </p:xfrm>
        <a:graphic>
          <a:graphicData uri="http://schemas.openxmlformats.org/drawingml/2006/table">
            <a:tbl>
              <a:tblPr firstRow="1" bandRow="1">
                <a:tableStyleId>{5C22544A-7EE6-4342-B048-85BDC9FD1C3A}</a:tableStyleId>
              </a:tblPr>
              <a:tblGrid>
                <a:gridCol w="1237343">
                  <a:extLst>
                    <a:ext uri="{9D8B030D-6E8A-4147-A177-3AD203B41FA5}">
                      <a16:colId xmlns:a16="http://schemas.microsoft.com/office/drawing/2014/main" val="2019527977"/>
                    </a:ext>
                  </a:extLst>
                </a:gridCol>
                <a:gridCol w="1237343">
                  <a:extLst>
                    <a:ext uri="{9D8B030D-6E8A-4147-A177-3AD203B41FA5}">
                      <a16:colId xmlns:a16="http://schemas.microsoft.com/office/drawing/2014/main" val="1141561173"/>
                    </a:ext>
                  </a:extLst>
                </a:gridCol>
                <a:gridCol w="1237343">
                  <a:extLst>
                    <a:ext uri="{9D8B030D-6E8A-4147-A177-3AD203B41FA5}">
                      <a16:colId xmlns:a16="http://schemas.microsoft.com/office/drawing/2014/main" val="1995471794"/>
                    </a:ext>
                  </a:extLst>
                </a:gridCol>
              </a:tblGrid>
              <a:tr h="662668">
                <a:tc>
                  <a:txBody>
                    <a:bodyPr/>
                    <a:lstStyle/>
                    <a:p>
                      <a:pPr algn="r"/>
                      <a:r>
                        <a:rPr lang="en-US" sz="1000" b="1" dirty="0">
                          <a:solidFill>
                            <a:schemeClr val="bg1"/>
                          </a:solidFill>
                        </a:rPr>
                        <a:t>Personal Competence</a:t>
                      </a:r>
                    </a:p>
                  </a:txBody>
                  <a:tcPr marL="68580" marR="68580" marT="34290" marB="3429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bg1"/>
                          </a:solidFill>
                        </a:rPr>
                        <a:t>SELF AWARENESS</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000" dirty="0">
                          <a:solidFill>
                            <a:schemeClr val="bg1"/>
                          </a:solidFill>
                        </a:rPr>
                        <a:t>SELF MANAGEMENT</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989209584"/>
                  </a:ext>
                </a:extLst>
              </a:tr>
              <a:tr h="6626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Social Competence</a:t>
                      </a:r>
                    </a:p>
                  </a:txBody>
                  <a:tcPr marL="68580" marR="68580" marT="34290" marB="3429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solidFill>
                            <a:schemeClr val="bg1"/>
                          </a:solidFill>
                        </a:rPr>
                        <a:t>SOCIAL AWARENESS</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000" b="1" dirty="0">
                          <a:solidFill>
                            <a:schemeClr val="bg1"/>
                          </a:solidFill>
                        </a:rPr>
                        <a:t>RELATIONSHIP MANAGEMENT</a:t>
                      </a:r>
                    </a:p>
                  </a:txBody>
                  <a:tcPr marL="68580" marR="68580" marT="34290" marB="3429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86839919"/>
                  </a:ext>
                </a:extLst>
              </a:tr>
            </a:tbl>
          </a:graphicData>
        </a:graphic>
      </p:graphicFrame>
      <p:sp>
        <p:nvSpPr>
          <p:cNvPr id="14" name="Content Placeholder 1"/>
          <p:cNvSpPr txBox="1">
            <a:spLocks/>
          </p:cNvSpPr>
          <p:nvPr/>
        </p:nvSpPr>
        <p:spPr bwMode="auto">
          <a:xfrm>
            <a:off x="304800" y="3255849"/>
            <a:ext cx="3995057" cy="1395691"/>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charset="0"/>
              <a:buChar char="•"/>
              <a:defRPr sz="24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Calibri" panose="020F0502020204030204" pitchFamily="34" charset="0"/>
              <a:buChar char="–"/>
              <a:defRPr sz="20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sz="2000"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Developed by </a:t>
            </a:r>
            <a:r>
              <a:rPr lang="en-US" sz="1800" dirty="0" err="1">
                <a:solidFill>
                  <a:schemeClr val="bg1"/>
                </a:solidFill>
              </a:rPr>
              <a:t>Bradberry</a:t>
            </a:r>
            <a:r>
              <a:rPr lang="en-US" sz="1800" dirty="0">
                <a:solidFill>
                  <a:schemeClr val="bg1"/>
                </a:solidFill>
              </a:rPr>
              <a:t> &amp; Greaves</a:t>
            </a:r>
          </a:p>
          <a:p>
            <a:pPr lvl="1"/>
            <a:endParaRPr lang="en-US" sz="1500" dirty="0">
              <a:solidFill>
                <a:schemeClr val="bg1"/>
              </a:solidFill>
            </a:endParaRPr>
          </a:p>
          <a:p>
            <a:pPr lvl="1"/>
            <a:endParaRPr lang="en-US" sz="1500" dirty="0">
              <a:solidFill>
                <a:schemeClr val="bg1"/>
              </a:solidFill>
            </a:endParaRPr>
          </a:p>
        </p:txBody>
      </p:sp>
    </p:spTree>
    <p:extLst>
      <p:ext uri="{BB962C8B-B14F-4D97-AF65-F5344CB8AC3E}">
        <p14:creationId xmlns:p14="http://schemas.microsoft.com/office/powerpoint/2010/main" val="221646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QDISC-101</a:t>
            </a:r>
          </a:p>
        </p:txBody>
      </p:sp>
      <p:sp>
        <p:nvSpPr>
          <p:cNvPr id="2" name="Content Placeholder 1"/>
          <p:cNvSpPr>
            <a:spLocks noGrp="1"/>
          </p:cNvSpPr>
          <p:nvPr>
            <p:ph idx="1"/>
          </p:nvPr>
        </p:nvSpPr>
        <p:spPr/>
        <p:txBody>
          <a:bodyPr/>
          <a:lstStyle/>
          <a:p>
            <a:r>
              <a:rPr lang="en-US" dirty="0"/>
              <a:t>An advanced version of the four-quadrant behavior diagnostic tool known commonly as DISC</a:t>
            </a:r>
          </a:p>
          <a:p>
            <a:r>
              <a:rPr lang="en-US" dirty="0"/>
              <a:t>Provides insight into workplace priorities and preferences</a:t>
            </a:r>
          </a:p>
          <a:p>
            <a:endParaRPr lang="en-US" dirty="0"/>
          </a:p>
          <a:p>
            <a:endParaRPr lang="en-US" dirty="0"/>
          </a:p>
        </p:txBody>
      </p:sp>
      <p:pic>
        <p:nvPicPr>
          <p:cNvPr id="5" name="Picture 4"/>
          <p:cNvPicPr>
            <a:picLocks noChangeAspect="1"/>
          </p:cNvPicPr>
          <p:nvPr/>
        </p:nvPicPr>
        <p:blipFill rotWithShape="1">
          <a:blip r:embed="rId3"/>
          <a:srcRect l="4617" t="4557" r="4466" b="3885"/>
          <a:stretch/>
        </p:blipFill>
        <p:spPr>
          <a:xfrm>
            <a:off x="5858599" y="2571749"/>
            <a:ext cx="2207570" cy="2060974"/>
          </a:xfrm>
          <a:prstGeom prst="rect">
            <a:avLst/>
          </a:prstGeom>
          <a:ln>
            <a:solidFill>
              <a:srgbClr val="002060"/>
            </a:solidFill>
          </a:ln>
        </p:spPr>
      </p:pic>
      <p:sp>
        <p:nvSpPr>
          <p:cNvPr id="7" name="Content Placeholder 1"/>
          <p:cNvSpPr txBox="1">
            <a:spLocks/>
          </p:cNvSpPr>
          <p:nvPr/>
        </p:nvSpPr>
        <p:spPr bwMode="auto">
          <a:xfrm>
            <a:off x="227025" y="2571749"/>
            <a:ext cx="4627473" cy="2119993"/>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charset="0"/>
              <a:buChar char="•"/>
              <a:defRPr sz="24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Calibri" panose="020F0502020204030204" pitchFamily="34" charset="0"/>
              <a:buChar char="–"/>
              <a:defRPr sz="20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Calibri" panose="020F0502020204030204" pitchFamily="34" charset="0"/>
              <a:buChar char="–"/>
              <a:defRPr sz="20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Calibri" panose="020F0502020204030204" pitchFamily="34" charset="0"/>
              <a:buChar char="–"/>
              <a:defRPr sz="2000"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Calibri" panose="020F050202020403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48 questions</a:t>
            </a:r>
          </a:p>
          <a:p>
            <a:r>
              <a:rPr lang="en-US" dirty="0">
                <a:solidFill>
                  <a:schemeClr val="bg1"/>
                </a:solidFill>
              </a:rPr>
              <a:t>Respondents choose descriptions that are most like them and least like them from groups of four descriptions</a:t>
            </a:r>
          </a:p>
          <a:p>
            <a:endParaRPr lang="en-US" i="1"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37969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Customized Individual Reports</a:t>
            </a:r>
          </a:p>
        </p:txBody>
      </p:sp>
      <p:sp>
        <p:nvSpPr>
          <p:cNvPr id="2" name="Content Placeholder 1"/>
          <p:cNvSpPr>
            <a:spLocks noGrp="1"/>
          </p:cNvSpPr>
          <p:nvPr>
            <p:ph idx="1"/>
          </p:nvPr>
        </p:nvSpPr>
        <p:spPr>
          <a:xfrm>
            <a:off x="3323063" y="1369219"/>
            <a:ext cx="5682575" cy="3263504"/>
          </a:xfrm>
        </p:spPr>
        <p:txBody>
          <a:bodyPr>
            <a:normAutofit fontScale="92500" lnSpcReduction="20000"/>
          </a:bodyPr>
          <a:lstStyle/>
          <a:p>
            <a:r>
              <a:rPr lang="en-US" dirty="0"/>
              <a:t>Individualized reports created for every respondent</a:t>
            </a:r>
          </a:p>
          <a:p>
            <a:r>
              <a:rPr lang="en-US" dirty="0"/>
              <a:t>Report provides a detailed insight into an individual’s personality type</a:t>
            </a:r>
          </a:p>
          <a:p>
            <a:r>
              <a:rPr lang="en-US" dirty="0"/>
              <a:t>Each assessment illustrates how the individual’s personality compares w/ organization &amp; overall industry</a:t>
            </a:r>
          </a:p>
          <a:p>
            <a:r>
              <a:rPr lang="en-US" dirty="0"/>
              <a:t>Where information about the best-in-class in the industry is available, the report provides insight into how the individual compares against the best-in-class</a:t>
            </a:r>
          </a:p>
          <a:p>
            <a:endParaRPr lang="en-US" dirty="0"/>
          </a:p>
        </p:txBody>
      </p:sp>
      <p:pic>
        <p:nvPicPr>
          <p:cNvPr id="4" name="Picture 3"/>
          <p:cNvPicPr>
            <a:picLocks noChangeAspect="1"/>
          </p:cNvPicPr>
          <p:nvPr/>
        </p:nvPicPr>
        <p:blipFill>
          <a:blip r:embed="rId3"/>
          <a:stretch>
            <a:fillRect/>
          </a:stretch>
        </p:blipFill>
        <p:spPr>
          <a:xfrm>
            <a:off x="267600" y="1074001"/>
            <a:ext cx="2883696" cy="3724316"/>
          </a:xfrm>
          <a:prstGeom prst="rect">
            <a:avLst/>
          </a:prstGeom>
          <a:ln>
            <a:solidFill>
              <a:schemeClr val="tx1"/>
            </a:solidFill>
          </a:ln>
        </p:spPr>
      </p:pic>
      <p:sp>
        <p:nvSpPr>
          <p:cNvPr id="9" name="Rectangle 8">
            <a:extLst>
              <a:ext uri="{FF2B5EF4-FFF2-40B4-BE49-F238E27FC236}">
                <a16:creationId xmlns:a16="http://schemas.microsoft.com/office/drawing/2014/main" id="{79D68F83-2B01-4E9B-AAEC-643CDB4B82C0}"/>
              </a:ext>
            </a:extLst>
          </p:cNvPr>
          <p:cNvSpPr/>
          <p:nvPr/>
        </p:nvSpPr>
        <p:spPr>
          <a:xfrm>
            <a:off x="1880839" y="1150032"/>
            <a:ext cx="1070517" cy="641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rawing&#10;&#10;Description automatically generated">
            <a:extLst>
              <a:ext uri="{FF2B5EF4-FFF2-40B4-BE49-F238E27FC236}">
                <a16:creationId xmlns:a16="http://schemas.microsoft.com/office/drawing/2014/main" id="{466448B0-6F77-4329-B07F-812D11937A19}"/>
              </a:ext>
            </a:extLst>
          </p:cNvPr>
          <p:cNvPicPr>
            <a:picLocks noChangeAspect="1"/>
          </p:cNvPicPr>
          <p:nvPr/>
        </p:nvPicPr>
        <p:blipFill>
          <a:blip r:embed="rId4"/>
          <a:stretch>
            <a:fillRect/>
          </a:stretch>
        </p:blipFill>
        <p:spPr>
          <a:xfrm>
            <a:off x="1854281" y="1297945"/>
            <a:ext cx="1097075" cy="493684"/>
          </a:xfrm>
          <a:prstGeom prst="rect">
            <a:avLst/>
          </a:prstGeom>
        </p:spPr>
      </p:pic>
    </p:spTree>
    <p:extLst>
      <p:ext uri="{BB962C8B-B14F-4D97-AF65-F5344CB8AC3E}">
        <p14:creationId xmlns:p14="http://schemas.microsoft.com/office/powerpoint/2010/main" val="336229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5403-8F61-40B9-A68C-2DC71D9FCE80}"/>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A457AA9A-147B-4D8A-A718-77155609BC9F}"/>
              </a:ext>
            </a:extLst>
          </p:cNvPr>
          <p:cNvSpPr>
            <a:spLocks noGrp="1"/>
          </p:cNvSpPr>
          <p:nvPr>
            <p:ph idx="1"/>
          </p:nvPr>
        </p:nvSpPr>
        <p:spPr/>
        <p:txBody>
          <a:bodyPr>
            <a:normAutofit fontScale="92500" lnSpcReduction="20000"/>
          </a:bodyPr>
          <a:lstStyle/>
          <a:p>
            <a:r>
              <a:rPr lang="en-US" sz="3300" dirty="0"/>
              <a:t>Learn the ins and outs of the personality assessment tools</a:t>
            </a:r>
          </a:p>
          <a:p>
            <a:r>
              <a:rPr lang="en-US" sz="3300" dirty="0"/>
              <a:t>Understand the key attributes of top FMs / project managers.</a:t>
            </a:r>
          </a:p>
          <a:p>
            <a:r>
              <a:rPr lang="en-US" sz="3300" dirty="0"/>
              <a:t>Apply the concepts from the research in forming more effective project teams.</a:t>
            </a:r>
          </a:p>
          <a:p>
            <a:r>
              <a:rPr lang="en-US" sz="3300" dirty="0"/>
              <a:t>Develop implementation strategies to improve the long term outlook of our workforce.</a:t>
            </a:r>
          </a:p>
        </p:txBody>
      </p:sp>
    </p:spTree>
    <p:extLst>
      <p:ext uri="{BB962C8B-B14F-4D97-AF65-F5344CB8AC3E}">
        <p14:creationId xmlns:p14="http://schemas.microsoft.com/office/powerpoint/2010/main" val="309278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5860"/>
            <a:ext cx="9143999" cy="994172"/>
          </a:xfrm>
        </p:spPr>
        <p:txBody>
          <a:bodyPr/>
          <a:lstStyle/>
          <a:p>
            <a:r>
              <a:rPr lang="en-US" dirty="0"/>
              <a:t>Customized Individual Reports</a:t>
            </a:r>
          </a:p>
        </p:txBody>
      </p:sp>
      <p:pic>
        <p:nvPicPr>
          <p:cNvPr id="6" name="Picture 5"/>
          <p:cNvPicPr>
            <a:picLocks noChangeAspect="1"/>
          </p:cNvPicPr>
          <p:nvPr/>
        </p:nvPicPr>
        <p:blipFill>
          <a:blip r:embed="rId2"/>
          <a:stretch>
            <a:fillRect/>
          </a:stretch>
        </p:blipFill>
        <p:spPr>
          <a:xfrm>
            <a:off x="1483883" y="1006734"/>
            <a:ext cx="2436467" cy="3146716"/>
          </a:xfrm>
          <a:prstGeom prst="rect">
            <a:avLst/>
          </a:prstGeom>
          <a:ln>
            <a:solidFill>
              <a:schemeClr val="tx1"/>
            </a:solidFill>
          </a:ln>
        </p:spPr>
      </p:pic>
      <p:sp>
        <p:nvSpPr>
          <p:cNvPr id="9" name="Rectangle 8">
            <a:extLst>
              <a:ext uri="{FF2B5EF4-FFF2-40B4-BE49-F238E27FC236}">
                <a16:creationId xmlns:a16="http://schemas.microsoft.com/office/drawing/2014/main" id="{C7EAB78B-3956-4B7F-BC8D-8865453B1637}"/>
              </a:ext>
            </a:extLst>
          </p:cNvPr>
          <p:cNvSpPr/>
          <p:nvPr/>
        </p:nvSpPr>
        <p:spPr>
          <a:xfrm>
            <a:off x="2726689" y="1061044"/>
            <a:ext cx="1070517" cy="53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0ED7C2F4-1B1C-44D2-B399-0B3731061357}"/>
              </a:ext>
            </a:extLst>
          </p:cNvPr>
          <p:cNvPicPr>
            <a:picLocks noChangeAspect="1"/>
          </p:cNvPicPr>
          <p:nvPr/>
        </p:nvPicPr>
        <p:blipFill>
          <a:blip r:embed="rId3"/>
          <a:stretch>
            <a:fillRect/>
          </a:stretch>
        </p:blipFill>
        <p:spPr>
          <a:xfrm>
            <a:off x="2966737" y="1206692"/>
            <a:ext cx="627364" cy="282314"/>
          </a:xfrm>
          <a:prstGeom prst="rect">
            <a:avLst/>
          </a:prstGeom>
        </p:spPr>
      </p:pic>
      <p:pic>
        <p:nvPicPr>
          <p:cNvPr id="7" name="Picture 6"/>
          <p:cNvPicPr>
            <a:picLocks noChangeAspect="1"/>
          </p:cNvPicPr>
          <p:nvPr/>
        </p:nvPicPr>
        <p:blipFill>
          <a:blip r:embed="rId4"/>
          <a:stretch>
            <a:fillRect/>
          </a:stretch>
        </p:blipFill>
        <p:spPr>
          <a:xfrm>
            <a:off x="2731881" y="1208957"/>
            <a:ext cx="2449519" cy="3158772"/>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3854620" y="1413985"/>
            <a:ext cx="2441417" cy="3155222"/>
          </a:xfrm>
          <a:prstGeom prst="rect">
            <a:avLst/>
          </a:prstGeom>
          <a:ln>
            <a:solidFill>
              <a:schemeClr val="tx1"/>
            </a:solidFill>
          </a:ln>
        </p:spPr>
      </p:pic>
      <p:pic>
        <p:nvPicPr>
          <p:cNvPr id="11" name="Picture 10"/>
          <p:cNvPicPr>
            <a:picLocks noChangeAspect="1"/>
          </p:cNvPicPr>
          <p:nvPr/>
        </p:nvPicPr>
        <p:blipFill>
          <a:blip r:embed="rId6"/>
          <a:stretch>
            <a:fillRect/>
          </a:stretch>
        </p:blipFill>
        <p:spPr>
          <a:xfrm>
            <a:off x="5126091" y="1622929"/>
            <a:ext cx="2491956" cy="3177815"/>
          </a:xfrm>
          <a:prstGeom prst="rect">
            <a:avLst/>
          </a:prstGeom>
        </p:spPr>
      </p:pic>
    </p:spTree>
    <p:extLst>
      <p:ext uri="{BB962C8B-B14F-4D97-AF65-F5344CB8AC3E}">
        <p14:creationId xmlns:p14="http://schemas.microsoft.com/office/powerpoint/2010/main" val="4266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Profile &amp; Benchmarking</a:t>
            </a:r>
          </a:p>
        </p:txBody>
      </p:sp>
      <p:sp>
        <p:nvSpPr>
          <p:cNvPr id="2" name="Content Placeholder 1"/>
          <p:cNvSpPr>
            <a:spLocks noGrp="1"/>
          </p:cNvSpPr>
          <p:nvPr>
            <p:ph idx="1"/>
          </p:nvPr>
        </p:nvSpPr>
        <p:spPr/>
        <p:txBody>
          <a:bodyPr>
            <a:normAutofit fontScale="70000" lnSpcReduction="20000"/>
          </a:bodyPr>
          <a:lstStyle/>
          <a:p>
            <a:r>
              <a:rPr lang="en-US" dirty="0"/>
              <a:t>Benchmarking Human Dimensions for High Performers</a:t>
            </a:r>
          </a:p>
          <a:p>
            <a:endParaRPr lang="en-US" dirty="0"/>
          </a:p>
          <a:p>
            <a:r>
              <a:rPr lang="en-US" dirty="0"/>
              <a:t>Benchmarking Human Dimensions for High Performing Teams</a:t>
            </a:r>
          </a:p>
          <a:p>
            <a:endParaRPr lang="en-US" dirty="0"/>
          </a:p>
          <a:p>
            <a:r>
              <a:rPr lang="en-US" dirty="0"/>
              <a:t>Benchmarking Organizational Performance and Production</a:t>
            </a:r>
          </a:p>
          <a:p>
            <a:endParaRPr lang="en-US" dirty="0"/>
          </a:p>
          <a:p>
            <a:r>
              <a:rPr lang="en-US" dirty="0"/>
              <a:t>Early Identify Future High Performers</a:t>
            </a:r>
          </a:p>
          <a:p>
            <a:endParaRPr lang="en-US" dirty="0"/>
          </a:p>
          <a:p>
            <a:r>
              <a:rPr lang="en-US" dirty="0"/>
              <a:t>Laser-Guided Talent Development</a:t>
            </a:r>
          </a:p>
          <a:p>
            <a:endParaRPr lang="en-US" dirty="0"/>
          </a:p>
          <a:p>
            <a:r>
              <a:rPr lang="en-US" dirty="0"/>
              <a:t>Organizational Mapping</a:t>
            </a:r>
          </a:p>
        </p:txBody>
      </p:sp>
    </p:spTree>
    <p:extLst>
      <p:ext uri="{BB962C8B-B14F-4D97-AF65-F5344CB8AC3E}">
        <p14:creationId xmlns:p14="http://schemas.microsoft.com/office/powerpoint/2010/main" val="402301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5860"/>
            <a:ext cx="9143999" cy="994172"/>
          </a:xfrm>
        </p:spPr>
        <p:txBody>
          <a:bodyPr/>
          <a:lstStyle/>
          <a:p>
            <a:r>
              <a:rPr lang="en-US" dirty="0"/>
              <a:t>Comparing Levels Org. Seniority</a:t>
            </a:r>
          </a:p>
        </p:txBody>
      </p:sp>
      <p:graphicFrame>
        <p:nvGraphicFramePr>
          <p:cNvPr id="4" name="Table 3"/>
          <p:cNvGraphicFramePr>
            <a:graphicFrameLocks noGrp="1"/>
          </p:cNvGraphicFramePr>
          <p:nvPr>
            <p:extLst>
              <p:ext uri="{D42A27DB-BD31-4B8C-83A1-F6EECF244321}">
                <p14:modId xmlns:p14="http://schemas.microsoft.com/office/powerpoint/2010/main" val="3117511157"/>
              </p:ext>
            </p:extLst>
          </p:nvPr>
        </p:nvGraphicFramePr>
        <p:xfrm>
          <a:off x="1487356" y="1896470"/>
          <a:ext cx="1431845" cy="2139480"/>
        </p:xfrm>
        <a:graphic>
          <a:graphicData uri="http://schemas.openxmlformats.org/drawingml/2006/table">
            <a:tbl>
              <a:tblPr>
                <a:tableStyleId>{5940675A-B579-460E-94D1-54222C63F5DA}</a:tableStyleId>
              </a:tblPr>
              <a:tblGrid>
                <a:gridCol w="869870">
                  <a:extLst>
                    <a:ext uri="{9D8B030D-6E8A-4147-A177-3AD203B41FA5}">
                      <a16:colId xmlns:a16="http://schemas.microsoft.com/office/drawing/2014/main" val="20000"/>
                    </a:ext>
                  </a:extLst>
                </a:gridCol>
                <a:gridCol w="561975">
                  <a:extLst>
                    <a:ext uri="{9D8B030D-6E8A-4147-A177-3AD203B41FA5}">
                      <a16:colId xmlns:a16="http://schemas.microsoft.com/office/drawing/2014/main" val="20001"/>
                    </a:ext>
                  </a:extLst>
                </a:gridCol>
              </a:tblGrid>
              <a:tr h="194540">
                <a:tc>
                  <a:txBody>
                    <a:bodyPr/>
                    <a:lstStyle/>
                    <a:p>
                      <a:pPr algn="r" fontAlgn="b"/>
                      <a:r>
                        <a:rPr lang="en-US" sz="800" b="0" i="0" u="none" strike="noStrike" dirty="0">
                          <a:solidFill>
                            <a:schemeClr val="tx1"/>
                          </a:solidFill>
                          <a:effectLst/>
                          <a:latin typeface="Calibri" panose="020F0502020204030204" pitchFamily="34" charset="0"/>
                        </a:rPr>
                        <a:t>Honesty</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3.71</a:t>
                      </a:r>
                    </a:p>
                  </a:txBody>
                  <a:tcPr marL="34290" marR="34290" marT="34290" marB="34290" anchor="b">
                    <a:solidFill>
                      <a:schemeClr val="bg1"/>
                    </a:solidFill>
                  </a:tcPr>
                </a:tc>
                <a:extLst>
                  <a:ext uri="{0D108BD9-81ED-4DB2-BD59-A6C34878D82A}">
                    <a16:rowId xmlns:a16="http://schemas.microsoft.com/office/drawing/2014/main" val="10000"/>
                  </a:ext>
                </a:extLst>
              </a:tr>
              <a:tr h="194540">
                <a:tc>
                  <a:txBody>
                    <a:bodyPr/>
                    <a:lstStyle/>
                    <a:p>
                      <a:pPr algn="r" fontAlgn="b"/>
                      <a:r>
                        <a:rPr lang="en-US" sz="800" b="0" i="0" u="none" strike="noStrike" dirty="0">
                          <a:solidFill>
                            <a:schemeClr val="tx1"/>
                          </a:solidFill>
                          <a:effectLst/>
                          <a:latin typeface="Calibri" panose="020F0502020204030204" pitchFamily="34" charset="0"/>
                        </a:rPr>
                        <a:t>Emotionality</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2.96</a:t>
                      </a:r>
                    </a:p>
                  </a:txBody>
                  <a:tcPr marL="34290" marR="34290" marT="34290" marB="34290" anchor="b">
                    <a:solidFill>
                      <a:schemeClr val="bg1"/>
                    </a:solidFill>
                  </a:tcPr>
                </a:tc>
                <a:extLst>
                  <a:ext uri="{0D108BD9-81ED-4DB2-BD59-A6C34878D82A}">
                    <a16:rowId xmlns:a16="http://schemas.microsoft.com/office/drawing/2014/main" val="10001"/>
                  </a:ext>
                </a:extLst>
              </a:tr>
              <a:tr h="194540">
                <a:tc>
                  <a:txBody>
                    <a:bodyPr/>
                    <a:lstStyle/>
                    <a:p>
                      <a:pPr algn="r" fontAlgn="b"/>
                      <a:r>
                        <a:rPr lang="en-US" sz="800" b="0" i="0" u="none" strike="noStrike" dirty="0">
                          <a:solidFill>
                            <a:schemeClr val="tx1"/>
                          </a:solidFill>
                          <a:effectLst/>
                          <a:latin typeface="Calibri" panose="020F0502020204030204" pitchFamily="34" charset="0"/>
                        </a:rPr>
                        <a:t>Extraversion</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3.56</a:t>
                      </a:r>
                    </a:p>
                  </a:txBody>
                  <a:tcPr marL="34290" marR="34290" marT="34290" marB="34290" anchor="b">
                    <a:solidFill>
                      <a:schemeClr val="bg1"/>
                    </a:solidFill>
                  </a:tcPr>
                </a:tc>
                <a:extLst>
                  <a:ext uri="{0D108BD9-81ED-4DB2-BD59-A6C34878D82A}">
                    <a16:rowId xmlns:a16="http://schemas.microsoft.com/office/drawing/2014/main" val="10002"/>
                  </a:ext>
                </a:extLst>
              </a:tr>
              <a:tr h="194540">
                <a:tc>
                  <a:txBody>
                    <a:bodyPr/>
                    <a:lstStyle/>
                    <a:p>
                      <a:pPr algn="r" fontAlgn="b"/>
                      <a:r>
                        <a:rPr lang="en-US" sz="800" b="0" i="0" u="none" strike="noStrike" dirty="0">
                          <a:solidFill>
                            <a:schemeClr val="tx1"/>
                          </a:solidFill>
                          <a:effectLst/>
                          <a:latin typeface="Calibri" panose="020F0502020204030204" pitchFamily="34" charset="0"/>
                        </a:rPr>
                        <a:t>Agreeableness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3.06</a:t>
                      </a:r>
                    </a:p>
                  </a:txBody>
                  <a:tcPr marL="34290" marR="34290" marT="34290" marB="34290" anchor="b">
                    <a:solidFill>
                      <a:schemeClr val="bg1"/>
                    </a:solidFill>
                  </a:tcPr>
                </a:tc>
                <a:extLst>
                  <a:ext uri="{0D108BD9-81ED-4DB2-BD59-A6C34878D82A}">
                    <a16:rowId xmlns:a16="http://schemas.microsoft.com/office/drawing/2014/main" val="10003"/>
                  </a:ext>
                </a:extLst>
              </a:tr>
              <a:tr h="194540">
                <a:tc>
                  <a:txBody>
                    <a:bodyPr/>
                    <a:lstStyle/>
                    <a:p>
                      <a:pPr algn="r" fontAlgn="b"/>
                      <a:r>
                        <a:rPr lang="en-US" sz="800" b="0" i="0" u="none" strike="noStrike" dirty="0">
                          <a:solidFill>
                            <a:schemeClr val="tx1"/>
                          </a:solidFill>
                          <a:effectLst/>
                          <a:latin typeface="Calibri" panose="020F0502020204030204" pitchFamily="34" charset="0"/>
                        </a:rPr>
                        <a:t>Conscientiousness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3.79</a:t>
                      </a:r>
                    </a:p>
                  </a:txBody>
                  <a:tcPr marL="34290" marR="34290" marT="34290" marB="34290" anchor="b">
                    <a:solidFill>
                      <a:schemeClr val="bg1"/>
                    </a:solidFill>
                  </a:tcPr>
                </a:tc>
                <a:extLst>
                  <a:ext uri="{0D108BD9-81ED-4DB2-BD59-A6C34878D82A}">
                    <a16:rowId xmlns:a16="http://schemas.microsoft.com/office/drawing/2014/main" val="10004"/>
                  </a:ext>
                </a:extLst>
              </a:tr>
              <a:tr h="194540">
                <a:tc>
                  <a:txBody>
                    <a:bodyPr/>
                    <a:lstStyle/>
                    <a:p>
                      <a:pPr algn="r" fontAlgn="b"/>
                      <a:r>
                        <a:rPr lang="en-US" sz="800" b="0" i="0" u="none" strike="noStrike" dirty="0">
                          <a:solidFill>
                            <a:schemeClr val="tx1"/>
                          </a:solidFill>
                          <a:effectLst/>
                          <a:latin typeface="Calibri" panose="020F0502020204030204" pitchFamily="34" charset="0"/>
                        </a:rPr>
                        <a:t>Openness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3.30</a:t>
                      </a:r>
                    </a:p>
                  </a:txBody>
                  <a:tcPr marL="34290" marR="34290" marT="34290" marB="34290" anchor="b">
                    <a:solidFill>
                      <a:schemeClr val="bg1"/>
                    </a:solidFill>
                  </a:tcPr>
                </a:tc>
                <a:extLst>
                  <a:ext uri="{0D108BD9-81ED-4DB2-BD59-A6C34878D82A}">
                    <a16:rowId xmlns:a16="http://schemas.microsoft.com/office/drawing/2014/main" val="10005"/>
                  </a:ext>
                </a:extLst>
              </a:tr>
              <a:tr h="194540">
                <a:tc>
                  <a:txBody>
                    <a:bodyPr/>
                    <a:lstStyle/>
                    <a:p>
                      <a:pPr algn="r" fontAlgn="b"/>
                      <a:r>
                        <a:rPr lang="en-US" sz="800" b="0" i="0" u="none" strike="noStrike" dirty="0">
                          <a:solidFill>
                            <a:schemeClr val="tx1"/>
                          </a:solidFill>
                          <a:effectLst/>
                          <a:latin typeface="Calibri" panose="020F0502020204030204" pitchFamily="34" charset="0"/>
                        </a:rPr>
                        <a:t>EQ</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72.62</a:t>
                      </a:r>
                    </a:p>
                  </a:txBody>
                  <a:tcPr marL="34290" marR="34290" marT="34290" marB="34290" anchor="b">
                    <a:solidFill>
                      <a:schemeClr val="bg1"/>
                    </a:solidFill>
                  </a:tcPr>
                </a:tc>
                <a:extLst>
                  <a:ext uri="{0D108BD9-81ED-4DB2-BD59-A6C34878D82A}">
                    <a16:rowId xmlns:a16="http://schemas.microsoft.com/office/drawing/2014/main" val="10006"/>
                  </a:ext>
                </a:extLst>
              </a:tr>
              <a:tr h="194540">
                <a:tc>
                  <a:txBody>
                    <a:bodyPr/>
                    <a:lstStyle/>
                    <a:p>
                      <a:pPr algn="r" fontAlgn="b"/>
                      <a:r>
                        <a:rPr lang="en-US" sz="800" b="0" i="0" u="none" strike="noStrike" dirty="0">
                          <a:solidFill>
                            <a:schemeClr val="tx1"/>
                          </a:solidFill>
                          <a:effectLst/>
                          <a:latin typeface="Calibri" panose="020F0502020204030204" pitchFamily="34" charset="0"/>
                        </a:rPr>
                        <a:t>MBTI</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ISTJ</a:t>
                      </a:r>
                    </a:p>
                  </a:txBody>
                  <a:tcPr marL="34290" marR="34290" marT="34290" marB="34290" anchor="b">
                    <a:solidFill>
                      <a:schemeClr val="bg1"/>
                    </a:solidFill>
                  </a:tcPr>
                </a:tc>
                <a:extLst>
                  <a:ext uri="{0D108BD9-81ED-4DB2-BD59-A6C34878D82A}">
                    <a16:rowId xmlns:a16="http://schemas.microsoft.com/office/drawing/2014/main" val="10007"/>
                  </a:ext>
                </a:extLst>
              </a:tr>
              <a:tr h="194540">
                <a:tc>
                  <a:txBody>
                    <a:bodyPr/>
                    <a:lstStyle/>
                    <a:p>
                      <a:pPr algn="r" fontAlgn="b"/>
                      <a:r>
                        <a:rPr lang="en-US" sz="800" b="0" i="0" u="none" strike="noStrike" dirty="0">
                          <a:solidFill>
                            <a:schemeClr val="tx1"/>
                          </a:solidFill>
                          <a:effectLst/>
                          <a:latin typeface="Calibri" panose="020F0502020204030204" pitchFamily="34" charset="0"/>
                        </a:rPr>
                        <a:t>DISC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S</a:t>
                      </a:r>
                    </a:p>
                  </a:txBody>
                  <a:tcPr marL="34290" marR="34290" marT="34290" marB="34290" anchor="b">
                    <a:solidFill>
                      <a:schemeClr val="bg1"/>
                    </a:solidFill>
                  </a:tcPr>
                </a:tc>
                <a:extLst>
                  <a:ext uri="{0D108BD9-81ED-4DB2-BD59-A6C34878D82A}">
                    <a16:rowId xmlns:a16="http://schemas.microsoft.com/office/drawing/2014/main" val="10008"/>
                  </a:ext>
                </a:extLst>
              </a:tr>
              <a:tr h="194310">
                <a:tc>
                  <a:txBody>
                    <a:bodyPr/>
                    <a:lstStyle/>
                    <a:p>
                      <a:pPr algn="r" fontAlgn="b"/>
                      <a:r>
                        <a:rPr lang="en-US" sz="800" b="0" i="0" u="none" strike="noStrike" kern="1200" dirty="0">
                          <a:solidFill>
                            <a:schemeClr val="tx1"/>
                          </a:solidFill>
                          <a:effectLst/>
                          <a:latin typeface="Calibri" panose="020F0502020204030204" pitchFamily="34" charset="0"/>
                          <a:ea typeface="+mn-ea"/>
                          <a:cs typeface="+mn-cs"/>
                        </a:rPr>
                        <a:t>Performance</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8.03</a:t>
                      </a:r>
                    </a:p>
                  </a:txBody>
                  <a:tcPr marL="34290" marR="34290" marT="34290" marB="34290" anchor="b">
                    <a:solidFill>
                      <a:schemeClr val="bg1"/>
                    </a:solidFill>
                  </a:tcPr>
                </a:tc>
                <a:extLst>
                  <a:ext uri="{0D108BD9-81ED-4DB2-BD59-A6C34878D82A}">
                    <a16:rowId xmlns:a16="http://schemas.microsoft.com/office/drawing/2014/main" val="10009"/>
                  </a:ext>
                </a:extLst>
              </a:tr>
              <a:tr h="194310">
                <a:tc>
                  <a:txBody>
                    <a:bodyPr/>
                    <a:lstStyle/>
                    <a:p>
                      <a:pPr algn="r" fontAlgn="b"/>
                      <a:r>
                        <a:rPr lang="en-US" sz="800" b="0" i="0" u="none" strike="noStrike" kern="1200" dirty="0">
                          <a:solidFill>
                            <a:schemeClr val="tx1"/>
                          </a:solidFill>
                          <a:effectLst/>
                          <a:latin typeface="Calibri" panose="020F0502020204030204" pitchFamily="34" charset="0"/>
                          <a:ea typeface="+mn-ea"/>
                          <a:cs typeface="+mn-cs"/>
                        </a:rPr>
                        <a:t>Pot Exec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4.25</a:t>
                      </a:r>
                    </a:p>
                  </a:txBody>
                  <a:tcPr marL="34290" marR="34290" marT="34290" marB="34290" anchor="b">
                    <a:solidFill>
                      <a:schemeClr val="bg1"/>
                    </a:solidFill>
                  </a:tcPr>
                </a:tc>
                <a:extLst>
                  <a:ext uri="{0D108BD9-81ED-4DB2-BD59-A6C34878D82A}">
                    <a16:rowId xmlns:a16="http://schemas.microsoft.com/office/drawing/2014/main" val="10010"/>
                  </a:ext>
                </a:extLst>
              </a:tr>
            </a:tbl>
          </a:graphicData>
        </a:graphic>
      </p:graphicFrame>
      <p:sp>
        <p:nvSpPr>
          <p:cNvPr id="5" name="TextBox 4"/>
          <p:cNvSpPr txBox="1"/>
          <p:nvPr/>
        </p:nvSpPr>
        <p:spPr>
          <a:xfrm>
            <a:off x="1813903" y="1600428"/>
            <a:ext cx="921544" cy="300082"/>
          </a:xfrm>
          <a:prstGeom prst="rect">
            <a:avLst/>
          </a:prstGeom>
          <a:noFill/>
        </p:spPr>
        <p:txBody>
          <a:bodyPr wrap="square" rtlCol="0">
            <a:spAutoFit/>
          </a:bodyPr>
          <a:lstStyle/>
          <a:p>
            <a:pPr algn="ctr"/>
            <a:r>
              <a:rPr lang="en-US" sz="1350" dirty="0">
                <a:solidFill>
                  <a:schemeClr val="bg1"/>
                </a:solidFill>
              </a:rPr>
              <a:t>Level 1</a:t>
            </a:r>
          </a:p>
        </p:txBody>
      </p:sp>
      <p:graphicFrame>
        <p:nvGraphicFramePr>
          <p:cNvPr id="7" name="Table 6"/>
          <p:cNvGraphicFramePr>
            <a:graphicFrameLocks noGrp="1"/>
          </p:cNvGraphicFramePr>
          <p:nvPr>
            <p:extLst>
              <p:ext uri="{D42A27DB-BD31-4B8C-83A1-F6EECF244321}">
                <p14:modId xmlns:p14="http://schemas.microsoft.com/office/powerpoint/2010/main" val="3097114307"/>
              </p:ext>
            </p:extLst>
          </p:nvPr>
        </p:nvGraphicFramePr>
        <p:xfrm>
          <a:off x="3021925" y="1898057"/>
          <a:ext cx="1431845" cy="2137410"/>
        </p:xfrm>
        <a:graphic>
          <a:graphicData uri="http://schemas.openxmlformats.org/drawingml/2006/table">
            <a:tbl>
              <a:tblPr>
                <a:tableStyleId>{5940675A-B579-460E-94D1-54222C63F5DA}</a:tableStyleId>
              </a:tblPr>
              <a:tblGrid>
                <a:gridCol w="869870">
                  <a:extLst>
                    <a:ext uri="{9D8B030D-6E8A-4147-A177-3AD203B41FA5}">
                      <a16:colId xmlns:a16="http://schemas.microsoft.com/office/drawing/2014/main" val="20000"/>
                    </a:ext>
                  </a:extLst>
                </a:gridCol>
                <a:gridCol w="561975">
                  <a:extLst>
                    <a:ext uri="{9D8B030D-6E8A-4147-A177-3AD203B41FA5}">
                      <a16:colId xmlns:a16="http://schemas.microsoft.com/office/drawing/2014/main" val="20001"/>
                    </a:ext>
                  </a:extLst>
                </a:gridCol>
              </a:tblGrid>
              <a:tr h="194310">
                <a:tc>
                  <a:txBody>
                    <a:bodyPr/>
                    <a:lstStyle/>
                    <a:p>
                      <a:pPr algn="r" fontAlgn="b"/>
                      <a:r>
                        <a:rPr lang="en-US" sz="800" b="0" i="0" u="none" strike="noStrike" dirty="0">
                          <a:solidFill>
                            <a:schemeClr val="tx1"/>
                          </a:solidFill>
                          <a:effectLst/>
                          <a:latin typeface="Calibri" panose="020F0502020204030204" pitchFamily="34" charset="0"/>
                        </a:rPr>
                        <a:t>Honesty</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3.70</a:t>
                      </a:r>
                    </a:p>
                  </a:txBody>
                  <a:tcPr marL="34290" marR="34290" marT="34290" marB="34290" anchor="b">
                    <a:solidFill>
                      <a:schemeClr val="bg1"/>
                    </a:solidFill>
                  </a:tcPr>
                </a:tc>
                <a:extLst>
                  <a:ext uri="{0D108BD9-81ED-4DB2-BD59-A6C34878D82A}">
                    <a16:rowId xmlns:a16="http://schemas.microsoft.com/office/drawing/2014/main" val="10000"/>
                  </a:ext>
                </a:extLst>
              </a:tr>
              <a:tr h="194310">
                <a:tc>
                  <a:txBody>
                    <a:bodyPr/>
                    <a:lstStyle/>
                    <a:p>
                      <a:pPr algn="r" fontAlgn="b"/>
                      <a:r>
                        <a:rPr lang="en-US" sz="800" b="0" i="0" u="none" strike="noStrike" dirty="0">
                          <a:solidFill>
                            <a:schemeClr val="tx1"/>
                          </a:solidFill>
                          <a:effectLst/>
                          <a:latin typeface="Calibri" panose="020F0502020204030204" pitchFamily="34" charset="0"/>
                        </a:rPr>
                        <a:t>Emotionality</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3.00</a:t>
                      </a:r>
                    </a:p>
                  </a:txBody>
                  <a:tcPr marL="34290" marR="34290" marT="34290" marB="34290" anchor="b">
                    <a:solidFill>
                      <a:schemeClr val="bg1"/>
                    </a:solidFill>
                  </a:tcPr>
                </a:tc>
                <a:extLst>
                  <a:ext uri="{0D108BD9-81ED-4DB2-BD59-A6C34878D82A}">
                    <a16:rowId xmlns:a16="http://schemas.microsoft.com/office/drawing/2014/main" val="10001"/>
                  </a:ext>
                </a:extLst>
              </a:tr>
              <a:tr h="194310">
                <a:tc>
                  <a:txBody>
                    <a:bodyPr/>
                    <a:lstStyle/>
                    <a:p>
                      <a:pPr algn="r" fontAlgn="b"/>
                      <a:r>
                        <a:rPr lang="en-US" sz="800" b="0" i="0" u="none" strike="noStrike" dirty="0">
                          <a:solidFill>
                            <a:schemeClr val="tx1"/>
                          </a:solidFill>
                          <a:effectLst/>
                          <a:latin typeface="Calibri" panose="020F0502020204030204" pitchFamily="34" charset="0"/>
                        </a:rPr>
                        <a:t>Extraversion</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3.46</a:t>
                      </a:r>
                    </a:p>
                  </a:txBody>
                  <a:tcPr marL="34290" marR="34290" marT="34290" marB="34290" anchor="b">
                    <a:solidFill>
                      <a:schemeClr val="bg1"/>
                    </a:solidFill>
                  </a:tcPr>
                </a:tc>
                <a:extLst>
                  <a:ext uri="{0D108BD9-81ED-4DB2-BD59-A6C34878D82A}">
                    <a16:rowId xmlns:a16="http://schemas.microsoft.com/office/drawing/2014/main" val="10002"/>
                  </a:ext>
                </a:extLst>
              </a:tr>
              <a:tr h="194310">
                <a:tc>
                  <a:txBody>
                    <a:bodyPr/>
                    <a:lstStyle/>
                    <a:p>
                      <a:pPr algn="r" fontAlgn="b"/>
                      <a:r>
                        <a:rPr lang="en-US" sz="800" b="0" i="0" u="none" strike="noStrike" dirty="0">
                          <a:solidFill>
                            <a:schemeClr val="tx1"/>
                          </a:solidFill>
                          <a:effectLst/>
                          <a:latin typeface="Calibri" panose="020F0502020204030204" pitchFamily="34" charset="0"/>
                        </a:rPr>
                        <a:t>Agreeableness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3.07</a:t>
                      </a:r>
                    </a:p>
                  </a:txBody>
                  <a:tcPr marL="34290" marR="34290" marT="34290" marB="34290" anchor="b">
                    <a:solidFill>
                      <a:schemeClr val="bg1"/>
                    </a:solidFill>
                  </a:tcPr>
                </a:tc>
                <a:extLst>
                  <a:ext uri="{0D108BD9-81ED-4DB2-BD59-A6C34878D82A}">
                    <a16:rowId xmlns:a16="http://schemas.microsoft.com/office/drawing/2014/main" val="10003"/>
                  </a:ext>
                </a:extLst>
              </a:tr>
              <a:tr h="194310">
                <a:tc>
                  <a:txBody>
                    <a:bodyPr/>
                    <a:lstStyle/>
                    <a:p>
                      <a:pPr algn="r" fontAlgn="b"/>
                      <a:r>
                        <a:rPr lang="en-US" sz="800" b="0" i="0" u="none" strike="noStrike" dirty="0">
                          <a:solidFill>
                            <a:schemeClr val="tx1"/>
                          </a:solidFill>
                          <a:effectLst/>
                          <a:latin typeface="Calibri" panose="020F0502020204030204" pitchFamily="34" charset="0"/>
                        </a:rPr>
                        <a:t>Conscientiousness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3.87</a:t>
                      </a:r>
                    </a:p>
                  </a:txBody>
                  <a:tcPr marL="34290" marR="34290" marT="34290" marB="34290" anchor="b">
                    <a:solidFill>
                      <a:schemeClr val="bg1"/>
                    </a:solidFill>
                  </a:tcPr>
                </a:tc>
                <a:extLst>
                  <a:ext uri="{0D108BD9-81ED-4DB2-BD59-A6C34878D82A}">
                    <a16:rowId xmlns:a16="http://schemas.microsoft.com/office/drawing/2014/main" val="10004"/>
                  </a:ext>
                </a:extLst>
              </a:tr>
              <a:tr h="194310">
                <a:tc>
                  <a:txBody>
                    <a:bodyPr/>
                    <a:lstStyle/>
                    <a:p>
                      <a:pPr algn="r" fontAlgn="b"/>
                      <a:r>
                        <a:rPr lang="en-US" sz="800" b="0" i="0" u="none" strike="noStrike" dirty="0">
                          <a:solidFill>
                            <a:schemeClr val="tx1"/>
                          </a:solidFill>
                          <a:effectLst/>
                          <a:latin typeface="Calibri" panose="020F0502020204030204" pitchFamily="34" charset="0"/>
                        </a:rPr>
                        <a:t>Openness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3.53</a:t>
                      </a:r>
                    </a:p>
                  </a:txBody>
                  <a:tcPr marL="34290" marR="34290" marT="34290" marB="34290" anchor="b">
                    <a:solidFill>
                      <a:schemeClr val="bg1"/>
                    </a:solidFill>
                  </a:tcPr>
                </a:tc>
                <a:extLst>
                  <a:ext uri="{0D108BD9-81ED-4DB2-BD59-A6C34878D82A}">
                    <a16:rowId xmlns:a16="http://schemas.microsoft.com/office/drawing/2014/main" val="10005"/>
                  </a:ext>
                </a:extLst>
              </a:tr>
              <a:tr h="194310">
                <a:tc>
                  <a:txBody>
                    <a:bodyPr/>
                    <a:lstStyle/>
                    <a:p>
                      <a:pPr algn="r" fontAlgn="b"/>
                      <a:r>
                        <a:rPr lang="en-US" sz="800" b="0" i="0" u="none" strike="noStrike" dirty="0">
                          <a:solidFill>
                            <a:schemeClr val="tx1"/>
                          </a:solidFill>
                          <a:effectLst/>
                          <a:latin typeface="Calibri" panose="020F0502020204030204" pitchFamily="34" charset="0"/>
                        </a:rPr>
                        <a:t>EQ</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71.00</a:t>
                      </a:r>
                    </a:p>
                  </a:txBody>
                  <a:tcPr marL="34290" marR="34290" marT="34290" marB="34290" anchor="b">
                    <a:solidFill>
                      <a:schemeClr val="bg1"/>
                    </a:solidFill>
                  </a:tcPr>
                </a:tc>
                <a:extLst>
                  <a:ext uri="{0D108BD9-81ED-4DB2-BD59-A6C34878D82A}">
                    <a16:rowId xmlns:a16="http://schemas.microsoft.com/office/drawing/2014/main" val="10006"/>
                  </a:ext>
                </a:extLst>
              </a:tr>
              <a:tr h="194310">
                <a:tc>
                  <a:txBody>
                    <a:bodyPr/>
                    <a:lstStyle/>
                    <a:p>
                      <a:pPr algn="r" fontAlgn="b"/>
                      <a:r>
                        <a:rPr lang="en-US" sz="800" b="0" i="0" u="none" strike="noStrike" dirty="0">
                          <a:solidFill>
                            <a:schemeClr val="tx1"/>
                          </a:solidFill>
                          <a:effectLst/>
                          <a:latin typeface="Calibri" panose="020F0502020204030204" pitchFamily="34" charset="0"/>
                        </a:rPr>
                        <a:t>MBTI</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STJ</a:t>
                      </a:r>
                    </a:p>
                  </a:txBody>
                  <a:tcPr marL="34290" marR="34290" marT="34290" marB="34290" anchor="b">
                    <a:solidFill>
                      <a:schemeClr val="bg1"/>
                    </a:solidFill>
                  </a:tcPr>
                </a:tc>
                <a:extLst>
                  <a:ext uri="{0D108BD9-81ED-4DB2-BD59-A6C34878D82A}">
                    <a16:rowId xmlns:a16="http://schemas.microsoft.com/office/drawing/2014/main" val="10007"/>
                  </a:ext>
                </a:extLst>
              </a:tr>
              <a:tr h="194310">
                <a:tc>
                  <a:txBody>
                    <a:bodyPr/>
                    <a:lstStyle/>
                    <a:p>
                      <a:pPr algn="r" fontAlgn="b"/>
                      <a:r>
                        <a:rPr lang="en-US" sz="800" b="0" i="0" u="none" strike="noStrike" dirty="0">
                          <a:solidFill>
                            <a:schemeClr val="tx1"/>
                          </a:solidFill>
                          <a:effectLst/>
                          <a:latin typeface="Calibri" panose="020F0502020204030204" pitchFamily="34" charset="0"/>
                        </a:rPr>
                        <a:t>DISC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C</a:t>
                      </a:r>
                    </a:p>
                  </a:txBody>
                  <a:tcPr marL="34290" marR="34290" marT="34290" marB="34290" anchor="b">
                    <a:solidFill>
                      <a:schemeClr val="bg1"/>
                    </a:solidFill>
                  </a:tcPr>
                </a:tc>
                <a:extLst>
                  <a:ext uri="{0D108BD9-81ED-4DB2-BD59-A6C34878D82A}">
                    <a16:rowId xmlns:a16="http://schemas.microsoft.com/office/drawing/2014/main" val="10008"/>
                  </a:ext>
                </a:extLst>
              </a:tr>
              <a:tr h="194310">
                <a:tc>
                  <a:txBody>
                    <a:bodyPr/>
                    <a:lstStyle/>
                    <a:p>
                      <a:pPr algn="r" fontAlgn="b"/>
                      <a:r>
                        <a:rPr lang="en-US" sz="800" b="0" i="0" u="none" strike="noStrike" dirty="0">
                          <a:solidFill>
                            <a:schemeClr val="tx1"/>
                          </a:solidFill>
                          <a:effectLst/>
                          <a:latin typeface="Calibri" panose="020F0502020204030204" pitchFamily="34" charset="0"/>
                        </a:rPr>
                        <a:t>Performance</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7.87</a:t>
                      </a:r>
                    </a:p>
                  </a:txBody>
                  <a:tcPr marL="34290" marR="34290" marT="34290" marB="34290" anchor="b">
                    <a:solidFill>
                      <a:schemeClr val="bg1"/>
                    </a:solidFill>
                  </a:tcPr>
                </a:tc>
                <a:extLst>
                  <a:ext uri="{0D108BD9-81ED-4DB2-BD59-A6C34878D82A}">
                    <a16:rowId xmlns:a16="http://schemas.microsoft.com/office/drawing/2014/main" val="10009"/>
                  </a:ext>
                </a:extLst>
              </a:tr>
              <a:tr h="194310">
                <a:tc>
                  <a:txBody>
                    <a:bodyPr/>
                    <a:lstStyle/>
                    <a:p>
                      <a:pPr algn="r" fontAlgn="b"/>
                      <a:r>
                        <a:rPr lang="en-US" sz="800" b="0" i="0" u="none" strike="noStrike" dirty="0">
                          <a:solidFill>
                            <a:schemeClr val="tx1"/>
                          </a:solidFill>
                          <a:effectLst/>
                          <a:latin typeface="Calibri" panose="020F0502020204030204" pitchFamily="34" charset="0"/>
                        </a:rPr>
                        <a:t>Pot Exec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3.83</a:t>
                      </a:r>
                    </a:p>
                  </a:txBody>
                  <a:tcPr marL="34290" marR="34290" marT="34290" marB="34290" anchor="b">
                    <a:solidFill>
                      <a:schemeClr val="bg1"/>
                    </a:solidFill>
                  </a:tcPr>
                </a:tc>
                <a:extLst>
                  <a:ext uri="{0D108BD9-81ED-4DB2-BD59-A6C34878D82A}">
                    <a16:rowId xmlns:a16="http://schemas.microsoft.com/office/drawing/2014/main" val="10010"/>
                  </a:ext>
                </a:extLst>
              </a:tr>
            </a:tbl>
          </a:graphicData>
        </a:graphic>
      </p:graphicFrame>
      <p:sp>
        <p:nvSpPr>
          <p:cNvPr id="8" name="TextBox 7"/>
          <p:cNvSpPr txBox="1"/>
          <p:nvPr/>
        </p:nvSpPr>
        <p:spPr>
          <a:xfrm>
            <a:off x="3347378" y="1600428"/>
            <a:ext cx="804447" cy="300082"/>
          </a:xfrm>
          <a:prstGeom prst="rect">
            <a:avLst/>
          </a:prstGeom>
          <a:noFill/>
        </p:spPr>
        <p:txBody>
          <a:bodyPr wrap="square" rtlCol="0">
            <a:spAutoFit/>
          </a:bodyPr>
          <a:lstStyle/>
          <a:p>
            <a:pPr algn="ctr"/>
            <a:r>
              <a:rPr lang="en-US" sz="1350" dirty="0">
                <a:solidFill>
                  <a:schemeClr val="bg1"/>
                </a:solidFill>
              </a:rPr>
              <a:t>Level 2</a:t>
            </a:r>
          </a:p>
        </p:txBody>
      </p:sp>
      <p:graphicFrame>
        <p:nvGraphicFramePr>
          <p:cNvPr id="10" name="Table 9"/>
          <p:cNvGraphicFramePr>
            <a:graphicFrameLocks noGrp="1"/>
          </p:cNvGraphicFramePr>
          <p:nvPr>
            <p:extLst>
              <p:ext uri="{D42A27DB-BD31-4B8C-83A1-F6EECF244321}">
                <p14:modId xmlns:p14="http://schemas.microsoft.com/office/powerpoint/2010/main" val="498458755"/>
              </p:ext>
            </p:extLst>
          </p:nvPr>
        </p:nvGraphicFramePr>
        <p:xfrm>
          <a:off x="4549080" y="1902820"/>
          <a:ext cx="1431845" cy="2137410"/>
        </p:xfrm>
        <a:graphic>
          <a:graphicData uri="http://schemas.openxmlformats.org/drawingml/2006/table">
            <a:tbl>
              <a:tblPr>
                <a:tableStyleId>{5940675A-B579-460E-94D1-54222C63F5DA}</a:tableStyleId>
              </a:tblPr>
              <a:tblGrid>
                <a:gridCol w="869870">
                  <a:extLst>
                    <a:ext uri="{9D8B030D-6E8A-4147-A177-3AD203B41FA5}">
                      <a16:colId xmlns:a16="http://schemas.microsoft.com/office/drawing/2014/main" val="20000"/>
                    </a:ext>
                  </a:extLst>
                </a:gridCol>
                <a:gridCol w="561975">
                  <a:extLst>
                    <a:ext uri="{9D8B030D-6E8A-4147-A177-3AD203B41FA5}">
                      <a16:colId xmlns:a16="http://schemas.microsoft.com/office/drawing/2014/main" val="20001"/>
                    </a:ext>
                  </a:extLst>
                </a:gridCol>
              </a:tblGrid>
              <a:tr h="194310">
                <a:tc>
                  <a:txBody>
                    <a:bodyPr/>
                    <a:lstStyle/>
                    <a:p>
                      <a:pPr algn="r" fontAlgn="b"/>
                      <a:r>
                        <a:rPr lang="en-US" sz="800" b="0" i="0" u="none" strike="noStrike" dirty="0">
                          <a:solidFill>
                            <a:schemeClr val="tx1"/>
                          </a:solidFill>
                          <a:effectLst/>
                          <a:latin typeface="Calibri" panose="020F0502020204030204" pitchFamily="34" charset="0"/>
                        </a:rPr>
                        <a:t>Honesty</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3.73</a:t>
                      </a:r>
                    </a:p>
                  </a:txBody>
                  <a:tcPr marL="34290" marR="34290" marT="34290" marB="34290" anchor="b">
                    <a:solidFill>
                      <a:schemeClr val="bg1"/>
                    </a:solidFill>
                  </a:tcPr>
                </a:tc>
                <a:extLst>
                  <a:ext uri="{0D108BD9-81ED-4DB2-BD59-A6C34878D82A}">
                    <a16:rowId xmlns:a16="http://schemas.microsoft.com/office/drawing/2014/main" val="10000"/>
                  </a:ext>
                </a:extLst>
              </a:tr>
              <a:tr h="194310">
                <a:tc>
                  <a:txBody>
                    <a:bodyPr/>
                    <a:lstStyle/>
                    <a:p>
                      <a:pPr algn="r" fontAlgn="b"/>
                      <a:r>
                        <a:rPr lang="en-US" sz="800" b="0" i="0" u="none" strike="noStrike" dirty="0">
                          <a:solidFill>
                            <a:schemeClr val="tx1"/>
                          </a:solidFill>
                          <a:effectLst/>
                          <a:latin typeface="Calibri" panose="020F0502020204030204" pitchFamily="34" charset="0"/>
                        </a:rPr>
                        <a:t>Emotionality</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2.87</a:t>
                      </a:r>
                    </a:p>
                  </a:txBody>
                  <a:tcPr marL="34290" marR="34290" marT="34290" marB="34290" anchor="b">
                    <a:solidFill>
                      <a:schemeClr val="bg1"/>
                    </a:solidFill>
                  </a:tcPr>
                </a:tc>
                <a:extLst>
                  <a:ext uri="{0D108BD9-81ED-4DB2-BD59-A6C34878D82A}">
                    <a16:rowId xmlns:a16="http://schemas.microsoft.com/office/drawing/2014/main" val="10001"/>
                  </a:ext>
                </a:extLst>
              </a:tr>
              <a:tr h="194310">
                <a:tc>
                  <a:txBody>
                    <a:bodyPr/>
                    <a:lstStyle/>
                    <a:p>
                      <a:pPr algn="r" fontAlgn="b"/>
                      <a:r>
                        <a:rPr lang="en-US" sz="800" b="0" i="0" u="none" strike="noStrike" dirty="0">
                          <a:solidFill>
                            <a:schemeClr val="tx1"/>
                          </a:solidFill>
                          <a:effectLst/>
                          <a:latin typeface="Calibri" panose="020F0502020204030204" pitchFamily="34" charset="0"/>
                        </a:rPr>
                        <a:t>Extraversion</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3.49</a:t>
                      </a:r>
                    </a:p>
                  </a:txBody>
                  <a:tcPr marL="34290" marR="34290" marT="34290" marB="34290" anchor="b">
                    <a:solidFill>
                      <a:schemeClr val="bg1"/>
                    </a:solidFill>
                  </a:tcPr>
                </a:tc>
                <a:extLst>
                  <a:ext uri="{0D108BD9-81ED-4DB2-BD59-A6C34878D82A}">
                    <a16:rowId xmlns:a16="http://schemas.microsoft.com/office/drawing/2014/main" val="10002"/>
                  </a:ext>
                </a:extLst>
              </a:tr>
              <a:tr h="194310">
                <a:tc>
                  <a:txBody>
                    <a:bodyPr/>
                    <a:lstStyle/>
                    <a:p>
                      <a:pPr algn="r" fontAlgn="b"/>
                      <a:r>
                        <a:rPr lang="en-US" sz="800" b="0" i="0" u="none" strike="noStrike" dirty="0">
                          <a:solidFill>
                            <a:schemeClr val="tx1"/>
                          </a:solidFill>
                          <a:effectLst/>
                          <a:latin typeface="Calibri" panose="020F0502020204030204" pitchFamily="34" charset="0"/>
                        </a:rPr>
                        <a:t>Agreeableness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2.84</a:t>
                      </a:r>
                    </a:p>
                  </a:txBody>
                  <a:tcPr marL="34290" marR="34290" marT="34290" marB="34290" anchor="b">
                    <a:solidFill>
                      <a:schemeClr val="bg1"/>
                    </a:solidFill>
                  </a:tcPr>
                </a:tc>
                <a:extLst>
                  <a:ext uri="{0D108BD9-81ED-4DB2-BD59-A6C34878D82A}">
                    <a16:rowId xmlns:a16="http://schemas.microsoft.com/office/drawing/2014/main" val="10003"/>
                  </a:ext>
                </a:extLst>
              </a:tr>
              <a:tr h="194310">
                <a:tc>
                  <a:txBody>
                    <a:bodyPr/>
                    <a:lstStyle/>
                    <a:p>
                      <a:pPr algn="r" fontAlgn="b"/>
                      <a:r>
                        <a:rPr lang="en-US" sz="800" b="0" i="0" u="none" strike="noStrike" dirty="0">
                          <a:solidFill>
                            <a:schemeClr val="tx1"/>
                          </a:solidFill>
                          <a:effectLst/>
                          <a:latin typeface="Calibri" panose="020F0502020204030204" pitchFamily="34" charset="0"/>
                        </a:rPr>
                        <a:t>Conscientiousness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3.85</a:t>
                      </a:r>
                    </a:p>
                  </a:txBody>
                  <a:tcPr marL="34290" marR="34290" marT="34290" marB="34290" anchor="b">
                    <a:solidFill>
                      <a:schemeClr val="bg1"/>
                    </a:solidFill>
                  </a:tcPr>
                </a:tc>
                <a:extLst>
                  <a:ext uri="{0D108BD9-81ED-4DB2-BD59-A6C34878D82A}">
                    <a16:rowId xmlns:a16="http://schemas.microsoft.com/office/drawing/2014/main" val="10004"/>
                  </a:ext>
                </a:extLst>
              </a:tr>
              <a:tr h="194310">
                <a:tc>
                  <a:txBody>
                    <a:bodyPr/>
                    <a:lstStyle/>
                    <a:p>
                      <a:pPr algn="r" fontAlgn="b"/>
                      <a:r>
                        <a:rPr lang="en-US" sz="800" b="0" i="0" u="none" strike="noStrike" dirty="0">
                          <a:solidFill>
                            <a:schemeClr val="tx1"/>
                          </a:solidFill>
                          <a:effectLst/>
                          <a:latin typeface="Calibri" panose="020F0502020204030204" pitchFamily="34" charset="0"/>
                        </a:rPr>
                        <a:t>Openness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3.15</a:t>
                      </a:r>
                    </a:p>
                  </a:txBody>
                  <a:tcPr marL="34290" marR="34290" marT="34290" marB="34290" anchor="b">
                    <a:solidFill>
                      <a:schemeClr val="bg1"/>
                    </a:solidFill>
                  </a:tcPr>
                </a:tc>
                <a:extLst>
                  <a:ext uri="{0D108BD9-81ED-4DB2-BD59-A6C34878D82A}">
                    <a16:rowId xmlns:a16="http://schemas.microsoft.com/office/drawing/2014/main" val="10005"/>
                  </a:ext>
                </a:extLst>
              </a:tr>
              <a:tr h="194310">
                <a:tc>
                  <a:txBody>
                    <a:bodyPr/>
                    <a:lstStyle/>
                    <a:p>
                      <a:pPr algn="r" fontAlgn="b"/>
                      <a:r>
                        <a:rPr lang="en-US" sz="800" b="0" i="0" u="none" strike="noStrike" dirty="0">
                          <a:solidFill>
                            <a:schemeClr val="tx1"/>
                          </a:solidFill>
                          <a:effectLst/>
                          <a:latin typeface="Calibri" panose="020F0502020204030204" pitchFamily="34" charset="0"/>
                        </a:rPr>
                        <a:t>EQ</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72.27</a:t>
                      </a:r>
                    </a:p>
                  </a:txBody>
                  <a:tcPr marL="34290" marR="34290" marT="34290" marB="34290" anchor="b">
                    <a:solidFill>
                      <a:schemeClr val="bg1"/>
                    </a:solidFill>
                  </a:tcPr>
                </a:tc>
                <a:extLst>
                  <a:ext uri="{0D108BD9-81ED-4DB2-BD59-A6C34878D82A}">
                    <a16:rowId xmlns:a16="http://schemas.microsoft.com/office/drawing/2014/main" val="10006"/>
                  </a:ext>
                </a:extLst>
              </a:tr>
              <a:tr h="194310">
                <a:tc>
                  <a:txBody>
                    <a:bodyPr/>
                    <a:lstStyle/>
                    <a:p>
                      <a:pPr algn="r" fontAlgn="b"/>
                      <a:r>
                        <a:rPr lang="en-US" sz="800" b="0" i="0" u="none" strike="noStrike" dirty="0">
                          <a:solidFill>
                            <a:schemeClr val="tx1"/>
                          </a:solidFill>
                          <a:effectLst/>
                          <a:latin typeface="Calibri" panose="020F0502020204030204" pitchFamily="34" charset="0"/>
                        </a:rPr>
                        <a:t>MBTI</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ISTJ</a:t>
                      </a:r>
                    </a:p>
                  </a:txBody>
                  <a:tcPr marL="34290" marR="34290" marT="34290" marB="34290" anchor="b">
                    <a:solidFill>
                      <a:schemeClr val="bg1"/>
                    </a:solidFill>
                  </a:tcPr>
                </a:tc>
                <a:extLst>
                  <a:ext uri="{0D108BD9-81ED-4DB2-BD59-A6C34878D82A}">
                    <a16:rowId xmlns:a16="http://schemas.microsoft.com/office/drawing/2014/main" val="10007"/>
                  </a:ext>
                </a:extLst>
              </a:tr>
              <a:tr h="194310">
                <a:tc>
                  <a:txBody>
                    <a:bodyPr/>
                    <a:lstStyle/>
                    <a:p>
                      <a:pPr algn="r" fontAlgn="b"/>
                      <a:r>
                        <a:rPr lang="en-US" sz="800" b="0" i="0" u="none" strike="noStrike" dirty="0">
                          <a:solidFill>
                            <a:schemeClr val="tx1"/>
                          </a:solidFill>
                          <a:effectLst/>
                          <a:latin typeface="Calibri" panose="020F0502020204030204" pitchFamily="34" charset="0"/>
                        </a:rPr>
                        <a:t>DISC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D</a:t>
                      </a:r>
                    </a:p>
                  </a:txBody>
                  <a:tcPr marL="34290" marR="34290" marT="34290" marB="34290" anchor="b">
                    <a:solidFill>
                      <a:schemeClr val="bg1"/>
                    </a:solidFill>
                  </a:tcPr>
                </a:tc>
                <a:extLst>
                  <a:ext uri="{0D108BD9-81ED-4DB2-BD59-A6C34878D82A}">
                    <a16:rowId xmlns:a16="http://schemas.microsoft.com/office/drawing/2014/main" val="10008"/>
                  </a:ext>
                </a:extLst>
              </a:tr>
              <a:tr h="194310">
                <a:tc>
                  <a:txBody>
                    <a:bodyPr/>
                    <a:lstStyle/>
                    <a:p>
                      <a:pPr algn="r" fontAlgn="b"/>
                      <a:r>
                        <a:rPr lang="en-US" sz="800" b="0" i="0" u="none" strike="noStrike" dirty="0">
                          <a:solidFill>
                            <a:schemeClr val="tx1"/>
                          </a:solidFill>
                          <a:effectLst/>
                          <a:latin typeface="Calibri" panose="020F0502020204030204" pitchFamily="34" charset="0"/>
                        </a:rPr>
                        <a:t>Performance</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8.43</a:t>
                      </a:r>
                    </a:p>
                  </a:txBody>
                  <a:tcPr marL="34290" marR="34290" marT="34290" marB="34290" anchor="b">
                    <a:solidFill>
                      <a:schemeClr val="bg1"/>
                    </a:solidFill>
                  </a:tcPr>
                </a:tc>
                <a:extLst>
                  <a:ext uri="{0D108BD9-81ED-4DB2-BD59-A6C34878D82A}">
                    <a16:rowId xmlns:a16="http://schemas.microsoft.com/office/drawing/2014/main" val="10009"/>
                  </a:ext>
                </a:extLst>
              </a:tr>
              <a:tr h="194310">
                <a:tc>
                  <a:txBody>
                    <a:bodyPr/>
                    <a:lstStyle/>
                    <a:p>
                      <a:pPr algn="r" fontAlgn="b"/>
                      <a:r>
                        <a:rPr lang="en-US" sz="800" b="0" i="0" u="none" strike="noStrike" dirty="0">
                          <a:solidFill>
                            <a:schemeClr val="tx1"/>
                          </a:solidFill>
                          <a:effectLst/>
                          <a:latin typeface="Calibri" panose="020F0502020204030204" pitchFamily="34" charset="0"/>
                        </a:rPr>
                        <a:t>Pot Exec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7.19</a:t>
                      </a:r>
                    </a:p>
                  </a:txBody>
                  <a:tcPr marL="34290" marR="34290" marT="34290" marB="34290" anchor="b">
                    <a:solidFill>
                      <a:schemeClr val="bg1"/>
                    </a:solidFill>
                  </a:tcPr>
                </a:tc>
                <a:extLst>
                  <a:ext uri="{0D108BD9-81ED-4DB2-BD59-A6C34878D82A}">
                    <a16:rowId xmlns:a16="http://schemas.microsoft.com/office/drawing/2014/main" val="10010"/>
                  </a:ext>
                </a:extLst>
              </a:tr>
            </a:tbl>
          </a:graphicData>
        </a:graphic>
      </p:graphicFrame>
      <p:sp>
        <p:nvSpPr>
          <p:cNvPr id="11" name="TextBox 10"/>
          <p:cNvSpPr txBox="1"/>
          <p:nvPr/>
        </p:nvSpPr>
        <p:spPr>
          <a:xfrm>
            <a:off x="4893469" y="1617127"/>
            <a:ext cx="830338" cy="300082"/>
          </a:xfrm>
          <a:prstGeom prst="rect">
            <a:avLst/>
          </a:prstGeom>
          <a:noFill/>
        </p:spPr>
        <p:txBody>
          <a:bodyPr wrap="square" rtlCol="0">
            <a:spAutoFit/>
          </a:bodyPr>
          <a:lstStyle/>
          <a:p>
            <a:pPr algn="ctr"/>
            <a:r>
              <a:rPr lang="en-US" sz="1350" dirty="0">
                <a:solidFill>
                  <a:schemeClr val="bg1"/>
                </a:solidFill>
              </a:rPr>
              <a:t>Level 3</a:t>
            </a:r>
          </a:p>
        </p:txBody>
      </p:sp>
      <p:graphicFrame>
        <p:nvGraphicFramePr>
          <p:cNvPr id="13" name="Table 12"/>
          <p:cNvGraphicFramePr>
            <a:graphicFrameLocks noGrp="1"/>
          </p:cNvGraphicFramePr>
          <p:nvPr>
            <p:extLst>
              <p:ext uri="{D42A27DB-BD31-4B8C-83A1-F6EECF244321}">
                <p14:modId xmlns:p14="http://schemas.microsoft.com/office/powerpoint/2010/main" val="1673628754"/>
              </p:ext>
            </p:extLst>
          </p:nvPr>
        </p:nvGraphicFramePr>
        <p:xfrm>
          <a:off x="6083650" y="1902876"/>
          <a:ext cx="1431845" cy="1748790"/>
        </p:xfrm>
        <a:graphic>
          <a:graphicData uri="http://schemas.openxmlformats.org/drawingml/2006/table">
            <a:tbl>
              <a:tblPr>
                <a:tableStyleId>{5940675A-B579-460E-94D1-54222C63F5DA}</a:tableStyleId>
              </a:tblPr>
              <a:tblGrid>
                <a:gridCol w="869870">
                  <a:extLst>
                    <a:ext uri="{9D8B030D-6E8A-4147-A177-3AD203B41FA5}">
                      <a16:colId xmlns:a16="http://schemas.microsoft.com/office/drawing/2014/main" val="20000"/>
                    </a:ext>
                  </a:extLst>
                </a:gridCol>
                <a:gridCol w="561975">
                  <a:extLst>
                    <a:ext uri="{9D8B030D-6E8A-4147-A177-3AD203B41FA5}">
                      <a16:colId xmlns:a16="http://schemas.microsoft.com/office/drawing/2014/main" val="20001"/>
                    </a:ext>
                  </a:extLst>
                </a:gridCol>
              </a:tblGrid>
              <a:tr h="194310">
                <a:tc>
                  <a:txBody>
                    <a:bodyPr/>
                    <a:lstStyle/>
                    <a:p>
                      <a:pPr algn="r" fontAlgn="b"/>
                      <a:r>
                        <a:rPr lang="en-US" sz="800" b="0" i="0" u="none" strike="noStrike" dirty="0">
                          <a:solidFill>
                            <a:schemeClr val="tx1"/>
                          </a:solidFill>
                          <a:effectLst/>
                          <a:latin typeface="Calibri" panose="020F0502020204030204" pitchFamily="34" charset="0"/>
                        </a:rPr>
                        <a:t>Honesty</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3.69</a:t>
                      </a:r>
                    </a:p>
                  </a:txBody>
                  <a:tcPr marL="34290" marR="34290" marT="34290" marB="34290" anchor="b">
                    <a:solidFill>
                      <a:schemeClr val="bg1"/>
                    </a:solidFill>
                  </a:tcPr>
                </a:tc>
                <a:extLst>
                  <a:ext uri="{0D108BD9-81ED-4DB2-BD59-A6C34878D82A}">
                    <a16:rowId xmlns:a16="http://schemas.microsoft.com/office/drawing/2014/main" val="10000"/>
                  </a:ext>
                </a:extLst>
              </a:tr>
              <a:tr h="194310">
                <a:tc>
                  <a:txBody>
                    <a:bodyPr/>
                    <a:lstStyle/>
                    <a:p>
                      <a:pPr algn="r" fontAlgn="b"/>
                      <a:r>
                        <a:rPr lang="en-US" sz="800" b="0" i="0" u="none" strike="noStrike" dirty="0">
                          <a:solidFill>
                            <a:schemeClr val="tx1"/>
                          </a:solidFill>
                          <a:effectLst/>
                          <a:latin typeface="Calibri" panose="020F0502020204030204" pitchFamily="34" charset="0"/>
                        </a:rPr>
                        <a:t>Emotionality</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2.99</a:t>
                      </a:r>
                    </a:p>
                  </a:txBody>
                  <a:tcPr marL="34290" marR="34290" marT="34290" marB="34290" anchor="b">
                    <a:solidFill>
                      <a:schemeClr val="bg1"/>
                    </a:solidFill>
                  </a:tcPr>
                </a:tc>
                <a:extLst>
                  <a:ext uri="{0D108BD9-81ED-4DB2-BD59-A6C34878D82A}">
                    <a16:rowId xmlns:a16="http://schemas.microsoft.com/office/drawing/2014/main" val="10001"/>
                  </a:ext>
                </a:extLst>
              </a:tr>
              <a:tr h="194310">
                <a:tc>
                  <a:txBody>
                    <a:bodyPr/>
                    <a:lstStyle/>
                    <a:p>
                      <a:pPr algn="r" fontAlgn="b"/>
                      <a:r>
                        <a:rPr lang="en-US" sz="800" b="0" i="0" u="none" strike="noStrike" dirty="0">
                          <a:solidFill>
                            <a:schemeClr val="tx1"/>
                          </a:solidFill>
                          <a:effectLst/>
                          <a:latin typeface="Calibri" panose="020F0502020204030204" pitchFamily="34" charset="0"/>
                        </a:rPr>
                        <a:t>Extraversion</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3.45</a:t>
                      </a:r>
                    </a:p>
                  </a:txBody>
                  <a:tcPr marL="34290" marR="34290" marT="34290" marB="34290" anchor="b">
                    <a:solidFill>
                      <a:schemeClr val="bg1"/>
                    </a:solidFill>
                  </a:tcPr>
                </a:tc>
                <a:extLst>
                  <a:ext uri="{0D108BD9-81ED-4DB2-BD59-A6C34878D82A}">
                    <a16:rowId xmlns:a16="http://schemas.microsoft.com/office/drawing/2014/main" val="10002"/>
                  </a:ext>
                </a:extLst>
              </a:tr>
              <a:tr h="194310">
                <a:tc>
                  <a:txBody>
                    <a:bodyPr/>
                    <a:lstStyle/>
                    <a:p>
                      <a:pPr algn="r" fontAlgn="b"/>
                      <a:r>
                        <a:rPr lang="en-US" sz="800" b="0" i="0" u="none" strike="noStrike" dirty="0">
                          <a:solidFill>
                            <a:schemeClr val="tx1"/>
                          </a:solidFill>
                          <a:effectLst/>
                          <a:latin typeface="Calibri" panose="020F0502020204030204" pitchFamily="34" charset="0"/>
                        </a:rPr>
                        <a:t>Agreeableness</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2.67</a:t>
                      </a:r>
                    </a:p>
                  </a:txBody>
                  <a:tcPr marL="34290" marR="34290" marT="34290" marB="34290" anchor="b">
                    <a:solidFill>
                      <a:schemeClr val="bg1"/>
                    </a:solidFill>
                  </a:tcPr>
                </a:tc>
                <a:extLst>
                  <a:ext uri="{0D108BD9-81ED-4DB2-BD59-A6C34878D82A}">
                    <a16:rowId xmlns:a16="http://schemas.microsoft.com/office/drawing/2014/main" val="10003"/>
                  </a:ext>
                </a:extLst>
              </a:tr>
              <a:tr h="194310">
                <a:tc>
                  <a:txBody>
                    <a:bodyPr/>
                    <a:lstStyle/>
                    <a:p>
                      <a:pPr algn="r" fontAlgn="b"/>
                      <a:r>
                        <a:rPr lang="en-US" sz="800" b="0" i="0" u="none" strike="noStrike" dirty="0">
                          <a:solidFill>
                            <a:schemeClr val="tx1"/>
                          </a:solidFill>
                          <a:effectLst/>
                          <a:latin typeface="Calibri" panose="020F0502020204030204" pitchFamily="34" charset="0"/>
                        </a:rPr>
                        <a:t>Conscientiousness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3.91</a:t>
                      </a:r>
                    </a:p>
                  </a:txBody>
                  <a:tcPr marL="34290" marR="34290" marT="34290" marB="34290" anchor="b">
                    <a:solidFill>
                      <a:schemeClr val="bg1"/>
                    </a:solidFill>
                  </a:tcPr>
                </a:tc>
                <a:extLst>
                  <a:ext uri="{0D108BD9-81ED-4DB2-BD59-A6C34878D82A}">
                    <a16:rowId xmlns:a16="http://schemas.microsoft.com/office/drawing/2014/main" val="10004"/>
                  </a:ext>
                </a:extLst>
              </a:tr>
              <a:tr h="194310">
                <a:tc>
                  <a:txBody>
                    <a:bodyPr/>
                    <a:lstStyle/>
                    <a:p>
                      <a:pPr algn="r" fontAlgn="b"/>
                      <a:r>
                        <a:rPr lang="en-US" sz="800" b="0" i="0" u="none" strike="noStrike" dirty="0">
                          <a:solidFill>
                            <a:schemeClr val="tx1"/>
                          </a:solidFill>
                          <a:effectLst/>
                          <a:latin typeface="Calibri" panose="020F0502020204030204" pitchFamily="34" charset="0"/>
                        </a:rPr>
                        <a:t>Openness</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3.30</a:t>
                      </a:r>
                    </a:p>
                  </a:txBody>
                  <a:tcPr marL="34290" marR="34290" marT="34290" marB="34290" anchor="b">
                    <a:solidFill>
                      <a:schemeClr val="bg1"/>
                    </a:solidFill>
                  </a:tcPr>
                </a:tc>
                <a:extLst>
                  <a:ext uri="{0D108BD9-81ED-4DB2-BD59-A6C34878D82A}">
                    <a16:rowId xmlns:a16="http://schemas.microsoft.com/office/drawing/2014/main" val="10005"/>
                  </a:ext>
                </a:extLst>
              </a:tr>
              <a:tr h="194310">
                <a:tc>
                  <a:txBody>
                    <a:bodyPr/>
                    <a:lstStyle/>
                    <a:p>
                      <a:pPr algn="r" fontAlgn="b"/>
                      <a:r>
                        <a:rPr lang="en-US" sz="800" b="0" i="0" u="none" strike="noStrike" dirty="0">
                          <a:solidFill>
                            <a:schemeClr val="tx1"/>
                          </a:solidFill>
                          <a:effectLst/>
                          <a:latin typeface="Calibri" panose="020F0502020204030204" pitchFamily="34" charset="0"/>
                        </a:rPr>
                        <a:t>EQ</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68.50</a:t>
                      </a:r>
                    </a:p>
                  </a:txBody>
                  <a:tcPr marL="34290" marR="34290" marT="34290" marB="34290" anchor="b">
                    <a:solidFill>
                      <a:schemeClr val="bg1"/>
                    </a:solidFill>
                  </a:tcPr>
                </a:tc>
                <a:extLst>
                  <a:ext uri="{0D108BD9-81ED-4DB2-BD59-A6C34878D82A}">
                    <a16:rowId xmlns:a16="http://schemas.microsoft.com/office/drawing/2014/main" val="10006"/>
                  </a:ext>
                </a:extLst>
              </a:tr>
              <a:tr h="194310">
                <a:tc>
                  <a:txBody>
                    <a:bodyPr/>
                    <a:lstStyle/>
                    <a:p>
                      <a:pPr algn="r" fontAlgn="b"/>
                      <a:r>
                        <a:rPr lang="en-US" sz="800" b="0" i="0" u="none" strike="noStrike" dirty="0">
                          <a:solidFill>
                            <a:schemeClr val="tx1"/>
                          </a:solidFill>
                          <a:effectLst/>
                          <a:latin typeface="Calibri" panose="020F0502020204030204" pitchFamily="34" charset="0"/>
                        </a:rPr>
                        <a:t>MBTI</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STJ</a:t>
                      </a:r>
                    </a:p>
                  </a:txBody>
                  <a:tcPr marL="34290" marR="34290" marT="34290" marB="34290" anchor="b">
                    <a:solidFill>
                      <a:schemeClr val="bg1"/>
                    </a:solidFill>
                  </a:tcPr>
                </a:tc>
                <a:extLst>
                  <a:ext uri="{0D108BD9-81ED-4DB2-BD59-A6C34878D82A}">
                    <a16:rowId xmlns:a16="http://schemas.microsoft.com/office/drawing/2014/main" val="10007"/>
                  </a:ext>
                </a:extLst>
              </a:tr>
              <a:tr h="194310">
                <a:tc>
                  <a:txBody>
                    <a:bodyPr/>
                    <a:lstStyle/>
                    <a:p>
                      <a:pPr algn="r" fontAlgn="b"/>
                      <a:r>
                        <a:rPr lang="en-US" sz="800" b="0" i="0" u="none" strike="noStrike" dirty="0">
                          <a:solidFill>
                            <a:schemeClr val="tx1"/>
                          </a:solidFill>
                          <a:effectLst/>
                          <a:latin typeface="Calibri" panose="020F0502020204030204" pitchFamily="34" charset="0"/>
                        </a:rPr>
                        <a:t>DISC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D</a:t>
                      </a:r>
                    </a:p>
                  </a:txBody>
                  <a:tcPr marL="34290" marR="34290" marT="34290" marB="34290" anchor="b">
                    <a:solidFill>
                      <a:schemeClr val="bg1"/>
                    </a:solidFill>
                  </a:tcPr>
                </a:tc>
                <a:extLst>
                  <a:ext uri="{0D108BD9-81ED-4DB2-BD59-A6C34878D82A}">
                    <a16:rowId xmlns:a16="http://schemas.microsoft.com/office/drawing/2014/main" val="10008"/>
                  </a:ext>
                </a:extLst>
              </a:tr>
            </a:tbl>
          </a:graphicData>
        </a:graphic>
      </p:graphicFrame>
      <p:sp>
        <p:nvSpPr>
          <p:cNvPr id="14" name="TextBox 13"/>
          <p:cNvSpPr txBox="1"/>
          <p:nvPr/>
        </p:nvSpPr>
        <p:spPr>
          <a:xfrm>
            <a:off x="6352777" y="1600428"/>
            <a:ext cx="850460" cy="300082"/>
          </a:xfrm>
          <a:prstGeom prst="rect">
            <a:avLst/>
          </a:prstGeom>
          <a:noFill/>
        </p:spPr>
        <p:txBody>
          <a:bodyPr wrap="square" rtlCol="0">
            <a:spAutoFit/>
          </a:bodyPr>
          <a:lstStyle/>
          <a:p>
            <a:pPr algn="ctr"/>
            <a:r>
              <a:rPr lang="en-US" sz="1350" dirty="0">
                <a:solidFill>
                  <a:schemeClr val="bg1"/>
                </a:solidFill>
              </a:rPr>
              <a:t>Level 4</a:t>
            </a:r>
          </a:p>
        </p:txBody>
      </p:sp>
      <p:sp>
        <p:nvSpPr>
          <p:cNvPr id="16" name="TextBox 15"/>
          <p:cNvSpPr txBox="1"/>
          <p:nvPr/>
        </p:nvSpPr>
        <p:spPr>
          <a:xfrm>
            <a:off x="2170510" y="4343159"/>
            <a:ext cx="4793456" cy="461665"/>
          </a:xfrm>
          <a:prstGeom prst="rect">
            <a:avLst/>
          </a:prstGeom>
          <a:noFill/>
        </p:spPr>
        <p:txBody>
          <a:bodyPr wrap="square" rtlCol="0">
            <a:spAutoFit/>
          </a:bodyPr>
          <a:lstStyle/>
          <a:p>
            <a:pPr algn="ctr"/>
            <a:r>
              <a:rPr lang="en-US" sz="2400" dirty="0">
                <a:solidFill>
                  <a:schemeClr val="bg1"/>
                </a:solidFill>
              </a:rPr>
              <a:t>The differences between levels</a:t>
            </a:r>
          </a:p>
        </p:txBody>
      </p:sp>
      <p:sp>
        <p:nvSpPr>
          <p:cNvPr id="2" name="TextBox 1">
            <a:extLst>
              <a:ext uri="{FF2B5EF4-FFF2-40B4-BE49-F238E27FC236}">
                <a16:creationId xmlns:a16="http://schemas.microsoft.com/office/drawing/2014/main" id="{8411738C-9289-4319-A856-0F3E68D7FE70}"/>
              </a:ext>
            </a:extLst>
          </p:cNvPr>
          <p:cNvSpPr txBox="1"/>
          <p:nvPr/>
        </p:nvSpPr>
        <p:spPr>
          <a:xfrm>
            <a:off x="1753509" y="1414270"/>
            <a:ext cx="1042332" cy="276999"/>
          </a:xfrm>
          <a:prstGeom prst="rect">
            <a:avLst/>
          </a:prstGeom>
          <a:noFill/>
        </p:spPr>
        <p:txBody>
          <a:bodyPr wrap="square" rtlCol="0">
            <a:spAutoFit/>
          </a:bodyPr>
          <a:lstStyle/>
          <a:p>
            <a:pPr algn="ctr"/>
            <a:r>
              <a:rPr lang="en-US" sz="1200" b="1" dirty="0">
                <a:solidFill>
                  <a:schemeClr val="bg1"/>
                </a:solidFill>
              </a:rPr>
              <a:t>college grad</a:t>
            </a:r>
          </a:p>
        </p:txBody>
      </p:sp>
      <p:sp>
        <p:nvSpPr>
          <p:cNvPr id="15" name="TextBox 14">
            <a:extLst>
              <a:ext uri="{FF2B5EF4-FFF2-40B4-BE49-F238E27FC236}">
                <a16:creationId xmlns:a16="http://schemas.microsoft.com/office/drawing/2014/main" id="{C5608921-63DF-4065-8057-5716769528DA}"/>
              </a:ext>
            </a:extLst>
          </p:cNvPr>
          <p:cNvSpPr txBox="1"/>
          <p:nvPr/>
        </p:nvSpPr>
        <p:spPr>
          <a:xfrm>
            <a:off x="3030581" y="1229604"/>
            <a:ext cx="1414532" cy="461665"/>
          </a:xfrm>
          <a:prstGeom prst="rect">
            <a:avLst/>
          </a:prstGeom>
          <a:noFill/>
        </p:spPr>
        <p:txBody>
          <a:bodyPr wrap="square" rtlCol="0">
            <a:spAutoFit/>
          </a:bodyPr>
          <a:lstStyle/>
          <a:p>
            <a:pPr algn="ctr"/>
            <a:r>
              <a:rPr lang="en-US" sz="1200" b="1" dirty="0">
                <a:solidFill>
                  <a:schemeClr val="bg1"/>
                </a:solidFill>
              </a:rPr>
              <a:t>a few people working for them</a:t>
            </a:r>
          </a:p>
        </p:txBody>
      </p:sp>
      <p:sp>
        <p:nvSpPr>
          <p:cNvPr id="17" name="TextBox 16">
            <a:extLst>
              <a:ext uri="{FF2B5EF4-FFF2-40B4-BE49-F238E27FC236}">
                <a16:creationId xmlns:a16="http://schemas.microsoft.com/office/drawing/2014/main" id="{065E86F1-4C8F-4555-89D1-0F61B6777C6E}"/>
              </a:ext>
            </a:extLst>
          </p:cNvPr>
          <p:cNvSpPr txBox="1"/>
          <p:nvPr/>
        </p:nvSpPr>
        <p:spPr>
          <a:xfrm>
            <a:off x="4601372" y="1414270"/>
            <a:ext cx="1414532" cy="276999"/>
          </a:xfrm>
          <a:prstGeom prst="rect">
            <a:avLst/>
          </a:prstGeom>
          <a:noFill/>
        </p:spPr>
        <p:txBody>
          <a:bodyPr wrap="square" rtlCol="0">
            <a:spAutoFit/>
          </a:bodyPr>
          <a:lstStyle/>
          <a:p>
            <a:pPr algn="ctr"/>
            <a:r>
              <a:rPr lang="en-US" sz="1200" b="1" dirty="0">
                <a:solidFill>
                  <a:schemeClr val="bg1"/>
                </a:solidFill>
              </a:rPr>
              <a:t>PM; runs projects</a:t>
            </a:r>
          </a:p>
        </p:txBody>
      </p:sp>
      <p:sp>
        <p:nvSpPr>
          <p:cNvPr id="18" name="TextBox 17">
            <a:extLst>
              <a:ext uri="{FF2B5EF4-FFF2-40B4-BE49-F238E27FC236}">
                <a16:creationId xmlns:a16="http://schemas.microsoft.com/office/drawing/2014/main" id="{DF9349E7-E84F-48D0-BA95-F7541F45842F}"/>
              </a:ext>
            </a:extLst>
          </p:cNvPr>
          <p:cNvSpPr txBox="1"/>
          <p:nvPr/>
        </p:nvSpPr>
        <p:spPr>
          <a:xfrm>
            <a:off x="6070741" y="1414270"/>
            <a:ext cx="1414532" cy="276999"/>
          </a:xfrm>
          <a:prstGeom prst="rect">
            <a:avLst/>
          </a:prstGeom>
          <a:noFill/>
        </p:spPr>
        <p:txBody>
          <a:bodyPr wrap="square" rtlCol="0">
            <a:spAutoFit/>
          </a:bodyPr>
          <a:lstStyle/>
          <a:p>
            <a:pPr algn="ctr"/>
            <a:r>
              <a:rPr lang="en-US" sz="1200" b="1" dirty="0">
                <a:solidFill>
                  <a:schemeClr val="bg1"/>
                </a:solidFill>
              </a:rPr>
              <a:t>multiple PMs</a:t>
            </a:r>
          </a:p>
        </p:txBody>
      </p:sp>
    </p:spTree>
    <p:extLst>
      <p:ext uri="{BB962C8B-B14F-4D97-AF65-F5344CB8AC3E}">
        <p14:creationId xmlns:p14="http://schemas.microsoft.com/office/powerpoint/2010/main" val="18719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44">
            <a:extLst>
              <a:ext uri="{FF2B5EF4-FFF2-40B4-BE49-F238E27FC236}">
                <a16:creationId xmlns:a16="http://schemas.microsoft.com/office/drawing/2014/main" id="{83B2924C-5887-4A4B-B0A2-07A476FDDEF8}"/>
              </a:ext>
            </a:extLst>
          </p:cNvPr>
          <p:cNvGraphicFramePr>
            <a:graphicFrameLocks noGrp="1"/>
          </p:cNvGraphicFramePr>
          <p:nvPr>
            <p:extLst>
              <p:ext uri="{D42A27DB-BD31-4B8C-83A1-F6EECF244321}">
                <p14:modId xmlns:p14="http://schemas.microsoft.com/office/powerpoint/2010/main" val="2479610522"/>
              </p:ext>
            </p:extLst>
          </p:nvPr>
        </p:nvGraphicFramePr>
        <p:xfrm>
          <a:off x="1528718" y="1702868"/>
          <a:ext cx="1431845" cy="2139480"/>
        </p:xfrm>
        <a:graphic>
          <a:graphicData uri="http://schemas.openxmlformats.org/drawingml/2006/table">
            <a:tbl>
              <a:tblPr>
                <a:tableStyleId>{5940675A-B579-460E-94D1-54222C63F5DA}</a:tableStyleId>
              </a:tblPr>
              <a:tblGrid>
                <a:gridCol w="869870">
                  <a:extLst>
                    <a:ext uri="{9D8B030D-6E8A-4147-A177-3AD203B41FA5}">
                      <a16:colId xmlns:a16="http://schemas.microsoft.com/office/drawing/2014/main" val="20000"/>
                    </a:ext>
                  </a:extLst>
                </a:gridCol>
                <a:gridCol w="561975">
                  <a:extLst>
                    <a:ext uri="{9D8B030D-6E8A-4147-A177-3AD203B41FA5}">
                      <a16:colId xmlns:a16="http://schemas.microsoft.com/office/drawing/2014/main" val="20001"/>
                    </a:ext>
                  </a:extLst>
                </a:gridCol>
              </a:tblGrid>
              <a:tr h="194540">
                <a:tc>
                  <a:txBody>
                    <a:bodyPr/>
                    <a:lstStyle/>
                    <a:p>
                      <a:pPr algn="r" fontAlgn="b"/>
                      <a:r>
                        <a:rPr lang="en-US" sz="800" b="0" i="0" u="none" strike="noStrike" dirty="0">
                          <a:solidFill>
                            <a:schemeClr val="tx1"/>
                          </a:solidFill>
                          <a:effectLst/>
                          <a:latin typeface="Calibri" panose="020F0502020204030204" pitchFamily="34" charset="0"/>
                        </a:rPr>
                        <a:t>Honesty</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3.71</a:t>
                      </a:r>
                    </a:p>
                  </a:txBody>
                  <a:tcPr marL="34290" marR="34290" marT="34290" marB="34290" anchor="b">
                    <a:solidFill>
                      <a:schemeClr val="bg1"/>
                    </a:solidFill>
                  </a:tcPr>
                </a:tc>
                <a:extLst>
                  <a:ext uri="{0D108BD9-81ED-4DB2-BD59-A6C34878D82A}">
                    <a16:rowId xmlns:a16="http://schemas.microsoft.com/office/drawing/2014/main" val="10000"/>
                  </a:ext>
                </a:extLst>
              </a:tr>
              <a:tr h="194540">
                <a:tc>
                  <a:txBody>
                    <a:bodyPr/>
                    <a:lstStyle/>
                    <a:p>
                      <a:pPr algn="r" fontAlgn="b"/>
                      <a:r>
                        <a:rPr lang="en-US" sz="800" b="0" i="0" u="none" strike="noStrike" dirty="0">
                          <a:solidFill>
                            <a:schemeClr val="tx1"/>
                          </a:solidFill>
                          <a:effectLst/>
                          <a:latin typeface="Calibri" panose="020F0502020204030204" pitchFamily="34" charset="0"/>
                        </a:rPr>
                        <a:t>Emotionality</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2.96</a:t>
                      </a:r>
                    </a:p>
                  </a:txBody>
                  <a:tcPr marL="34290" marR="34290" marT="34290" marB="34290" anchor="b">
                    <a:solidFill>
                      <a:schemeClr val="bg1"/>
                    </a:solidFill>
                  </a:tcPr>
                </a:tc>
                <a:extLst>
                  <a:ext uri="{0D108BD9-81ED-4DB2-BD59-A6C34878D82A}">
                    <a16:rowId xmlns:a16="http://schemas.microsoft.com/office/drawing/2014/main" val="10001"/>
                  </a:ext>
                </a:extLst>
              </a:tr>
              <a:tr h="194540">
                <a:tc>
                  <a:txBody>
                    <a:bodyPr/>
                    <a:lstStyle/>
                    <a:p>
                      <a:pPr algn="r" fontAlgn="b"/>
                      <a:r>
                        <a:rPr lang="en-US" sz="800" b="0" i="0" u="none" strike="noStrike" dirty="0">
                          <a:solidFill>
                            <a:schemeClr val="tx1"/>
                          </a:solidFill>
                          <a:effectLst/>
                          <a:latin typeface="Calibri" panose="020F0502020204030204" pitchFamily="34" charset="0"/>
                        </a:rPr>
                        <a:t>Extraversion</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3.56</a:t>
                      </a:r>
                    </a:p>
                  </a:txBody>
                  <a:tcPr marL="34290" marR="34290" marT="34290" marB="34290" anchor="b">
                    <a:solidFill>
                      <a:schemeClr val="bg1"/>
                    </a:solidFill>
                  </a:tcPr>
                </a:tc>
                <a:extLst>
                  <a:ext uri="{0D108BD9-81ED-4DB2-BD59-A6C34878D82A}">
                    <a16:rowId xmlns:a16="http://schemas.microsoft.com/office/drawing/2014/main" val="10002"/>
                  </a:ext>
                </a:extLst>
              </a:tr>
              <a:tr h="194540">
                <a:tc>
                  <a:txBody>
                    <a:bodyPr/>
                    <a:lstStyle/>
                    <a:p>
                      <a:pPr algn="r" fontAlgn="b"/>
                      <a:r>
                        <a:rPr lang="en-US" sz="800" b="0" i="0" u="none" strike="noStrike" dirty="0">
                          <a:solidFill>
                            <a:schemeClr val="tx1"/>
                          </a:solidFill>
                          <a:effectLst/>
                          <a:latin typeface="Calibri" panose="020F0502020204030204" pitchFamily="34" charset="0"/>
                        </a:rPr>
                        <a:t>Agreeableness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3.06</a:t>
                      </a:r>
                    </a:p>
                  </a:txBody>
                  <a:tcPr marL="34290" marR="34290" marT="34290" marB="34290" anchor="b">
                    <a:solidFill>
                      <a:schemeClr val="bg1"/>
                    </a:solidFill>
                  </a:tcPr>
                </a:tc>
                <a:extLst>
                  <a:ext uri="{0D108BD9-81ED-4DB2-BD59-A6C34878D82A}">
                    <a16:rowId xmlns:a16="http://schemas.microsoft.com/office/drawing/2014/main" val="10003"/>
                  </a:ext>
                </a:extLst>
              </a:tr>
              <a:tr h="194540">
                <a:tc>
                  <a:txBody>
                    <a:bodyPr/>
                    <a:lstStyle/>
                    <a:p>
                      <a:pPr algn="r" fontAlgn="b"/>
                      <a:r>
                        <a:rPr lang="en-US" sz="800" b="0" i="0" u="none" strike="noStrike" dirty="0">
                          <a:solidFill>
                            <a:schemeClr val="tx1"/>
                          </a:solidFill>
                          <a:effectLst/>
                          <a:latin typeface="Calibri" panose="020F0502020204030204" pitchFamily="34" charset="0"/>
                        </a:rPr>
                        <a:t>Conscientiousness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3.79</a:t>
                      </a:r>
                    </a:p>
                  </a:txBody>
                  <a:tcPr marL="34290" marR="34290" marT="34290" marB="34290" anchor="b">
                    <a:solidFill>
                      <a:schemeClr val="bg1"/>
                    </a:solidFill>
                  </a:tcPr>
                </a:tc>
                <a:extLst>
                  <a:ext uri="{0D108BD9-81ED-4DB2-BD59-A6C34878D82A}">
                    <a16:rowId xmlns:a16="http://schemas.microsoft.com/office/drawing/2014/main" val="10004"/>
                  </a:ext>
                </a:extLst>
              </a:tr>
              <a:tr h="194540">
                <a:tc>
                  <a:txBody>
                    <a:bodyPr/>
                    <a:lstStyle/>
                    <a:p>
                      <a:pPr algn="r" fontAlgn="b"/>
                      <a:r>
                        <a:rPr lang="en-US" sz="800" b="0" i="0" u="none" strike="noStrike" dirty="0">
                          <a:solidFill>
                            <a:schemeClr val="tx1"/>
                          </a:solidFill>
                          <a:effectLst/>
                          <a:latin typeface="Calibri" panose="020F0502020204030204" pitchFamily="34" charset="0"/>
                        </a:rPr>
                        <a:t>Openness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3.30</a:t>
                      </a:r>
                    </a:p>
                  </a:txBody>
                  <a:tcPr marL="34290" marR="34290" marT="34290" marB="34290" anchor="b">
                    <a:solidFill>
                      <a:schemeClr val="bg1"/>
                    </a:solidFill>
                  </a:tcPr>
                </a:tc>
                <a:extLst>
                  <a:ext uri="{0D108BD9-81ED-4DB2-BD59-A6C34878D82A}">
                    <a16:rowId xmlns:a16="http://schemas.microsoft.com/office/drawing/2014/main" val="10005"/>
                  </a:ext>
                </a:extLst>
              </a:tr>
              <a:tr h="194540">
                <a:tc>
                  <a:txBody>
                    <a:bodyPr/>
                    <a:lstStyle/>
                    <a:p>
                      <a:pPr algn="r" fontAlgn="b"/>
                      <a:r>
                        <a:rPr lang="en-US" sz="800" b="0" i="0" u="none" strike="noStrike" dirty="0">
                          <a:solidFill>
                            <a:schemeClr val="tx1"/>
                          </a:solidFill>
                          <a:effectLst/>
                          <a:latin typeface="Calibri" panose="020F0502020204030204" pitchFamily="34" charset="0"/>
                        </a:rPr>
                        <a:t>EQ</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72.62</a:t>
                      </a:r>
                    </a:p>
                  </a:txBody>
                  <a:tcPr marL="34290" marR="34290" marT="34290" marB="34290" anchor="b">
                    <a:solidFill>
                      <a:schemeClr val="bg1"/>
                    </a:solidFill>
                  </a:tcPr>
                </a:tc>
                <a:extLst>
                  <a:ext uri="{0D108BD9-81ED-4DB2-BD59-A6C34878D82A}">
                    <a16:rowId xmlns:a16="http://schemas.microsoft.com/office/drawing/2014/main" val="10006"/>
                  </a:ext>
                </a:extLst>
              </a:tr>
              <a:tr h="194540">
                <a:tc>
                  <a:txBody>
                    <a:bodyPr/>
                    <a:lstStyle/>
                    <a:p>
                      <a:pPr algn="r" fontAlgn="b"/>
                      <a:r>
                        <a:rPr lang="en-US" sz="800" b="0" i="0" u="none" strike="noStrike" dirty="0">
                          <a:solidFill>
                            <a:schemeClr val="tx1"/>
                          </a:solidFill>
                          <a:effectLst/>
                          <a:latin typeface="Calibri" panose="020F0502020204030204" pitchFamily="34" charset="0"/>
                        </a:rPr>
                        <a:t>MBTI</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ISTJ</a:t>
                      </a:r>
                    </a:p>
                  </a:txBody>
                  <a:tcPr marL="34290" marR="34290" marT="34290" marB="34290" anchor="b">
                    <a:solidFill>
                      <a:schemeClr val="bg1"/>
                    </a:solidFill>
                  </a:tcPr>
                </a:tc>
                <a:extLst>
                  <a:ext uri="{0D108BD9-81ED-4DB2-BD59-A6C34878D82A}">
                    <a16:rowId xmlns:a16="http://schemas.microsoft.com/office/drawing/2014/main" val="10007"/>
                  </a:ext>
                </a:extLst>
              </a:tr>
              <a:tr h="194540">
                <a:tc>
                  <a:txBody>
                    <a:bodyPr/>
                    <a:lstStyle/>
                    <a:p>
                      <a:pPr algn="r" fontAlgn="b"/>
                      <a:r>
                        <a:rPr lang="en-US" sz="800" b="0" i="0" u="none" strike="noStrike" dirty="0">
                          <a:solidFill>
                            <a:schemeClr val="tx1"/>
                          </a:solidFill>
                          <a:effectLst/>
                          <a:latin typeface="Calibri" panose="020F0502020204030204" pitchFamily="34" charset="0"/>
                        </a:rPr>
                        <a:t>DISC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S</a:t>
                      </a:r>
                    </a:p>
                  </a:txBody>
                  <a:tcPr marL="34290" marR="34290" marT="34290" marB="34290" anchor="b">
                    <a:solidFill>
                      <a:schemeClr val="bg1"/>
                    </a:solidFill>
                  </a:tcPr>
                </a:tc>
                <a:extLst>
                  <a:ext uri="{0D108BD9-81ED-4DB2-BD59-A6C34878D82A}">
                    <a16:rowId xmlns:a16="http://schemas.microsoft.com/office/drawing/2014/main" val="10008"/>
                  </a:ext>
                </a:extLst>
              </a:tr>
              <a:tr h="194310">
                <a:tc>
                  <a:txBody>
                    <a:bodyPr/>
                    <a:lstStyle/>
                    <a:p>
                      <a:pPr algn="r" fontAlgn="b"/>
                      <a:r>
                        <a:rPr lang="en-US" sz="800" b="0" i="0" u="none" strike="noStrike" kern="1200" dirty="0">
                          <a:solidFill>
                            <a:schemeClr val="tx1"/>
                          </a:solidFill>
                          <a:effectLst/>
                          <a:latin typeface="Calibri" panose="020F0502020204030204" pitchFamily="34" charset="0"/>
                          <a:ea typeface="+mn-ea"/>
                          <a:cs typeface="+mn-cs"/>
                        </a:rPr>
                        <a:t>Performance</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8.03</a:t>
                      </a:r>
                    </a:p>
                  </a:txBody>
                  <a:tcPr marL="34290" marR="34290" marT="34290" marB="34290" anchor="b">
                    <a:solidFill>
                      <a:schemeClr val="bg1"/>
                    </a:solidFill>
                  </a:tcPr>
                </a:tc>
                <a:extLst>
                  <a:ext uri="{0D108BD9-81ED-4DB2-BD59-A6C34878D82A}">
                    <a16:rowId xmlns:a16="http://schemas.microsoft.com/office/drawing/2014/main" val="10009"/>
                  </a:ext>
                </a:extLst>
              </a:tr>
              <a:tr h="194310">
                <a:tc>
                  <a:txBody>
                    <a:bodyPr/>
                    <a:lstStyle/>
                    <a:p>
                      <a:pPr algn="r" fontAlgn="b"/>
                      <a:r>
                        <a:rPr lang="en-US" sz="800" b="0" i="0" u="none" strike="noStrike" kern="1200" dirty="0">
                          <a:solidFill>
                            <a:schemeClr val="tx1"/>
                          </a:solidFill>
                          <a:effectLst/>
                          <a:latin typeface="Calibri" panose="020F0502020204030204" pitchFamily="34" charset="0"/>
                          <a:ea typeface="+mn-ea"/>
                          <a:cs typeface="+mn-cs"/>
                        </a:rPr>
                        <a:t>Pot Exec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4.25</a:t>
                      </a:r>
                    </a:p>
                  </a:txBody>
                  <a:tcPr marL="34290" marR="34290" marT="34290" marB="34290" anchor="b">
                    <a:solidFill>
                      <a:schemeClr val="bg1"/>
                    </a:solidFill>
                  </a:tcPr>
                </a:tc>
                <a:extLst>
                  <a:ext uri="{0D108BD9-81ED-4DB2-BD59-A6C34878D82A}">
                    <a16:rowId xmlns:a16="http://schemas.microsoft.com/office/drawing/2014/main" val="10010"/>
                  </a:ext>
                </a:extLst>
              </a:tr>
            </a:tbl>
          </a:graphicData>
        </a:graphic>
      </p:graphicFrame>
      <p:graphicFrame>
        <p:nvGraphicFramePr>
          <p:cNvPr id="46" name="Table 45">
            <a:extLst>
              <a:ext uri="{FF2B5EF4-FFF2-40B4-BE49-F238E27FC236}">
                <a16:creationId xmlns:a16="http://schemas.microsoft.com/office/drawing/2014/main" id="{99EAA2F5-C36E-4BB6-A7E5-DF2A4E9E63C9}"/>
              </a:ext>
            </a:extLst>
          </p:cNvPr>
          <p:cNvGraphicFramePr>
            <a:graphicFrameLocks noGrp="1"/>
          </p:cNvGraphicFramePr>
          <p:nvPr>
            <p:extLst>
              <p:ext uri="{D42A27DB-BD31-4B8C-83A1-F6EECF244321}">
                <p14:modId xmlns:p14="http://schemas.microsoft.com/office/powerpoint/2010/main" val="2085281436"/>
              </p:ext>
            </p:extLst>
          </p:nvPr>
        </p:nvGraphicFramePr>
        <p:xfrm>
          <a:off x="3036793" y="1704455"/>
          <a:ext cx="1431845" cy="2137410"/>
        </p:xfrm>
        <a:graphic>
          <a:graphicData uri="http://schemas.openxmlformats.org/drawingml/2006/table">
            <a:tbl>
              <a:tblPr>
                <a:tableStyleId>{5940675A-B579-460E-94D1-54222C63F5DA}</a:tableStyleId>
              </a:tblPr>
              <a:tblGrid>
                <a:gridCol w="869870">
                  <a:extLst>
                    <a:ext uri="{9D8B030D-6E8A-4147-A177-3AD203B41FA5}">
                      <a16:colId xmlns:a16="http://schemas.microsoft.com/office/drawing/2014/main" val="20000"/>
                    </a:ext>
                  </a:extLst>
                </a:gridCol>
                <a:gridCol w="561975">
                  <a:extLst>
                    <a:ext uri="{9D8B030D-6E8A-4147-A177-3AD203B41FA5}">
                      <a16:colId xmlns:a16="http://schemas.microsoft.com/office/drawing/2014/main" val="20001"/>
                    </a:ext>
                  </a:extLst>
                </a:gridCol>
              </a:tblGrid>
              <a:tr h="194310">
                <a:tc>
                  <a:txBody>
                    <a:bodyPr/>
                    <a:lstStyle/>
                    <a:p>
                      <a:pPr algn="r" fontAlgn="b"/>
                      <a:r>
                        <a:rPr lang="en-US" sz="800" b="0" i="0" u="none" strike="noStrike" dirty="0">
                          <a:solidFill>
                            <a:schemeClr val="tx1"/>
                          </a:solidFill>
                          <a:effectLst/>
                          <a:latin typeface="Calibri" panose="020F0502020204030204" pitchFamily="34" charset="0"/>
                        </a:rPr>
                        <a:t>Honesty</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3.70</a:t>
                      </a:r>
                    </a:p>
                  </a:txBody>
                  <a:tcPr marL="34290" marR="34290" marT="34290" marB="34290" anchor="b">
                    <a:solidFill>
                      <a:schemeClr val="bg1"/>
                    </a:solidFill>
                  </a:tcPr>
                </a:tc>
                <a:extLst>
                  <a:ext uri="{0D108BD9-81ED-4DB2-BD59-A6C34878D82A}">
                    <a16:rowId xmlns:a16="http://schemas.microsoft.com/office/drawing/2014/main" val="10000"/>
                  </a:ext>
                </a:extLst>
              </a:tr>
              <a:tr h="194310">
                <a:tc>
                  <a:txBody>
                    <a:bodyPr/>
                    <a:lstStyle/>
                    <a:p>
                      <a:pPr algn="r" fontAlgn="b"/>
                      <a:r>
                        <a:rPr lang="en-US" sz="800" b="0" i="0" u="none" strike="noStrike" dirty="0">
                          <a:solidFill>
                            <a:schemeClr val="tx1"/>
                          </a:solidFill>
                          <a:effectLst/>
                          <a:latin typeface="Calibri" panose="020F0502020204030204" pitchFamily="34" charset="0"/>
                        </a:rPr>
                        <a:t>Emotionality</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3.00</a:t>
                      </a:r>
                    </a:p>
                  </a:txBody>
                  <a:tcPr marL="34290" marR="34290" marT="34290" marB="34290" anchor="b">
                    <a:solidFill>
                      <a:schemeClr val="bg1"/>
                    </a:solidFill>
                  </a:tcPr>
                </a:tc>
                <a:extLst>
                  <a:ext uri="{0D108BD9-81ED-4DB2-BD59-A6C34878D82A}">
                    <a16:rowId xmlns:a16="http://schemas.microsoft.com/office/drawing/2014/main" val="10001"/>
                  </a:ext>
                </a:extLst>
              </a:tr>
              <a:tr h="194310">
                <a:tc>
                  <a:txBody>
                    <a:bodyPr/>
                    <a:lstStyle/>
                    <a:p>
                      <a:pPr algn="r" fontAlgn="b"/>
                      <a:r>
                        <a:rPr lang="en-US" sz="800" b="0" i="0" u="none" strike="noStrike" dirty="0">
                          <a:solidFill>
                            <a:schemeClr val="tx1"/>
                          </a:solidFill>
                          <a:effectLst/>
                          <a:latin typeface="Calibri" panose="020F0502020204030204" pitchFamily="34" charset="0"/>
                        </a:rPr>
                        <a:t>Extraversion</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3.46</a:t>
                      </a:r>
                    </a:p>
                  </a:txBody>
                  <a:tcPr marL="34290" marR="34290" marT="34290" marB="34290" anchor="b">
                    <a:solidFill>
                      <a:schemeClr val="bg1"/>
                    </a:solidFill>
                  </a:tcPr>
                </a:tc>
                <a:extLst>
                  <a:ext uri="{0D108BD9-81ED-4DB2-BD59-A6C34878D82A}">
                    <a16:rowId xmlns:a16="http://schemas.microsoft.com/office/drawing/2014/main" val="10002"/>
                  </a:ext>
                </a:extLst>
              </a:tr>
              <a:tr h="194310">
                <a:tc>
                  <a:txBody>
                    <a:bodyPr/>
                    <a:lstStyle/>
                    <a:p>
                      <a:pPr algn="r" fontAlgn="b"/>
                      <a:r>
                        <a:rPr lang="en-US" sz="800" b="0" i="0" u="none" strike="noStrike" dirty="0">
                          <a:solidFill>
                            <a:schemeClr val="tx1"/>
                          </a:solidFill>
                          <a:effectLst/>
                          <a:latin typeface="Calibri" panose="020F0502020204030204" pitchFamily="34" charset="0"/>
                        </a:rPr>
                        <a:t>Agreeableness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3.07</a:t>
                      </a:r>
                    </a:p>
                  </a:txBody>
                  <a:tcPr marL="34290" marR="34290" marT="34290" marB="34290" anchor="b">
                    <a:solidFill>
                      <a:schemeClr val="bg1"/>
                    </a:solidFill>
                  </a:tcPr>
                </a:tc>
                <a:extLst>
                  <a:ext uri="{0D108BD9-81ED-4DB2-BD59-A6C34878D82A}">
                    <a16:rowId xmlns:a16="http://schemas.microsoft.com/office/drawing/2014/main" val="10003"/>
                  </a:ext>
                </a:extLst>
              </a:tr>
              <a:tr h="194310">
                <a:tc>
                  <a:txBody>
                    <a:bodyPr/>
                    <a:lstStyle/>
                    <a:p>
                      <a:pPr algn="r" fontAlgn="b"/>
                      <a:r>
                        <a:rPr lang="en-US" sz="800" b="0" i="0" u="none" strike="noStrike" dirty="0">
                          <a:solidFill>
                            <a:schemeClr val="tx1"/>
                          </a:solidFill>
                          <a:effectLst/>
                          <a:latin typeface="Calibri" panose="020F0502020204030204" pitchFamily="34" charset="0"/>
                        </a:rPr>
                        <a:t>Conscientiousness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3.87</a:t>
                      </a:r>
                    </a:p>
                  </a:txBody>
                  <a:tcPr marL="34290" marR="34290" marT="34290" marB="34290" anchor="b">
                    <a:solidFill>
                      <a:schemeClr val="bg1"/>
                    </a:solidFill>
                  </a:tcPr>
                </a:tc>
                <a:extLst>
                  <a:ext uri="{0D108BD9-81ED-4DB2-BD59-A6C34878D82A}">
                    <a16:rowId xmlns:a16="http://schemas.microsoft.com/office/drawing/2014/main" val="10004"/>
                  </a:ext>
                </a:extLst>
              </a:tr>
              <a:tr h="194310">
                <a:tc>
                  <a:txBody>
                    <a:bodyPr/>
                    <a:lstStyle/>
                    <a:p>
                      <a:pPr algn="r" fontAlgn="b"/>
                      <a:r>
                        <a:rPr lang="en-US" sz="800" b="0" i="0" u="none" strike="noStrike" dirty="0">
                          <a:solidFill>
                            <a:schemeClr val="tx1"/>
                          </a:solidFill>
                          <a:effectLst/>
                          <a:latin typeface="Calibri" panose="020F0502020204030204" pitchFamily="34" charset="0"/>
                        </a:rPr>
                        <a:t>Openness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3.53</a:t>
                      </a:r>
                    </a:p>
                  </a:txBody>
                  <a:tcPr marL="34290" marR="34290" marT="34290" marB="34290" anchor="b">
                    <a:solidFill>
                      <a:schemeClr val="bg1"/>
                    </a:solidFill>
                  </a:tcPr>
                </a:tc>
                <a:extLst>
                  <a:ext uri="{0D108BD9-81ED-4DB2-BD59-A6C34878D82A}">
                    <a16:rowId xmlns:a16="http://schemas.microsoft.com/office/drawing/2014/main" val="10005"/>
                  </a:ext>
                </a:extLst>
              </a:tr>
              <a:tr h="194310">
                <a:tc>
                  <a:txBody>
                    <a:bodyPr/>
                    <a:lstStyle/>
                    <a:p>
                      <a:pPr algn="r" fontAlgn="b"/>
                      <a:r>
                        <a:rPr lang="en-US" sz="800" b="0" i="0" u="none" strike="noStrike" dirty="0">
                          <a:solidFill>
                            <a:schemeClr val="tx1"/>
                          </a:solidFill>
                          <a:effectLst/>
                          <a:latin typeface="Calibri" panose="020F0502020204030204" pitchFamily="34" charset="0"/>
                        </a:rPr>
                        <a:t>EQ</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71.00</a:t>
                      </a:r>
                    </a:p>
                  </a:txBody>
                  <a:tcPr marL="34290" marR="34290" marT="34290" marB="34290" anchor="b">
                    <a:solidFill>
                      <a:schemeClr val="bg1"/>
                    </a:solidFill>
                  </a:tcPr>
                </a:tc>
                <a:extLst>
                  <a:ext uri="{0D108BD9-81ED-4DB2-BD59-A6C34878D82A}">
                    <a16:rowId xmlns:a16="http://schemas.microsoft.com/office/drawing/2014/main" val="10006"/>
                  </a:ext>
                </a:extLst>
              </a:tr>
              <a:tr h="194310">
                <a:tc>
                  <a:txBody>
                    <a:bodyPr/>
                    <a:lstStyle/>
                    <a:p>
                      <a:pPr algn="r" fontAlgn="b"/>
                      <a:r>
                        <a:rPr lang="en-US" sz="800" b="0" i="0" u="none" strike="noStrike" dirty="0">
                          <a:solidFill>
                            <a:schemeClr val="tx1"/>
                          </a:solidFill>
                          <a:effectLst/>
                          <a:latin typeface="Calibri" panose="020F0502020204030204" pitchFamily="34" charset="0"/>
                        </a:rPr>
                        <a:t>MBTI</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STJ</a:t>
                      </a:r>
                    </a:p>
                  </a:txBody>
                  <a:tcPr marL="34290" marR="34290" marT="34290" marB="34290" anchor="b">
                    <a:solidFill>
                      <a:schemeClr val="bg1"/>
                    </a:solidFill>
                  </a:tcPr>
                </a:tc>
                <a:extLst>
                  <a:ext uri="{0D108BD9-81ED-4DB2-BD59-A6C34878D82A}">
                    <a16:rowId xmlns:a16="http://schemas.microsoft.com/office/drawing/2014/main" val="10007"/>
                  </a:ext>
                </a:extLst>
              </a:tr>
              <a:tr h="194310">
                <a:tc>
                  <a:txBody>
                    <a:bodyPr/>
                    <a:lstStyle/>
                    <a:p>
                      <a:pPr algn="r" fontAlgn="b"/>
                      <a:r>
                        <a:rPr lang="en-US" sz="800" b="0" i="0" u="none" strike="noStrike" dirty="0">
                          <a:solidFill>
                            <a:schemeClr val="tx1"/>
                          </a:solidFill>
                          <a:effectLst/>
                          <a:latin typeface="Calibri" panose="020F0502020204030204" pitchFamily="34" charset="0"/>
                        </a:rPr>
                        <a:t>DISC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C</a:t>
                      </a:r>
                    </a:p>
                  </a:txBody>
                  <a:tcPr marL="34290" marR="34290" marT="34290" marB="34290" anchor="b">
                    <a:solidFill>
                      <a:schemeClr val="bg1"/>
                    </a:solidFill>
                  </a:tcPr>
                </a:tc>
                <a:extLst>
                  <a:ext uri="{0D108BD9-81ED-4DB2-BD59-A6C34878D82A}">
                    <a16:rowId xmlns:a16="http://schemas.microsoft.com/office/drawing/2014/main" val="10008"/>
                  </a:ext>
                </a:extLst>
              </a:tr>
              <a:tr h="194310">
                <a:tc>
                  <a:txBody>
                    <a:bodyPr/>
                    <a:lstStyle/>
                    <a:p>
                      <a:pPr algn="r" fontAlgn="b"/>
                      <a:r>
                        <a:rPr lang="en-US" sz="800" b="0" i="0" u="none" strike="noStrike" dirty="0">
                          <a:solidFill>
                            <a:schemeClr val="tx1"/>
                          </a:solidFill>
                          <a:effectLst/>
                          <a:latin typeface="Calibri" panose="020F0502020204030204" pitchFamily="34" charset="0"/>
                        </a:rPr>
                        <a:t>Performance</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7.87</a:t>
                      </a:r>
                    </a:p>
                  </a:txBody>
                  <a:tcPr marL="34290" marR="34290" marT="34290" marB="34290" anchor="b">
                    <a:solidFill>
                      <a:schemeClr val="bg1"/>
                    </a:solidFill>
                  </a:tcPr>
                </a:tc>
                <a:extLst>
                  <a:ext uri="{0D108BD9-81ED-4DB2-BD59-A6C34878D82A}">
                    <a16:rowId xmlns:a16="http://schemas.microsoft.com/office/drawing/2014/main" val="10009"/>
                  </a:ext>
                </a:extLst>
              </a:tr>
              <a:tr h="194310">
                <a:tc>
                  <a:txBody>
                    <a:bodyPr/>
                    <a:lstStyle/>
                    <a:p>
                      <a:pPr algn="r" fontAlgn="b"/>
                      <a:r>
                        <a:rPr lang="en-US" sz="800" b="0" i="0" u="none" strike="noStrike" dirty="0">
                          <a:solidFill>
                            <a:schemeClr val="tx1"/>
                          </a:solidFill>
                          <a:effectLst/>
                          <a:latin typeface="Calibri" panose="020F0502020204030204" pitchFamily="34" charset="0"/>
                        </a:rPr>
                        <a:t>Pot Exec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3.83</a:t>
                      </a:r>
                    </a:p>
                  </a:txBody>
                  <a:tcPr marL="34290" marR="34290" marT="34290" marB="34290" anchor="b">
                    <a:solidFill>
                      <a:schemeClr val="bg1"/>
                    </a:solidFill>
                  </a:tcPr>
                </a:tc>
                <a:extLst>
                  <a:ext uri="{0D108BD9-81ED-4DB2-BD59-A6C34878D82A}">
                    <a16:rowId xmlns:a16="http://schemas.microsoft.com/office/drawing/2014/main" val="10010"/>
                  </a:ext>
                </a:extLst>
              </a:tr>
            </a:tbl>
          </a:graphicData>
        </a:graphic>
      </p:graphicFrame>
      <p:graphicFrame>
        <p:nvGraphicFramePr>
          <p:cNvPr id="47" name="Table 46">
            <a:extLst>
              <a:ext uri="{FF2B5EF4-FFF2-40B4-BE49-F238E27FC236}">
                <a16:creationId xmlns:a16="http://schemas.microsoft.com/office/drawing/2014/main" id="{28DE3B9C-F173-43DC-A5DD-47173A32BDCF}"/>
              </a:ext>
            </a:extLst>
          </p:cNvPr>
          <p:cNvGraphicFramePr>
            <a:graphicFrameLocks noGrp="1"/>
          </p:cNvGraphicFramePr>
          <p:nvPr>
            <p:extLst>
              <p:ext uri="{D42A27DB-BD31-4B8C-83A1-F6EECF244321}">
                <p14:modId xmlns:p14="http://schemas.microsoft.com/office/powerpoint/2010/main" val="1348842577"/>
              </p:ext>
            </p:extLst>
          </p:nvPr>
        </p:nvGraphicFramePr>
        <p:xfrm>
          <a:off x="4590320" y="1709218"/>
          <a:ext cx="1431845" cy="2137410"/>
        </p:xfrm>
        <a:graphic>
          <a:graphicData uri="http://schemas.openxmlformats.org/drawingml/2006/table">
            <a:tbl>
              <a:tblPr>
                <a:tableStyleId>{5940675A-B579-460E-94D1-54222C63F5DA}</a:tableStyleId>
              </a:tblPr>
              <a:tblGrid>
                <a:gridCol w="869870">
                  <a:extLst>
                    <a:ext uri="{9D8B030D-6E8A-4147-A177-3AD203B41FA5}">
                      <a16:colId xmlns:a16="http://schemas.microsoft.com/office/drawing/2014/main" val="20000"/>
                    </a:ext>
                  </a:extLst>
                </a:gridCol>
                <a:gridCol w="561975">
                  <a:extLst>
                    <a:ext uri="{9D8B030D-6E8A-4147-A177-3AD203B41FA5}">
                      <a16:colId xmlns:a16="http://schemas.microsoft.com/office/drawing/2014/main" val="20001"/>
                    </a:ext>
                  </a:extLst>
                </a:gridCol>
              </a:tblGrid>
              <a:tr h="194310">
                <a:tc>
                  <a:txBody>
                    <a:bodyPr/>
                    <a:lstStyle/>
                    <a:p>
                      <a:pPr algn="r" fontAlgn="b"/>
                      <a:r>
                        <a:rPr lang="en-US" sz="800" b="0" i="0" u="none" strike="noStrike" dirty="0">
                          <a:solidFill>
                            <a:schemeClr val="tx1"/>
                          </a:solidFill>
                          <a:effectLst/>
                          <a:latin typeface="Calibri" panose="020F0502020204030204" pitchFamily="34" charset="0"/>
                        </a:rPr>
                        <a:t>Honesty</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3.73</a:t>
                      </a:r>
                    </a:p>
                  </a:txBody>
                  <a:tcPr marL="34290" marR="34290" marT="34290" marB="34290" anchor="b">
                    <a:solidFill>
                      <a:schemeClr val="bg1"/>
                    </a:solidFill>
                  </a:tcPr>
                </a:tc>
                <a:extLst>
                  <a:ext uri="{0D108BD9-81ED-4DB2-BD59-A6C34878D82A}">
                    <a16:rowId xmlns:a16="http://schemas.microsoft.com/office/drawing/2014/main" val="10000"/>
                  </a:ext>
                </a:extLst>
              </a:tr>
              <a:tr h="194310">
                <a:tc>
                  <a:txBody>
                    <a:bodyPr/>
                    <a:lstStyle/>
                    <a:p>
                      <a:pPr algn="r" fontAlgn="b"/>
                      <a:r>
                        <a:rPr lang="en-US" sz="800" b="0" i="0" u="none" strike="noStrike" dirty="0">
                          <a:solidFill>
                            <a:schemeClr val="tx1"/>
                          </a:solidFill>
                          <a:effectLst/>
                          <a:latin typeface="Calibri" panose="020F0502020204030204" pitchFamily="34" charset="0"/>
                        </a:rPr>
                        <a:t>Emotionality</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2.87</a:t>
                      </a:r>
                    </a:p>
                  </a:txBody>
                  <a:tcPr marL="34290" marR="34290" marT="34290" marB="34290" anchor="b">
                    <a:solidFill>
                      <a:schemeClr val="bg1"/>
                    </a:solidFill>
                  </a:tcPr>
                </a:tc>
                <a:extLst>
                  <a:ext uri="{0D108BD9-81ED-4DB2-BD59-A6C34878D82A}">
                    <a16:rowId xmlns:a16="http://schemas.microsoft.com/office/drawing/2014/main" val="10001"/>
                  </a:ext>
                </a:extLst>
              </a:tr>
              <a:tr h="194310">
                <a:tc>
                  <a:txBody>
                    <a:bodyPr/>
                    <a:lstStyle/>
                    <a:p>
                      <a:pPr algn="r" fontAlgn="b"/>
                      <a:r>
                        <a:rPr lang="en-US" sz="800" b="0" i="0" u="none" strike="noStrike" dirty="0">
                          <a:solidFill>
                            <a:schemeClr val="tx1"/>
                          </a:solidFill>
                          <a:effectLst/>
                          <a:latin typeface="Calibri" panose="020F0502020204030204" pitchFamily="34" charset="0"/>
                        </a:rPr>
                        <a:t>Extraversion</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3.49</a:t>
                      </a:r>
                    </a:p>
                  </a:txBody>
                  <a:tcPr marL="34290" marR="34290" marT="34290" marB="34290" anchor="b">
                    <a:solidFill>
                      <a:schemeClr val="bg1"/>
                    </a:solidFill>
                  </a:tcPr>
                </a:tc>
                <a:extLst>
                  <a:ext uri="{0D108BD9-81ED-4DB2-BD59-A6C34878D82A}">
                    <a16:rowId xmlns:a16="http://schemas.microsoft.com/office/drawing/2014/main" val="10002"/>
                  </a:ext>
                </a:extLst>
              </a:tr>
              <a:tr h="194310">
                <a:tc>
                  <a:txBody>
                    <a:bodyPr/>
                    <a:lstStyle/>
                    <a:p>
                      <a:pPr algn="r" fontAlgn="b"/>
                      <a:r>
                        <a:rPr lang="en-US" sz="800" b="0" i="0" u="none" strike="noStrike" dirty="0">
                          <a:solidFill>
                            <a:schemeClr val="tx1"/>
                          </a:solidFill>
                          <a:effectLst/>
                          <a:latin typeface="Calibri" panose="020F0502020204030204" pitchFamily="34" charset="0"/>
                        </a:rPr>
                        <a:t>Agreeableness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2.84</a:t>
                      </a:r>
                    </a:p>
                  </a:txBody>
                  <a:tcPr marL="34290" marR="34290" marT="34290" marB="34290" anchor="b">
                    <a:solidFill>
                      <a:schemeClr val="bg1"/>
                    </a:solidFill>
                  </a:tcPr>
                </a:tc>
                <a:extLst>
                  <a:ext uri="{0D108BD9-81ED-4DB2-BD59-A6C34878D82A}">
                    <a16:rowId xmlns:a16="http://schemas.microsoft.com/office/drawing/2014/main" val="10003"/>
                  </a:ext>
                </a:extLst>
              </a:tr>
              <a:tr h="194310">
                <a:tc>
                  <a:txBody>
                    <a:bodyPr/>
                    <a:lstStyle/>
                    <a:p>
                      <a:pPr algn="r" fontAlgn="b"/>
                      <a:r>
                        <a:rPr lang="en-US" sz="800" b="0" i="0" u="none" strike="noStrike" dirty="0">
                          <a:solidFill>
                            <a:schemeClr val="tx1"/>
                          </a:solidFill>
                          <a:effectLst/>
                          <a:latin typeface="Calibri" panose="020F0502020204030204" pitchFamily="34" charset="0"/>
                        </a:rPr>
                        <a:t>Conscientiousness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3.85</a:t>
                      </a:r>
                    </a:p>
                  </a:txBody>
                  <a:tcPr marL="34290" marR="34290" marT="34290" marB="34290" anchor="b">
                    <a:solidFill>
                      <a:schemeClr val="bg1"/>
                    </a:solidFill>
                  </a:tcPr>
                </a:tc>
                <a:extLst>
                  <a:ext uri="{0D108BD9-81ED-4DB2-BD59-A6C34878D82A}">
                    <a16:rowId xmlns:a16="http://schemas.microsoft.com/office/drawing/2014/main" val="10004"/>
                  </a:ext>
                </a:extLst>
              </a:tr>
              <a:tr h="194310">
                <a:tc>
                  <a:txBody>
                    <a:bodyPr/>
                    <a:lstStyle/>
                    <a:p>
                      <a:pPr algn="r" fontAlgn="b"/>
                      <a:r>
                        <a:rPr lang="en-US" sz="800" b="0" i="0" u="none" strike="noStrike" dirty="0">
                          <a:solidFill>
                            <a:schemeClr val="tx1"/>
                          </a:solidFill>
                          <a:effectLst/>
                          <a:latin typeface="Calibri" panose="020F0502020204030204" pitchFamily="34" charset="0"/>
                        </a:rPr>
                        <a:t>Openness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3.15</a:t>
                      </a:r>
                    </a:p>
                  </a:txBody>
                  <a:tcPr marL="34290" marR="34290" marT="34290" marB="34290" anchor="b">
                    <a:solidFill>
                      <a:schemeClr val="bg1"/>
                    </a:solidFill>
                  </a:tcPr>
                </a:tc>
                <a:extLst>
                  <a:ext uri="{0D108BD9-81ED-4DB2-BD59-A6C34878D82A}">
                    <a16:rowId xmlns:a16="http://schemas.microsoft.com/office/drawing/2014/main" val="10005"/>
                  </a:ext>
                </a:extLst>
              </a:tr>
              <a:tr h="194310">
                <a:tc>
                  <a:txBody>
                    <a:bodyPr/>
                    <a:lstStyle/>
                    <a:p>
                      <a:pPr algn="r" fontAlgn="b"/>
                      <a:r>
                        <a:rPr lang="en-US" sz="800" b="0" i="0" u="none" strike="noStrike" dirty="0">
                          <a:solidFill>
                            <a:schemeClr val="tx1"/>
                          </a:solidFill>
                          <a:effectLst/>
                          <a:latin typeface="Calibri" panose="020F0502020204030204" pitchFamily="34" charset="0"/>
                        </a:rPr>
                        <a:t>EQ</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72.27</a:t>
                      </a:r>
                    </a:p>
                  </a:txBody>
                  <a:tcPr marL="34290" marR="34290" marT="34290" marB="34290" anchor="b">
                    <a:solidFill>
                      <a:schemeClr val="bg1"/>
                    </a:solidFill>
                  </a:tcPr>
                </a:tc>
                <a:extLst>
                  <a:ext uri="{0D108BD9-81ED-4DB2-BD59-A6C34878D82A}">
                    <a16:rowId xmlns:a16="http://schemas.microsoft.com/office/drawing/2014/main" val="10006"/>
                  </a:ext>
                </a:extLst>
              </a:tr>
              <a:tr h="194310">
                <a:tc>
                  <a:txBody>
                    <a:bodyPr/>
                    <a:lstStyle/>
                    <a:p>
                      <a:pPr algn="r" fontAlgn="b"/>
                      <a:r>
                        <a:rPr lang="en-US" sz="800" b="0" i="0" u="none" strike="noStrike" dirty="0">
                          <a:solidFill>
                            <a:schemeClr val="tx1"/>
                          </a:solidFill>
                          <a:effectLst/>
                          <a:latin typeface="Calibri" panose="020F0502020204030204" pitchFamily="34" charset="0"/>
                        </a:rPr>
                        <a:t>MBTI</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ISTJ</a:t>
                      </a:r>
                    </a:p>
                  </a:txBody>
                  <a:tcPr marL="34290" marR="34290" marT="34290" marB="34290" anchor="b">
                    <a:solidFill>
                      <a:schemeClr val="bg1"/>
                    </a:solidFill>
                  </a:tcPr>
                </a:tc>
                <a:extLst>
                  <a:ext uri="{0D108BD9-81ED-4DB2-BD59-A6C34878D82A}">
                    <a16:rowId xmlns:a16="http://schemas.microsoft.com/office/drawing/2014/main" val="10007"/>
                  </a:ext>
                </a:extLst>
              </a:tr>
              <a:tr h="194310">
                <a:tc>
                  <a:txBody>
                    <a:bodyPr/>
                    <a:lstStyle/>
                    <a:p>
                      <a:pPr algn="r" fontAlgn="b"/>
                      <a:r>
                        <a:rPr lang="en-US" sz="800" b="0" i="0" u="none" strike="noStrike" dirty="0">
                          <a:solidFill>
                            <a:schemeClr val="tx1"/>
                          </a:solidFill>
                          <a:effectLst/>
                          <a:latin typeface="Calibri" panose="020F0502020204030204" pitchFamily="34" charset="0"/>
                        </a:rPr>
                        <a:t>DISC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D</a:t>
                      </a:r>
                    </a:p>
                  </a:txBody>
                  <a:tcPr marL="34290" marR="34290" marT="34290" marB="34290" anchor="b">
                    <a:solidFill>
                      <a:schemeClr val="bg1"/>
                    </a:solidFill>
                  </a:tcPr>
                </a:tc>
                <a:extLst>
                  <a:ext uri="{0D108BD9-81ED-4DB2-BD59-A6C34878D82A}">
                    <a16:rowId xmlns:a16="http://schemas.microsoft.com/office/drawing/2014/main" val="10008"/>
                  </a:ext>
                </a:extLst>
              </a:tr>
              <a:tr h="194310">
                <a:tc>
                  <a:txBody>
                    <a:bodyPr/>
                    <a:lstStyle/>
                    <a:p>
                      <a:pPr algn="r" fontAlgn="b"/>
                      <a:r>
                        <a:rPr lang="en-US" sz="800" b="0" i="0" u="none" strike="noStrike" dirty="0">
                          <a:solidFill>
                            <a:schemeClr val="tx1"/>
                          </a:solidFill>
                          <a:effectLst/>
                          <a:latin typeface="Calibri" panose="020F0502020204030204" pitchFamily="34" charset="0"/>
                        </a:rPr>
                        <a:t>Performance</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8.43</a:t>
                      </a:r>
                    </a:p>
                  </a:txBody>
                  <a:tcPr marL="34290" marR="34290" marT="34290" marB="34290" anchor="b">
                    <a:solidFill>
                      <a:schemeClr val="bg1"/>
                    </a:solidFill>
                  </a:tcPr>
                </a:tc>
                <a:extLst>
                  <a:ext uri="{0D108BD9-81ED-4DB2-BD59-A6C34878D82A}">
                    <a16:rowId xmlns:a16="http://schemas.microsoft.com/office/drawing/2014/main" val="10009"/>
                  </a:ext>
                </a:extLst>
              </a:tr>
              <a:tr h="194310">
                <a:tc>
                  <a:txBody>
                    <a:bodyPr/>
                    <a:lstStyle/>
                    <a:p>
                      <a:pPr algn="r" fontAlgn="b"/>
                      <a:r>
                        <a:rPr lang="en-US" sz="800" b="0" i="0" u="none" strike="noStrike" dirty="0">
                          <a:solidFill>
                            <a:schemeClr val="tx1"/>
                          </a:solidFill>
                          <a:effectLst/>
                          <a:latin typeface="Calibri" panose="020F0502020204030204" pitchFamily="34" charset="0"/>
                        </a:rPr>
                        <a:t>Pot Exec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7.19</a:t>
                      </a:r>
                    </a:p>
                  </a:txBody>
                  <a:tcPr marL="34290" marR="34290" marT="34290" marB="34290" anchor="b">
                    <a:solidFill>
                      <a:schemeClr val="bg1"/>
                    </a:solidFill>
                  </a:tcPr>
                </a:tc>
                <a:extLst>
                  <a:ext uri="{0D108BD9-81ED-4DB2-BD59-A6C34878D82A}">
                    <a16:rowId xmlns:a16="http://schemas.microsoft.com/office/drawing/2014/main" val="10010"/>
                  </a:ext>
                </a:extLst>
              </a:tr>
            </a:tbl>
          </a:graphicData>
        </a:graphic>
      </p:graphicFrame>
      <p:graphicFrame>
        <p:nvGraphicFramePr>
          <p:cNvPr id="48" name="Table 47">
            <a:extLst>
              <a:ext uri="{FF2B5EF4-FFF2-40B4-BE49-F238E27FC236}">
                <a16:creationId xmlns:a16="http://schemas.microsoft.com/office/drawing/2014/main" id="{575E1E3B-12C7-4EDD-B05C-D848760A9CA4}"/>
              </a:ext>
            </a:extLst>
          </p:cNvPr>
          <p:cNvGraphicFramePr>
            <a:graphicFrameLocks noGrp="1"/>
          </p:cNvGraphicFramePr>
          <p:nvPr>
            <p:extLst>
              <p:ext uri="{D42A27DB-BD31-4B8C-83A1-F6EECF244321}">
                <p14:modId xmlns:p14="http://schemas.microsoft.com/office/powerpoint/2010/main" val="202064055"/>
              </p:ext>
            </p:extLst>
          </p:nvPr>
        </p:nvGraphicFramePr>
        <p:xfrm>
          <a:off x="6145500" y="1709274"/>
          <a:ext cx="1431845" cy="1748790"/>
        </p:xfrm>
        <a:graphic>
          <a:graphicData uri="http://schemas.openxmlformats.org/drawingml/2006/table">
            <a:tbl>
              <a:tblPr>
                <a:tableStyleId>{5940675A-B579-460E-94D1-54222C63F5DA}</a:tableStyleId>
              </a:tblPr>
              <a:tblGrid>
                <a:gridCol w="869870">
                  <a:extLst>
                    <a:ext uri="{9D8B030D-6E8A-4147-A177-3AD203B41FA5}">
                      <a16:colId xmlns:a16="http://schemas.microsoft.com/office/drawing/2014/main" val="20000"/>
                    </a:ext>
                  </a:extLst>
                </a:gridCol>
                <a:gridCol w="561975">
                  <a:extLst>
                    <a:ext uri="{9D8B030D-6E8A-4147-A177-3AD203B41FA5}">
                      <a16:colId xmlns:a16="http://schemas.microsoft.com/office/drawing/2014/main" val="20001"/>
                    </a:ext>
                  </a:extLst>
                </a:gridCol>
              </a:tblGrid>
              <a:tr h="194310">
                <a:tc>
                  <a:txBody>
                    <a:bodyPr/>
                    <a:lstStyle/>
                    <a:p>
                      <a:pPr algn="r" fontAlgn="b"/>
                      <a:r>
                        <a:rPr lang="en-US" sz="800" b="0" i="0" u="none" strike="noStrike" dirty="0">
                          <a:solidFill>
                            <a:schemeClr val="tx1"/>
                          </a:solidFill>
                          <a:effectLst/>
                          <a:latin typeface="Calibri" panose="020F0502020204030204" pitchFamily="34" charset="0"/>
                        </a:rPr>
                        <a:t>Honesty</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3.69</a:t>
                      </a:r>
                    </a:p>
                  </a:txBody>
                  <a:tcPr marL="34290" marR="34290" marT="34290" marB="34290" anchor="b">
                    <a:solidFill>
                      <a:schemeClr val="bg1"/>
                    </a:solidFill>
                  </a:tcPr>
                </a:tc>
                <a:extLst>
                  <a:ext uri="{0D108BD9-81ED-4DB2-BD59-A6C34878D82A}">
                    <a16:rowId xmlns:a16="http://schemas.microsoft.com/office/drawing/2014/main" val="10000"/>
                  </a:ext>
                </a:extLst>
              </a:tr>
              <a:tr h="194310">
                <a:tc>
                  <a:txBody>
                    <a:bodyPr/>
                    <a:lstStyle/>
                    <a:p>
                      <a:pPr algn="r" fontAlgn="b"/>
                      <a:r>
                        <a:rPr lang="en-US" sz="800" b="0" i="0" u="none" strike="noStrike" dirty="0">
                          <a:solidFill>
                            <a:schemeClr val="tx1"/>
                          </a:solidFill>
                          <a:effectLst/>
                          <a:latin typeface="Calibri" panose="020F0502020204030204" pitchFamily="34" charset="0"/>
                        </a:rPr>
                        <a:t>Emotionality</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2.99</a:t>
                      </a:r>
                    </a:p>
                  </a:txBody>
                  <a:tcPr marL="34290" marR="34290" marT="34290" marB="34290" anchor="b">
                    <a:solidFill>
                      <a:schemeClr val="bg1"/>
                    </a:solidFill>
                  </a:tcPr>
                </a:tc>
                <a:extLst>
                  <a:ext uri="{0D108BD9-81ED-4DB2-BD59-A6C34878D82A}">
                    <a16:rowId xmlns:a16="http://schemas.microsoft.com/office/drawing/2014/main" val="10001"/>
                  </a:ext>
                </a:extLst>
              </a:tr>
              <a:tr h="194310">
                <a:tc>
                  <a:txBody>
                    <a:bodyPr/>
                    <a:lstStyle/>
                    <a:p>
                      <a:pPr algn="r" fontAlgn="b"/>
                      <a:r>
                        <a:rPr lang="en-US" sz="800" b="0" i="0" u="none" strike="noStrike" dirty="0">
                          <a:solidFill>
                            <a:schemeClr val="tx1"/>
                          </a:solidFill>
                          <a:effectLst/>
                          <a:latin typeface="Calibri" panose="020F0502020204030204" pitchFamily="34" charset="0"/>
                        </a:rPr>
                        <a:t>Extraversion</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3.45</a:t>
                      </a:r>
                    </a:p>
                  </a:txBody>
                  <a:tcPr marL="34290" marR="34290" marT="34290" marB="34290" anchor="b">
                    <a:solidFill>
                      <a:schemeClr val="bg1"/>
                    </a:solidFill>
                  </a:tcPr>
                </a:tc>
                <a:extLst>
                  <a:ext uri="{0D108BD9-81ED-4DB2-BD59-A6C34878D82A}">
                    <a16:rowId xmlns:a16="http://schemas.microsoft.com/office/drawing/2014/main" val="10002"/>
                  </a:ext>
                </a:extLst>
              </a:tr>
              <a:tr h="194310">
                <a:tc>
                  <a:txBody>
                    <a:bodyPr/>
                    <a:lstStyle/>
                    <a:p>
                      <a:pPr algn="r" fontAlgn="b"/>
                      <a:r>
                        <a:rPr lang="en-US" sz="800" b="0" i="0" u="none" strike="noStrike" dirty="0">
                          <a:solidFill>
                            <a:schemeClr val="tx1"/>
                          </a:solidFill>
                          <a:effectLst/>
                          <a:latin typeface="Calibri" panose="020F0502020204030204" pitchFamily="34" charset="0"/>
                        </a:rPr>
                        <a:t>Agreeableness</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2.67</a:t>
                      </a:r>
                    </a:p>
                  </a:txBody>
                  <a:tcPr marL="34290" marR="34290" marT="34290" marB="34290" anchor="b">
                    <a:solidFill>
                      <a:schemeClr val="bg1"/>
                    </a:solidFill>
                  </a:tcPr>
                </a:tc>
                <a:extLst>
                  <a:ext uri="{0D108BD9-81ED-4DB2-BD59-A6C34878D82A}">
                    <a16:rowId xmlns:a16="http://schemas.microsoft.com/office/drawing/2014/main" val="10003"/>
                  </a:ext>
                </a:extLst>
              </a:tr>
              <a:tr h="194310">
                <a:tc>
                  <a:txBody>
                    <a:bodyPr/>
                    <a:lstStyle/>
                    <a:p>
                      <a:pPr algn="r" fontAlgn="b"/>
                      <a:r>
                        <a:rPr lang="en-US" sz="800" b="0" i="0" u="none" strike="noStrike" dirty="0">
                          <a:solidFill>
                            <a:schemeClr val="tx1"/>
                          </a:solidFill>
                          <a:effectLst/>
                          <a:latin typeface="Calibri" panose="020F0502020204030204" pitchFamily="34" charset="0"/>
                        </a:rPr>
                        <a:t>Conscientiousness</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3.91</a:t>
                      </a:r>
                    </a:p>
                  </a:txBody>
                  <a:tcPr marL="34290" marR="34290" marT="34290" marB="34290" anchor="b">
                    <a:solidFill>
                      <a:schemeClr val="bg1"/>
                    </a:solidFill>
                  </a:tcPr>
                </a:tc>
                <a:extLst>
                  <a:ext uri="{0D108BD9-81ED-4DB2-BD59-A6C34878D82A}">
                    <a16:rowId xmlns:a16="http://schemas.microsoft.com/office/drawing/2014/main" val="10004"/>
                  </a:ext>
                </a:extLst>
              </a:tr>
              <a:tr h="194310">
                <a:tc>
                  <a:txBody>
                    <a:bodyPr/>
                    <a:lstStyle/>
                    <a:p>
                      <a:pPr algn="r" fontAlgn="b"/>
                      <a:r>
                        <a:rPr lang="en-US" sz="800" b="0" i="0" u="none" strike="noStrike" dirty="0">
                          <a:solidFill>
                            <a:schemeClr val="tx1"/>
                          </a:solidFill>
                          <a:effectLst/>
                          <a:latin typeface="Calibri" panose="020F0502020204030204" pitchFamily="34" charset="0"/>
                        </a:rPr>
                        <a:t>Openness</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3.30</a:t>
                      </a:r>
                    </a:p>
                  </a:txBody>
                  <a:tcPr marL="34290" marR="34290" marT="34290" marB="34290" anchor="b">
                    <a:solidFill>
                      <a:schemeClr val="bg1"/>
                    </a:solidFill>
                  </a:tcPr>
                </a:tc>
                <a:extLst>
                  <a:ext uri="{0D108BD9-81ED-4DB2-BD59-A6C34878D82A}">
                    <a16:rowId xmlns:a16="http://schemas.microsoft.com/office/drawing/2014/main" val="10005"/>
                  </a:ext>
                </a:extLst>
              </a:tr>
              <a:tr h="194310">
                <a:tc>
                  <a:txBody>
                    <a:bodyPr/>
                    <a:lstStyle/>
                    <a:p>
                      <a:pPr algn="r" fontAlgn="b"/>
                      <a:r>
                        <a:rPr lang="en-US" sz="800" b="0" i="0" u="none" strike="noStrike" dirty="0">
                          <a:solidFill>
                            <a:schemeClr val="tx1"/>
                          </a:solidFill>
                          <a:effectLst/>
                          <a:latin typeface="Calibri" panose="020F0502020204030204" pitchFamily="34" charset="0"/>
                        </a:rPr>
                        <a:t>EQ</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68.50</a:t>
                      </a:r>
                    </a:p>
                  </a:txBody>
                  <a:tcPr marL="34290" marR="34290" marT="34290" marB="34290" anchor="b">
                    <a:solidFill>
                      <a:schemeClr val="bg1"/>
                    </a:solidFill>
                  </a:tcPr>
                </a:tc>
                <a:extLst>
                  <a:ext uri="{0D108BD9-81ED-4DB2-BD59-A6C34878D82A}">
                    <a16:rowId xmlns:a16="http://schemas.microsoft.com/office/drawing/2014/main" val="10006"/>
                  </a:ext>
                </a:extLst>
              </a:tr>
              <a:tr h="194310">
                <a:tc>
                  <a:txBody>
                    <a:bodyPr/>
                    <a:lstStyle/>
                    <a:p>
                      <a:pPr algn="r" fontAlgn="b"/>
                      <a:r>
                        <a:rPr lang="en-US" sz="800" b="0" i="0" u="none" strike="noStrike" dirty="0">
                          <a:solidFill>
                            <a:schemeClr val="tx1"/>
                          </a:solidFill>
                          <a:effectLst/>
                          <a:latin typeface="Calibri" panose="020F0502020204030204" pitchFamily="34" charset="0"/>
                        </a:rPr>
                        <a:t>MBTI</a:t>
                      </a:r>
                    </a:p>
                  </a:txBody>
                  <a:tcPr marL="34290" marR="34290" marT="34290" marB="34290" anchor="b">
                    <a:solidFill>
                      <a:schemeClr val="bg1"/>
                    </a:solidFill>
                  </a:tcPr>
                </a:tc>
                <a:tc>
                  <a:txBody>
                    <a:bodyPr/>
                    <a:lstStyle/>
                    <a:p>
                      <a:pPr algn="r" fontAlgn="b"/>
                      <a:r>
                        <a:rPr lang="en-US" sz="800" b="0" i="0" u="none" strike="noStrike">
                          <a:solidFill>
                            <a:schemeClr val="tx1"/>
                          </a:solidFill>
                          <a:effectLst/>
                          <a:latin typeface="Calibri" panose="020F0502020204030204" pitchFamily="34" charset="0"/>
                        </a:rPr>
                        <a:t>STJ</a:t>
                      </a:r>
                    </a:p>
                  </a:txBody>
                  <a:tcPr marL="34290" marR="34290" marT="34290" marB="34290" anchor="b">
                    <a:solidFill>
                      <a:schemeClr val="bg1"/>
                    </a:solidFill>
                  </a:tcPr>
                </a:tc>
                <a:extLst>
                  <a:ext uri="{0D108BD9-81ED-4DB2-BD59-A6C34878D82A}">
                    <a16:rowId xmlns:a16="http://schemas.microsoft.com/office/drawing/2014/main" val="10007"/>
                  </a:ext>
                </a:extLst>
              </a:tr>
              <a:tr h="194310">
                <a:tc>
                  <a:txBody>
                    <a:bodyPr/>
                    <a:lstStyle/>
                    <a:p>
                      <a:pPr algn="r" fontAlgn="b"/>
                      <a:r>
                        <a:rPr lang="en-US" sz="800" b="0" i="0" u="none" strike="noStrike" dirty="0">
                          <a:solidFill>
                            <a:schemeClr val="tx1"/>
                          </a:solidFill>
                          <a:effectLst/>
                          <a:latin typeface="Calibri" panose="020F0502020204030204" pitchFamily="34" charset="0"/>
                        </a:rPr>
                        <a:t>DISC</a:t>
                      </a:r>
                    </a:p>
                  </a:txBody>
                  <a:tcPr marL="34290" marR="34290" marT="34290" marB="34290" anchor="b">
                    <a:solidFill>
                      <a:schemeClr val="bg1"/>
                    </a:solidFill>
                  </a:tcPr>
                </a:tc>
                <a:tc>
                  <a:txBody>
                    <a:bodyPr/>
                    <a:lstStyle/>
                    <a:p>
                      <a:pPr algn="r" fontAlgn="b"/>
                      <a:r>
                        <a:rPr lang="en-US" sz="800" b="0" i="0" u="none" strike="noStrike" dirty="0">
                          <a:solidFill>
                            <a:schemeClr val="tx1"/>
                          </a:solidFill>
                          <a:effectLst/>
                          <a:latin typeface="Calibri" panose="020F0502020204030204" pitchFamily="34" charset="0"/>
                        </a:rPr>
                        <a:t>D</a:t>
                      </a:r>
                    </a:p>
                  </a:txBody>
                  <a:tcPr marL="34290" marR="34290" marT="34290" marB="34290" anchor="b">
                    <a:solidFill>
                      <a:schemeClr val="bg1"/>
                    </a:solidFill>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p:txBody>
          <a:bodyPr>
            <a:normAutofit fontScale="90000"/>
          </a:bodyPr>
          <a:lstStyle/>
          <a:p>
            <a:r>
              <a:rPr lang="en-US" dirty="0"/>
              <a:t>Enhanced Decision Making – Promotions / Opportunities</a:t>
            </a:r>
          </a:p>
        </p:txBody>
      </p:sp>
      <p:sp>
        <p:nvSpPr>
          <p:cNvPr id="4" name="TextBox 3"/>
          <p:cNvSpPr txBox="1"/>
          <p:nvPr/>
        </p:nvSpPr>
        <p:spPr>
          <a:xfrm>
            <a:off x="1771544" y="1404290"/>
            <a:ext cx="946193" cy="300082"/>
          </a:xfrm>
          <a:prstGeom prst="rect">
            <a:avLst/>
          </a:prstGeom>
          <a:noFill/>
        </p:spPr>
        <p:txBody>
          <a:bodyPr wrap="square" rtlCol="0">
            <a:spAutoFit/>
          </a:bodyPr>
          <a:lstStyle/>
          <a:p>
            <a:pPr algn="ctr"/>
            <a:r>
              <a:rPr lang="en-US" sz="1350" dirty="0">
                <a:solidFill>
                  <a:schemeClr val="bg1"/>
                </a:solidFill>
              </a:rPr>
              <a:t>HiPerf PM</a:t>
            </a:r>
          </a:p>
        </p:txBody>
      </p:sp>
      <p:sp>
        <p:nvSpPr>
          <p:cNvPr id="6" name="TextBox 5"/>
          <p:cNvSpPr txBox="1"/>
          <p:nvPr/>
        </p:nvSpPr>
        <p:spPr>
          <a:xfrm>
            <a:off x="3096220" y="1402786"/>
            <a:ext cx="1312990" cy="300082"/>
          </a:xfrm>
          <a:prstGeom prst="rect">
            <a:avLst/>
          </a:prstGeom>
          <a:noFill/>
        </p:spPr>
        <p:txBody>
          <a:bodyPr wrap="square" rtlCol="0">
            <a:spAutoFit/>
          </a:bodyPr>
          <a:lstStyle/>
          <a:p>
            <a:pPr algn="ctr"/>
            <a:r>
              <a:rPr lang="en-US" sz="1350" dirty="0">
                <a:solidFill>
                  <a:schemeClr val="bg1"/>
                </a:solidFill>
              </a:rPr>
              <a:t>“Susan”</a:t>
            </a:r>
          </a:p>
        </p:txBody>
      </p:sp>
      <p:sp>
        <p:nvSpPr>
          <p:cNvPr id="9" name="TextBox 8"/>
          <p:cNvSpPr txBox="1"/>
          <p:nvPr/>
        </p:nvSpPr>
        <p:spPr>
          <a:xfrm>
            <a:off x="4649747" y="1418884"/>
            <a:ext cx="1312990" cy="300082"/>
          </a:xfrm>
          <a:prstGeom prst="rect">
            <a:avLst/>
          </a:prstGeom>
          <a:noFill/>
        </p:spPr>
        <p:txBody>
          <a:bodyPr wrap="square" rtlCol="0">
            <a:spAutoFit/>
          </a:bodyPr>
          <a:lstStyle/>
          <a:p>
            <a:pPr algn="ctr"/>
            <a:r>
              <a:rPr lang="en-US" sz="1350" dirty="0">
                <a:solidFill>
                  <a:schemeClr val="bg1"/>
                </a:solidFill>
              </a:rPr>
              <a:t>“Larry”</a:t>
            </a:r>
          </a:p>
        </p:txBody>
      </p:sp>
      <p:sp>
        <p:nvSpPr>
          <p:cNvPr id="11" name="TextBox 10"/>
          <p:cNvSpPr txBox="1"/>
          <p:nvPr/>
        </p:nvSpPr>
        <p:spPr>
          <a:xfrm>
            <a:off x="6204927" y="1431436"/>
            <a:ext cx="1312990" cy="300082"/>
          </a:xfrm>
          <a:prstGeom prst="rect">
            <a:avLst/>
          </a:prstGeom>
          <a:noFill/>
        </p:spPr>
        <p:txBody>
          <a:bodyPr wrap="square" rtlCol="0">
            <a:spAutoFit/>
          </a:bodyPr>
          <a:lstStyle/>
          <a:p>
            <a:pPr algn="ctr"/>
            <a:r>
              <a:rPr lang="en-US" sz="1350" dirty="0">
                <a:solidFill>
                  <a:schemeClr val="bg1"/>
                </a:solidFill>
              </a:rPr>
              <a:t>“Bob”</a:t>
            </a:r>
          </a:p>
        </p:txBody>
      </p:sp>
      <p:sp>
        <p:nvSpPr>
          <p:cNvPr id="12" name="TextBox 11"/>
          <p:cNvSpPr txBox="1"/>
          <p:nvPr/>
        </p:nvSpPr>
        <p:spPr>
          <a:xfrm>
            <a:off x="3412990" y="3883675"/>
            <a:ext cx="679450" cy="300082"/>
          </a:xfrm>
          <a:prstGeom prst="rect">
            <a:avLst/>
          </a:prstGeom>
          <a:noFill/>
        </p:spPr>
        <p:txBody>
          <a:bodyPr wrap="square" rtlCol="0">
            <a:spAutoFit/>
          </a:bodyPr>
          <a:lstStyle/>
          <a:p>
            <a:pPr algn="ctr"/>
            <a:r>
              <a:rPr lang="en-US" sz="1350" b="1" dirty="0">
                <a:solidFill>
                  <a:schemeClr val="bg1"/>
                </a:solidFill>
              </a:rPr>
              <a:t>94%</a:t>
            </a:r>
          </a:p>
        </p:txBody>
      </p:sp>
      <p:sp>
        <p:nvSpPr>
          <p:cNvPr id="13" name="TextBox 12"/>
          <p:cNvSpPr txBox="1"/>
          <p:nvPr/>
        </p:nvSpPr>
        <p:spPr>
          <a:xfrm>
            <a:off x="4966517" y="3932689"/>
            <a:ext cx="679450" cy="300082"/>
          </a:xfrm>
          <a:prstGeom prst="rect">
            <a:avLst/>
          </a:prstGeom>
          <a:noFill/>
        </p:spPr>
        <p:txBody>
          <a:bodyPr wrap="square" rtlCol="0">
            <a:spAutoFit/>
          </a:bodyPr>
          <a:lstStyle/>
          <a:p>
            <a:pPr algn="ctr"/>
            <a:r>
              <a:rPr lang="en-US" sz="1350" b="1" dirty="0">
                <a:solidFill>
                  <a:schemeClr val="bg1"/>
                </a:solidFill>
              </a:rPr>
              <a:t>85%</a:t>
            </a:r>
          </a:p>
        </p:txBody>
      </p:sp>
      <p:sp>
        <p:nvSpPr>
          <p:cNvPr id="14" name="TextBox 13"/>
          <p:cNvSpPr txBox="1"/>
          <p:nvPr/>
        </p:nvSpPr>
        <p:spPr>
          <a:xfrm>
            <a:off x="6521697" y="3901475"/>
            <a:ext cx="679450" cy="300082"/>
          </a:xfrm>
          <a:prstGeom prst="rect">
            <a:avLst/>
          </a:prstGeom>
          <a:noFill/>
        </p:spPr>
        <p:txBody>
          <a:bodyPr wrap="square" rtlCol="0">
            <a:spAutoFit/>
          </a:bodyPr>
          <a:lstStyle/>
          <a:p>
            <a:pPr algn="ctr"/>
            <a:r>
              <a:rPr lang="en-US" sz="1350" b="1" dirty="0">
                <a:solidFill>
                  <a:schemeClr val="bg1"/>
                </a:solidFill>
              </a:rPr>
              <a:t>78%</a:t>
            </a:r>
          </a:p>
        </p:txBody>
      </p:sp>
      <p:sp>
        <p:nvSpPr>
          <p:cNvPr id="15" name="TextBox 14"/>
          <p:cNvSpPr txBox="1"/>
          <p:nvPr/>
        </p:nvSpPr>
        <p:spPr>
          <a:xfrm>
            <a:off x="1414875" y="3885064"/>
            <a:ext cx="1659530" cy="300082"/>
          </a:xfrm>
          <a:prstGeom prst="rect">
            <a:avLst/>
          </a:prstGeom>
          <a:noFill/>
        </p:spPr>
        <p:txBody>
          <a:bodyPr wrap="square" rtlCol="0">
            <a:spAutoFit/>
          </a:bodyPr>
          <a:lstStyle/>
          <a:p>
            <a:pPr algn="ctr"/>
            <a:r>
              <a:rPr lang="en-US" sz="1350" b="1" dirty="0">
                <a:solidFill>
                  <a:schemeClr val="bg1"/>
                </a:solidFill>
              </a:rPr>
              <a:t>Aptitude Match</a:t>
            </a:r>
          </a:p>
        </p:txBody>
      </p:sp>
      <p:sp>
        <p:nvSpPr>
          <p:cNvPr id="16" name="Rounded Rectangle 15"/>
          <p:cNvSpPr/>
          <p:nvPr/>
        </p:nvSpPr>
        <p:spPr>
          <a:xfrm>
            <a:off x="7018204" y="1714699"/>
            <a:ext cx="571633" cy="186443"/>
          </a:xfrm>
          <a:prstGeom prst="roundRect">
            <a:avLst/>
          </a:pr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7" name="Rounded Rectangle 16"/>
          <p:cNvSpPr/>
          <p:nvPr/>
        </p:nvSpPr>
        <p:spPr>
          <a:xfrm>
            <a:off x="5457838" y="3084553"/>
            <a:ext cx="571633" cy="186443"/>
          </a:xfrm>
          <a:prstGeom prst="roundRect">
            <a:avLst/>
          </a:pr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ounded Rectangle 17"/>
          <p:cNvSpPr/>
          <p:nvPr/>
        </p:nvSpPr>
        <p:spPr>
          <a:xfrm>
            <a:off x="3899478" y="2884120"/>
            <a:ext cx="571633" cy="186443"/>
          </a:xfrm>
          <a:prstGeom prst="roundRect">
            <a:avLst/>
          </a:pr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ounded Rectangle 18"/>
          <p:cNvSpPr/>
          <p:nvPr/>
        </p:nvSpPr>
        <p:spPr>
          <a:xfrm>
            <a:off x="3899478" y="2683645"/>
            <a:ext cx="571633" cy="186443"/>
          </a:xfrm>
          <a:prstGeom prst="roundRect">
            <a:avLst/>
          </a:pr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ounded Rectangle 19"/>
          <p:cNvSpPr/>
          <p:nvPr/>
        </p:nvSpPr>
        <p:spPr>
          <a:xfrm>
            <a:off x="3899478" y="2491567"/>
            <a:ext cx="571633" cy="186443"/>
          </a:xfrm>
          <a:prstGeom prst="roundRect">
            <a:avLst/>
          </a:pr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ounded Rectangle 20"/>
          <p:cNvSpPr/>
          <p:nvPr/>
        </p:nvSpPr>
        <p:spPr>
          <a:xfrm>
            <a:off x="3899478" y="2305772"/>
            <a:ext cx="571633" cy="186443"/>
          </a:xfrm>
          <a:prstGeom prst="roundRect">
            <a:avLst/>
          </a:pr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ounded Rectangle 21"/>
          <p:cNvSpPr/>
          <p:nvPr/>
        </p:nvSpPr>
        <p:spPr>
          <a:xfrm>
            <a:off x="7018204" y="2112449"/>
            <a:ext cx="571633" cy="186443"/>
          </a:xfrm>
          <a:prstGeom prst="roundRect">
            <a:avLst/>
          </a:pr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ounded Rectangle 22"/>
          <p:cNvSpPr/>
          <p:nvPr/>
        </p:nvSpPr>
        <p:spPr>
          <a:xfrm>
            <a:off x="5457838" y="3270997"/>
            <a:ext cx="571633" cy="186443"/>
          </a:xfrm>
          <a:prstGeom prst="roundRect">
            <a:avLst/>
          </a:pr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ounded Rectangle 23"/>
          <p:cNvSpPr/>
          <p:nvPr/>
        </p:nvSpPr>
        <p:spPr>
          <a:xfrm>
            <a:off x="7018204" y="1910620"/>
            <a:ext cx="571633" cy="186443"/>
          </a:xfrm>
          <a:prstGeom prst="roundRect">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ounded Rectangle 24"/>
          <p:cNvSpPr/>
          <p:nvPr/>
        </p:nvSpPr>
        <p:spPr>
          <a:xfrm>
            <a:off x="3899478" y="1910955"/>
            <a:ext cx="571633" cy="186443"/>
          </a:xfrm>
          <a:prstGeom prst="roundRect">
            <a:avLst/>
          </a:pr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ounded Rectangle 25"/>
          <p:cNvSpPr/>
          <p:nvPr/>
        </p:nvSpPr>
        <p:spPr>
          <a:xfrm>
            <a:off x="7018204" y="3271375"/>
            <a:ext cx="571633" cy="186443"/>
          </a:xfrm>
          <a:prstGeom prst="roundRect">
            <a:avLst/>
          </a:pr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ounded Rectangle 26"/>
          <p:cNvSpPr/>
          <p:nvPr/>
        </p:nvSpPr>
        <p:spPr>
          <a:xfrm>
            <a:off x="3899478" y="3271881"/>
            <a:ext cx="571633" cy="186443"/>
          </a:xfrm>
          <a:prstGeom prst="roundRect">
            <a:avLst/>
          </a:pr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ounded Rectangle 28"/>
          <p:cNvSpPr/>
          <p:nvPr/>
        </p:nvSpPr>
        <p:spPr>
          <a:xfrm>
            <a:off x="5457838" y="2495557"/>
            <a:ext cx="571633" cy="186443"/>
          </a:xfrm>
          <a:prstGeom prst="round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ounded Rectangle 29"/>
          <p:cNvSpPr/>
          <p:nvPr/>
        </p:nvSpPr>
        <p:spPr>
          <a:xfrm>
            <a:off x="5457838" y="2885269"/>
            <a:ext cx="571633" cy="186443"/>
          </a:xfrm>
          <a:prstGeom prst="round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ounded Rectangle 30"/>
          <p:cNvSpPr/>
          <p:nvPr/>
        </p:nvSpPr>
        <p:spPr>
          <a:xfrm>
            <a:off x="3899478" y="2099689"/>
            <a:ext cx="571633" cy="186443"/>
          </a:xfrm>
          <a:prstGeom prst="round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Rounded Rectangle 31"/>
          <p:cNvSpPr/>
          <p:nvPr/>
        </p:nvSpPr>
        <p:spPr>
          <a:xfrm>
            <a:off x="5457838" y="1916155"/>
            <a:ext cx="571633" cy="186443"/>
          </a:xfrm>
          <a:prstGeom prst="round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Rounded Rectangle 32"/>
          <p:cNvSpPr/>
          <p:nvPr/>
        </p:nvSpPr>
        <p:spPr>
          <a:xfrm>
            <a:off x="7018204" y="3076150"/>
            <a:ext cx="571633" cy="186443"/>
          </a:xfrm>
          <a:prstGeom prst="roundRect">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Rounded Rectangle 33"/>
          <p:cNvSpPr/>
          <p:nvPr/>
        </p:nvSpPr>
        <p:spPr>
          <a:xfrm>
            <a:off x="3899478" y="3078725"/>
            <a:ext cx="571633" cy="186443"/>
          </a:xfrm>
          <a:prstGeom prst="roundRect">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 name="Rounded Rectangle 34"/>
          <p:cNvSpPr/>
          <p:nvPr/>
        </p:nvSpPr>
        <p:spPr>
          <a:xfrm>
            <a:off x="5457838" y="2111986"/>
            <a:ext cx="571633" cy="186443"/>
          </a:xfrm>
          <a:prstGeom prst="roundRect">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Rounded Rectangle 35"/>
          <p:cNvSpPr/>
          <p:nvPr/>
        </p:nvSpPr>
        <p:spPr>
          <a:xfrm>
            <a:off x="5457838" y="1720689"/>
            <a:ext cx="571633" cy="186443"/>
          </a:xfrm>
          <a:prstGeom prst="roundRect">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7" name="Rounded Rectangle 36"/>
          <p:cNvSpPr/>
          <p:nvPr/>
        </p:nvSpPr>
        <p:spPr>
          <a:xfrm>
            <a:off x="3899478" y="1720689"/>
            <a:ext cx="571633" cy="186443"/>
          </a:xfrm>
          <a:prstGeom prst="roundRect">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8" name="Rounded Rectangle 37"/>
          <p:cNvSpPr/>
          <p:nvPr/>
        </p:nvSpPr>
        <p:spPr>
          <a:xfrm>
            <a:off x="5457838" y="2297314"/>
            <a:ext cx="571633" cy="186443"/>
          </a:xfrm>
          <a:prstGeom prst="roundRect">
            <a:avLst/>
          </a:prstGeom>
          <a:solidFill>
            <a:srgbClr val="FF0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Rounded Rectangle 38"/>
          <p:cNvSpPr/>
          <p:nvPr/>
        </p:nvSpPr>
        <p:spPr>
          <a:xfrm>
            <a:off x="7018204" y="2689319"/>
            <a:ext cx="571633" cy="186443"/>
          </a:xfrm>
          <a:prstGeom prst="roundRect">
            <a:avLst/>
          </a:prstGeom>
          <a:solidFill>
            <a:srgbClr val="FF0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Rounded Rectangle 39"/>
          <p:cNvSpPr/>
          <p:nvPr/>
        </p:nvSpPr>
        <p:spPr>
          <a:xfrm>
            <a:off x="7018204" y="2488933"/>
            <a:ext cx="571633" cy="186443"/>
          </a:xfrm>
          <a:prstGeom prst="roundRect">
            <a:avLst/>
          </a:prstGeom>
          <a:solidFill>
            <a:srgbClr val="FF0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Rounded Rectangle 40"/>
          <p:cNvSpPr/>
          <p:nvPr/>
        </p:nvSpPr>
        <p:spPr>
          <a:xfrm>
            <a:off x="7018204" y="2309877"/>
            <a:ext cx="571633" cy="186443"/>
          </a:xfrm>
          <a:prstGeom prst="roundRect">
            <a:avLst/>
          </a:prstGeom>
          <a:solidFill>
            <a:srgbClr val="FF0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Rounded Rectangle 41"/>
          <p:cNvSpPr/>
          <p:nvPr/>
        </p:nvSpPr>
        <p:spPr>
          <a:xfrm>
            <a:off x="7018204" y="2884119"/>
            <a:ext cx="571633" cy="186443"/>
          </a:xfrm>
          <a:prstGeom prst="roundRect">
            <a:avLst/>
          </a:prstGeom>
          <a:solidFill>
            <a:srgbClr val="FF0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Rounded Rectangle 42"/>
          <p:cNvSpPr/>
          <p:nvPr/>
        </p:nvSpPr>
        <p:spPr>
          <a:xfrm>
            <a:off x="5457838" y="2688611"/>
            <a:ext cx="571633" cy="186443"/>
          </a:xfrm>
          <a:prstGeom prst="roundRect">
            <a:avLst/>
          </a:prstGeom>
          <a:solidFill>
            <a:srgbClr val="FF0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Rounded Rectangle 50"/>
          <p:cNvSpPr/>
          <p:nvPr/>
        </p:nvSpPr>
        <p:spPr>
          <a:xfrm>
            <a:off x="1523998" y="1697729"/>
            <a:ext cx="1441285" cy="1925908"/>
          </a:xfrm>
          <a:prstGeom prst="roundRect">
            <a:avLst/>
          </a:pr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70256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500"/>
                                        <p:tgtEl>
                                          <p:spTgt spid="1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500"/>
                                        <p:tgtEl>
                                          <p:spTgt spid="4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500"/>
                                        <p:tgtEl>
                                          <p:spTgt spid="4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fade">
                                      <p:cBhvr>
                                        <p:cTn id="1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P spid="12" grpId="0"/>
      <p:bldP spid="13" grpId="0"/>
      <p:bldP spid="14" grpId="0"/>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Top Performers - Individuals</a:t>
            </a:r>
          </a:p>
        </p:txBody>
      </p:sp>
      <p:sp>
        <p:nvSpPr>
          <p:cNvPr id="2" name="Content Placeholder 1"/>
          <p:cNvSpPr>
            <a:spLocks noGrp="1"/>
          </p:cNvSpPr>
          <p:nvPr>
            <p:ph idx="1"/>
          </p:nvPr>
        </p:nvSpPr>
        <p:spPr/>
        <p:txBody>
          <a:bodyPr>
            <a:normAutofit fontScale="85000" lnSpcReduction="20000"/>
          </a:bodyPr>
          <a:lstStyle/>
          <a:p>
            <a:r>
              <a:rPr lang="en-US" dirty="0"/>
              <a:t>Significantly Higher Extraversion</a:t>
            </a:r>
          </a:p>
          <a:p>
            <a:pPr lvl="1"/>
            <a:r>
              <a:rPr lang="en-US" dirty="0"/>
              <a:t>Enthusiastic</a:t>
            </a:r>
          </a:p>
          <a:p>
            <a:pPr lvl="1"/>
            <a:r>
              <a:rPr lang="en-US" dirty="0"/>
              <a:t>Confident</a:t>
            </a:r>
          </a:p>
          <a:p>
            <a:pPr lvl="1"/>
            <a:r>
              <a:rPr lang="en-US" dirty="0"/>
              <a:t>Positive</a:t>
            </a:r>
          </a:p>
          <a:p>
            <a:r>
              <a:rPr lang="en-US" dirty="0"/>
              <a:t>Significantly Higher Conscientiousness </a:t>
            </a:r>
          </a:p>
          <a:p>
            <a:pPr lvl="1"/>
            <a:r>
              <a:rPr lang="en-US" dirty="0"/>
              <a:t>Organized</a:t>
            </a:r>
          </a:p>
          <a:p>
            <a:pPr lvl="1"/>
            <a:r>
              <a:rPr lang="en-US" dirty="0"/>
              <a:t>Disciplined</a:t>
            </a:r>
          </a:p>
          <a:p>
            <a:pPr lvl="1"/>
            <a:r>
              <a:rPr lang="en-US" dirty="0"/>
              <a:t>Precise</a:t>
            </a:r>
          </a:p>
          <a:p>
            <a:r>
              <a:rPr lang="en-US" dirty="0"/>
              <a:t>Significantly Higher Altruism </a:t>
            </a:r>
          </a:p>
          <a:p>
            <a:pPr lvl="1"/>
            <a:r>
              <a:rPr lang="en-US" dirty="0"/>
              <a:t>Sympathetic</a:t>
            </a:r>
          </a:p>
          <a:p>
            <a:pPr lvl="1"/>
            <a:r>
              <a:rPr lang="en-US" dirty="0"/>
              <a:t>Generous spirit</a:t>
            </a:r>
          </a:p>
          <a:p>
            <a:pPr lvl="1"/>
            <a:r>
              <a:rPr lang="en-US" dirty="0"/>
              <a:t>Soft-hearted</a:t>
            </a:r>
          </a:p>
          <a:p>
            <a:endParaRPr lang="en-US" dirty="0"/>
          </a:p>
        </p:txBody>
      </p:sp>
    </p:spTree>
    <p:extLst>
      <p:ext uri="{BB962C8B-B14F-4D97-AF65-F5344CB8AC3E}">
        <p14:creationId xmlns:p14="http://schemas.microsoft.com/office/powerpoint/2010/main" val="339419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fade">
                                      <p:cBhvr>
                                        <p:cTn id="38" dur="500"/>
                                        <p:tgtEl>
                                          <p:spTgt spid="2">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500"/>
                                        <p:tgtEl>
                                          <p:spTgt spid="2">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fade">
                                      <p:cBhvr>
                                        <p:cTn id="4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Performance Ratings: ID the Rockstars</a:t>
            </a:r>
          </a:p>
        </p:txBody>
      </p:sp>
      <p:sp>
        <p:nvSpPr>
          <p:cNvPr id="2" name="Content Placeholder 1"/>
          <p:cNvSpPr>
            <a:spLocks noGrp="1"/>
          </p:cNvSpPr>
          <p:nvPr>
            <p:ph idx="1"/>
          </p:nvPr>
        </p:nvSpPr>
        <p:spPr/>
        <p:txBody>
          <a:bodyPr>
            <a:normAutofit lnSpcReduction="10000"/>
          </a:bodyPr>
          <a:lstStyle/>
          <a:p>
            <a:r>
              <a:rPr lang="en-MY" dirty="0"/>
              <a:t>Ranked the PMs via a weighted combination of:</a:t>
            </a:r>
          </a:p>
          <a:p>
            <a:r>
              <a:rPr lang="en-MY" dirty="0"/>
              <a:t>Performance Areas</a:t>
            </a:r>
          </a:p>
          <a:p>
            <a:pPr lvl="1"/>
            <a:r>
              <a:rPr lang="en-MY" dirty="0"/>
              <a:t>Project</a:t>
            </a:r>
          </a:p>
          <a:p>
            <a:pPr lvl="1"/>
            <a:r>
              <a:rPr lang="en-MY" dirty="0"/>
              <a:t>Technical</a:t>
            </a:r>
          </a:p>
          <a:p>
            <a:pPr lvl="1"/>
            <a:r>
              <a:rPr lang="en-MY" dirty="0"/>
              <a:t>Leadership</a:t>
            </a:r>
          </a:p>
          <a:p>
            <a:pPr lvl="1"/>
            <a:r>
              <a:rPr lang="en-MY" dirty="0"/>
              <a:t>Other</a:t>
            </a:r>
          </a:p>
          <a:p>
            <a:r>
              <a:rPr lang="en-MY" dirty="0"/>
              <a:t>And Overall Percentile</a:t>
            </a:r>
          </a:p>
          <a:p>
            <a:endParaRPr lang="en-MY" dirty="0"/>
          </a:p>
          <a:p>
            <a:r>
              <a:rPr lang="en-MY" dirty="0">
                <a:solidFill>
                  <a:srgbClr val="FFFF00"/>
                </a:solidFill>
              </a:rPr>
              <a:t>The Top 40% were identified to be “</a:t>
            </a:r>
            <a:r>
              <a:rPr lang="en-MY" dirty="0" err="1">
                <a:solidFill>
                  <a:srgbClr val="FFFF00"/>
                </a:solidFill>
              </a:rPr>
              <a:t>Rockstars</a:t>
            </a:r>
            <a:r>
              <a:rPr lang="en-MY" dirty="0">
                <a:solidFill>
                  <a:srgbClr val="FFFF00"/>
                </a:solidFill>
              </a:rPr>
              <a:t>”</a:t>
            </a:r>
          </a:p>
        </p:txBody>
      </p:sp>
      <p:pic>
        <p:nvPicPr>
          <p:cNvPr id="1026" name="Picture 2" descr="https://thumbor.forbes.com/thumbor/960x0/https%3A%2F%2Fblogs-images.forbes.com%2Fmarkbeech%2Ffiles%2F2018%2F06%2FLZSongRemains076506_007_v1_current-1200x793.jpg"/>
          <p:cNvPicPr>
            <a:picLocks noChangeAspect="1" noChangeArrowheads="1"/>
          </p:cNvPicPr>
          <p:nvPr/>
        </p:nvPicPr>
        <p:blipFill rotWithShape="1">
          <a:blip r:embed="rId3">
            <a:extLst>
              <a:ext uri="{28A0092B-C50C-407E-A947-70E740481C1C}">
                <a14:useLocalDpi xmlns:a14="http://schemas.microsoft.com/office/drawing/2010/main" val="0"/>
              </a:ext>
            </a:extLst>
          </a:blip>
          <a:srcRect l="11787" t="4109" r="12515" b="6272"/>
          <a:stretch/>
        </p:blipFill>
        <p:spPr bwMode="auto">
          <a:xfrm>
            <a:off x="6523289" y="1821190"/>
            <a:ext cx="2171945" cy="169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28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7" dur="500"/>
                                        <p:tgtEl>
                                          <p:spTgt spid="2">
                                            <p:txEl>
                                              <p:pRg st="8" end="8"/>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randombar(horizontal)">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5860"/>
            <a:ext cx="9143999" cy="994172"/>
          </a:xfrm>
        </p:spPr>
        <p:txBody>
          <a:bodyPr>
            <a:normAutofit/>
          </a:bodyPr>
          <a:lstStyle/>
          <a:p>
            <a:r>
              <a:rPr lang="en-US" dirty="0"/>
              <a:t>Comparison: Rockstar vs. Avg.</a:t>
            </a:r>
          </a:p>
        </p:txBody>
      </p:sp>
      <p:graphicFrame>
        <p:nvGraphicFramePr>
          <p:cNvPr id="5" name="Table 4"/>
          <p:cNvGraphicFramePr>
            <a:graphicFrameLocks noGrp="1"/>
          </p:cNvGraphicFramePr>
          <p:nvPr>
            <p:extLst>
              <p:ext uri="{D42A27DB-BD31-4B8C-83A1-F6EECF244321}">
                <p14:modId xmlns:p14="http://schemas.microsoft.com/office/powerpoint/2010/main" val="3249095621"/>
              </p:ext>
            </p:extLst>
          </p:nvPr>
        </p:nvGraphicFramePr>
        <p:xfrm>
          <a:off x="5061526" y="988006"/>
          <a:ext cx="2862992" cy="3672255"/>
        </p:xfrm>
        <a:graphic>
          <a:graphicData uri="http://schemas.openxmlformats.org/drawingml/2006/table">
            <a:tbl>
              <a:tblPr>
                <a:tableStyleId>{5940675A-B579-460E-94D1-54222C63F5DA}</a:tableStyleId>
              </a:tblPr>
              <a:tblGrid>
                <a:gridCol w="1260667">
                  <a:extLst>
                    <a:ext uri="{9D8B030D-6E8A-4147-A177-3AD203B41FA5}">
                      <a16:colId xmlns:a16="http://schemas.microsoft.com/office/drawing/2014/main" val="20000"/>
                    </a:ext>
                  </a:extLst>
                </a:gridCol>
                <a:gridCol w="1602325">
                  <a:extLst>
                    <a:ext uri="{9D8B030D-6E8A-4147-A177-3AD203B41FA5}">
                      <a16:colId xmlns:a16="http://schemas.microsoft.com/office/drawing/2014/main" val="20001"/>
                    </a:ext>
                  </a:extLst>
                </a:gridCol>
              </a:tblGrid>
              <a:tr h="367665">
                <a:tc gridSpan="2">
                  <a:txBody>
                    <a:bodyPr/>
                    <a:lstStyle/>
                    <a:p>
                      <a:pPr algn="ctr" fontAlgn="b"/>
                      <a:r>
                        <a:rPr lang="en-US" sz="1800" b="1" i="0" u="none" strike="noStrike" dirty="0">
                          <a:solidFill>
                            <a:schemeClr val="tx1"/>
                          </a:solidFill>
                          <a:effectLst/>
                          <a:latin typeface="Calibri" panose="020F0502020204030204" pitchFamily="34" charset="0"/>
                        </a:rPr>
                        <a:t>Average PMs (non-Rockstars)</a:t>
                      </a:r>
                    </a:p>
                  </a:txBody>
                  <a:tcPr marL="34290" marR="34290" marT="34290" marB="3429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45720" marR="45720" anchor="b">
                    <a:noFill/>
                  </a:tcPr>
                </a:tc>
                <a:extLst>
                  <a:ext uri="{0D108BD9-81ED-4DB2-BD59-A6C34878D82A}">
                    <a16:rowId xmlns:a16="http://schemas.microsoft.com/office/drawing/2014/main" val="3575705435"/>
                  </a:ext>
                </a:extLst>
              </a:tr>
              <a:tr h="303119">
                <a:tc>
                  <a:txBody>
                    <a:bodyPr/>
                    <a:lstStyle/>
                    <a:p>
                      <a:pPr algn="r" fontAlgn="b"/>
                      <a:r>
                        <a:rPr lang="en-US" sz="1200" b="1" i="0" u="none" strike="noStrike" dirty="0">
                          <a:solidFill>
                            <a:schemeClr val="tx1"/>
                          </a:solidFill>
                          <a:effectLst/>
                          <a:latin typeface="Calibri" panose="020F0502020204030204" pitchFamily="34" charset="0"/>
                        </a:rPr>
                        <a:t>H</a:t>
                      </a:r>
                      <a:r>
                        <a:rPr lang="en-US" sz="1200" b="0" i="0" u="none" strike="noStrike" dirty="0">
                          <a:solidFill>
                            <a:schemeClr val="tx1"/>
                          </a:solidFill>
                          <a:effectLst/>
                          <a:latin typeface="Calibri" panose="020F0502020204030204" pitchFamily="34" charset="0"/>
                        </a:rPr>
                        <a:t>onesty</a:t>
                      </a:r>
                    </a:p>
                  </a:txBody>
                  <a:tcPr marL="34290" marR="34290" marT="34290" marB="3429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3.76</a:t>
                      </a:r>
                      <a:endParaRPr lang="en-US" sz="1200" b="0" i="0" u="none" strike="noStrike" dirty="0">
                        <a:solidFill>
                          <a:schemeClr val="tx1"/>
                        </a:solidFill>
                        <a:effectLst/>
                        <a:latin typeface="Calibri" panose="020F0502020204030204" pitchFamily="34" charset="0"/>
                      </a:endParaRPr>
                    </a:p>
                  </a:txBody>
                  <a:tcPr marL="34290" marR="34290" marT="34290" marB="3429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303119">
                <a:tc>
                  <a:txBody>
                    <a:bodyPr/>
                    <a:lstStyle/>
                    <a:p>
                      <a:pPr algn="r" fontAlgn="b"/>
                      <a:r>
                        <a:rPr lang="en-US" sz="1200" b="1" i="0" u="none" strike="noStrike" dirty="0">
                          <a:solidFill>
                            <a:schemeClr val="tx1"/>
                          </a:solidFill>
                          <a:effectLst/>
                          <a:latin typeface="Calibri" panose="020F0502020204030204" pitchFamily="34" charset="0"/>
                        </a:rPr>
                        <a:t>E</a:t>
                      </a:r>
                      <a:r>
                        <a:rPr lang="en-US" sz="1200" b="0" i="0" u="none" strike="noStrike" dirty="0">
                          <a:solidFill>
                            <a:schemeClr val="tx1"/>
                          </a:solidFill>
                          <a:effectLst/>
                          <a:latin typeface="Calibri" panose="020F0502020204030204" pitchFamily="34" charset="0"/>
                        </a:rPr>
                        <a:t>motionality</a:t>
                      </a:r>
                    </a:p>
                  </a:txBody>
                  <a:tcPr marL="34290" marR="34290" marT="34290" marB="34290" anchor="ctr">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2.75</a:t>
                      </a:r>
                      <a:endParaRPr lang="en-US" sz="1200" b="0" i="0" u="none" strike="noStrike" dirty="0">
                        <a:solidFill>
                          <a:schemeClr val="tx1"/>
                        </a:solidFill>
                        <a:effectLst/>
                        <a:latin typeface="Calibri" panose="020F0502020204030204" pitchFamily="34" charset="0"/>
                      </a:endParaRPr>
                    </a:p>
                  </a:txBody>
                  <a:tcPr marL="34290" marR="34290" marT="34290" marB="34290" anchor="b">
                    <a:solidFill>
                      <a:schemeClr val="bg1"/>
                    </a:solidFill>
                  </a:tcPr>
                </a:tc>
                <a:extLst>
                  <a:ext uri="{0D108BD9-81ED-4DB2-BD59-A6C34878D82A}">
                    <a16:rowId xmlns:a16="http://schemas.microsoft.com/office/drawing/2014/main" val="10001"/>
                  </a:ext>
                </a:extLst>
              </a:tr>
              <a:tr h="303119">
                <a:tc>
                  <a:txBody>
                    <a:bodyPr/>
                    <a:lstStyle/>
                    <a:p>
                      <a:pPr algn="r" fontAlgn="b"/>
                      <a:r>
                        <a:rPr lang="en-US" sz="1200" b="0" i="0" u="none" strike="noStrike" dirty="0" err="1">
                          <a:solidFill>
                            <a:schemeClr val="tx1"/>
                          </a:solidFill>
                          <a:effectLst/>
                          <a:latin typeface="Calibri" panose="020F0502020204030204" pitchFamily="34" charset="0"/>
                        </a:rPr>
                        <a:t>e</a:t>
                      </a:r>
                      <a:r>
                        <a:rPr lang="en-US" sz="1200" b="1" i="0" u="none" strike="noStrike" dirty="0" err="1">
                          <a:solidFill>
                            <a:schemeClr val="tx1"/>
                          </a:solidFill>
                          <a:effectLst/>
                          <a:latin typeface="Calibri" panose="020F0502020204030204" pitchFamily="34" charset="0"/>
                        </a:rPr>
                        <a:t>X</a:t>
                      </a:r>
                      <a:r>
                        <a:rPr lang="en-US" sz="1200" b="0" i="0" u="none" strike="noStrike" dirty="0" err="1">
                          <a:solidFill>
                            <a:schemeClr val="tx1"/>
                          </a:solidFill>
                          <a:effectLst/>
                          <a:latin typeface="Calibri" panose="020F0502020204030204" pitchFamily="34" charset="0"/>
                        </a:rPr>
                        <a:t>traversion</a:t>
                      </a:r>
                      <a:endParaRPr lang="en-US" sz="1200" b="0" i="0" u="none" strike="noStrike" dirty="0">
                        <a:solidFill>
                          <a:schemeClr val="tx1"/>
                        </a:solidFill>
                        <a:effectLst/>
                        <a:latin typeface="Calibri" panose="020F0502020204030204" pitchFamily="34" charset="0"/>
                      </a:endParaRPr>
                    </a:p>
                  </a:txBody>
                  <a:tcPr marL="34290" marR="34290" marT="34290" marB="34290" anchor="ctr">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3.71</a:t>
                      </a:r>
                      <a:endParaRPr lang="en-US" sz="1200" b="0" i="0" u="none" strike="noStrike" dirty="0">
                        <a:solidFill>
                          <a:schemeClr val="tx1"/>
                        </a:solidFill>
                        <a:effectLst/>
                        <a:latin typeface="Calibri" panose="020F0502020204030204" pitchFamily="34" charset="0"/>
                      </a:endParaRPr>
                    </a:p>
                  </a:txBody>
                  <a:tcPr marL="34290" marR="34290" marT="34290" marB="34290" anchor="b">
                    <a:solidFill>
                      <a:schemeClr val="bg1"/>
                    </a:solidFill>
                  </a:tcPr>
                </a:tc>
                <a:extLst>
                  <a:ext uri="{0D108BD9-81ED-4DB2-BD59-A6C34878D82A}">
                    <a16:rowId xmlns:a16="http://schemas.microsoft.com/office/drawing/2014/main" val="10002"/>
                  </a:ext>
                </a:extLst>
              </a:tr>
              <a:tr h="303119">
                <a:tc>
                  <a:txBody>
                    <a:bodyPr/>
                    <a:lstStyle/>
                    <a:p>
                      <a:pPr algn="r" fontAlgn="b"/>
                      <a:r>
                        <a:rPr lang="en-US" sz="1200" b="1" i="0" u="none" strike="noStrike" dirty="0">
                          <a:solidFill>
                            <a:schemeClr val="tx1"/>
                          </a:solidFill>
                          <a:effectLst/>
                          <a:latin typeface="Calibri" panose="020F0502020204030204" pitchFamily="34" charset="0"/>
                        </a:rPr>
                        <a:t>A</a:t>
                      </a:r>
                      <a:r>
                        <a:rPr lang="en-US" sz="1200" b="0" i="0" u="none" strike="noStrike" dirty="0">
                          <a:solidFill>
                            <a:schemeClr val="tx1"/>
                          </a:solidFill>
                          <a:effectLst/>
                          <a:latin typeface="Calibri" panose="020F0502020204030204" pitchFamily="34" charset="0"/>
                        </a:rPr>
                        <a:t>greeableness</a:t>
                      </a:r>
                    </a:p>
                  </a:txBody>
                  <a:tcPr marL="34290" marR="34290" marT="34290" marB="34290" anchor="ctr">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3.44</a:t>
                      </a:r>
                      <a:endParaRPr lang="en-US" sz="1200" b="0" i="0" u="none" strike="noStrike" dirty="0">
                        <a:solidFill>
                          <a:schemeClr val="tx1"/>
                        </a:solidFill>
                        <a:effectLst/>
                        <a:latin typeface="Calibri" panose="020F0502020204030204" pitchFamily="34" charset="0"/>
                      </a:endParaRPr>
                    </a:p>
                  </a:txBody>
                  <a:tcPr marL="34290" marR="34290" marT="34290" marB="34290" anchor="b">
                    <a:solidFill>
                      <a:schemeClr val="bg1"/>
                    </a:solidFill>
                  </a:tcPr>
                </a:tc>
                <a:extLst>
                  <a:ext uri="{0D108BD9-81ED-4DB2-BD59-A6C34878D82A}">
                    <a16:rowId xmlns:a16="http://schemas.microsoft.com/office/drawing/2014/main" val="10003"/>
                  </a:ext>
                </a:extLst>
              </a:tr>
              <a:tr h="303119">
                <a:tc>
                  <a:txBody>
                    <a:bodyPr/>
                    <a:lstStyle/>
                    <a:p>
                      <a:pPr algn="r" fontAlgn="b"/>
                      <a:r>
                        <a:rPr lang="en-US" sz="1200" b="1" i="0" u="none" strike="noStrike" dirty="0">
                          <a:solidFill>
                            <a:schemeClr val="tx1"/>
                          </a:solidFill>
                          <a:effectLst/>
                          <a:latin typeface="Calibri" panose="020F0502020204030204" pitchFamily="34" charset="0"/>
                        </a:rPr>
                        <a:t>C</a:t>
                      </a:r>
                      <a:r>
                        <a:rPr lang="en-US" sz="1200" b="0" i="0" u="none" strike="noStrike" dirty="0">
                          <a:solidFill>
                            <a:schemeClr val="tx1"/>
                          </a:solidFill>
                          <a:effectLst/>
                          <a:latin typeface="Calibri" panose="020F0502020204030204" pitchFamily="34" charset="0"/>
                        </a:rPr>
                        <a:t>onscientiousness</a:t>
                      </a:r>
                    </a:p>
                  </a:txBody>
                  <a:tcPr marL="34290" marR="34290" marT="34290" marB="34290" anchor="ctr">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3.68</a:t>
                      </a:r>
                      <a:endParaRPr lang="en-US" sz="1200" b="0" i="0" u="none" strike="noStrike" dirty="0">
                        <a:solidFill>
                          <a:schemeClr val="tx1"/>
                        </a:solidFill>
                        <a:effectLst/>
                        <a:latin typeface="Calibri" panose="020F0502020204030204" pitchFamily="34" charset="0"/>
                      </a:endParaRPr>
                    </a:p>
                  </a:txBody>
                  <a:tcPr marL="34290" marR="34290" marT="34290" marB="34290" anchor="b">
                    <a:solidFill>
                      <a:schemeClr val="bg1"/>
                    </a:solidFill>
                  </a:tcPr>
                </a:tc>
                <a:extLst>
                  <a:ext uri="{0D108BD9-81ED-4DB2-BD59-A6C34878D82A}">
                    <a16:rowId xmlns:a16="http://schemas.microsoft.com/office/drawing/2014/main" val="10004"/>
                  </a:ext>
                </a:extLst>
              </a:tr>
              <a:tr h="303119">
                <a:tc>
                  <a:txBody>
                    <a:bodyPr/>
                    <a:lstStyle/>
                    <a:p>
                      <a:pPr algn="r" fontAlgn="b"/>
                      <a:r>
                        <a:rPr lang="en-US" sz="1200" b="1" i="0" u="none" strike="noStrike" dirty="0">
                          <a:solidFill>
                            <a:schemeClr val="tx1"/>
                          </a:solidFill>
                          <a:effectLst/>
                          <a:latin typeface="Calibri" panose="020F0502020204030204" pitchFamily="34" charset="0"/>
                        </a:rPr>
                        <a:t>O</a:t>
                      </a:r>
                      <a:r>
                        <a:rPr lang="en-US" sz="1200" b="0" i="0" u="none" strike="noStrike" dirty="0">
                          <a:solidFill>
                            <a:schemeClr val="tx1"/>
                          </a:solidFill>
                          <a:effectLst/>
                          <a:latin typeface="Calibri" panose="020F0502020204030204" pitchFamily="34" charset="0"/>
                        </a:rPr>
                        <a:t>penness</a:t>
                      </a:r>
                    </a:p>
                  </a:txBody>
                  <a:tcPr marL="34290" marR="34290" marT="34290" marB="34290" anchor="ctr">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3.41</a:t>
                      </a:r>
                      <a:endParaRPr lang="en-US" sz="1200" b="0" i="0" u="none" strike="noStrike" dirty="0">
                        <a:solidFill>
                          <a:schemeClr val="tx1"/>
                        </a:solidFill>
                        <a:effectLst/>
                        <a:latin typeface="Calibri" panose="020F0502020204030204" pitchFamily="34" charset="0"/>
                      </a:endParaRPr>
                    </a:p>
                  </a:txBody>
                  <a:tcPr marL="34290" marR="34290" marT="34290" marB="34290" anchor="b">
                    <a:solidFill>
                      <a:schemeClr val="bg1"/>
                    </a:solidFill>
                  </a:tcPr>
                </a:tc>
                <a:extLst>
                  <a:ext uri="{0D108BD9-81ED-4DB2-BD59-A6C34878D82A}">
                    <a16:rowId xmlns:a16="http://schemas.microsoft.com/office/drawing/2014/main" val="10005"/>
                  </a:ext>
                </a:extLst>
              </a:tr>
              <a:tr h="136700">
                <a:tc>
                  <a:txBody>
                    <a:bodyPr/>
                    <a:lstStyle/>
                    <a:p>
                      <a:pPr algn="r" fontAlgn="b"/>
                      <a:endParaRPr lang="en-US" sz="100" b="0" i="0" u="none" strike="noStrike" dirty="0">
                        <a:solidFill>
                          <a:schemeClr val="bg1"/>
                        </a:solidFill>
                        <a:effectLst/>
                        <a:latin typeface="Calibri" panose="020F0502020204030204" pitchFamily="34" charset="0"/>
                      </a:endParaRPr>
                    </a:p>
                  </a:txBody>
                  <a:tcPr marL="34290" marR="34290" marT="34290" marB="34290" anchor="ctr">
                    <a:solidFill>
                      <a:schemeClr val="tx1"/>
                    </a:solidFill>
                  </a:tcPr>
                </a:tc>
                <a:tc>
                  <a:txBody>
                    <a:bodyPr/>
                    <a:lstStyle/>
                    <a:p>
                      <a:pPr algn="ctr" fontAlgn="b"/>
                      <a:endParaRPr lang="en-US" sz="100" b="0" i="0" u="none" strike="noStrike" dirty="0">
                        <a:solidFill>
                          <a:schemeClr val="bg1"/>
                        </a:solidFill>
                        <a:effectLst/>
                        <a:latin typeface="Calibri" panose="020F0502020204030204" pitchFamily="34" charset="0"/>
                      </a:endParaRPr>
                    </a:p>
                  </a:txBody>
                  <a:tcPr marL="34290" marR="34290" marT="34290" marB="34290" anchor="b">
                    <a:solidFill>
                      <a:schemeClr val="tx1"/>
                    </a:solidFill>
                  </a:tcPr>
                </a:tc>
                <a:extLst>
                  <a:ext uri="{0D108BD9-81ED-4DB2-BD59-A6C34878D82A}">
                    <a16:rowId xmlns:a16="http://schemas.microsoft.com/office/drawing/2014/main" val="4044843430"/>
                  </a:ext>
                </a:extLst>
              </a:tr>
              <a:tr h="303119">
                <a:tc>
                  <a:txBody>
                    <a:bodyPr/>
                    <a:lstStyle/>
                    <a:p>
                      <a:pPr algn="r" fontAlgn="b"/>
                      <a:r>
                        <a:rPr lang="en-US" sz="1200" b="1" i="0" u="none" strike="noStrike" dirty="0">
                          <a:solidFill>
                            <a:schemeClr val="tx1"/>
                          </a:solidFill>
                          <a:effectLst/>
                          <a:latin typeface="Calibri" panose="020F0502020204030204" pitchFamily="34" charset="0"/>
                        </a:rPr>
                        <a:t>EQ</a:t>
                      </a:r>
                    </a:p>
                  </a:txBody>
                  <a:tcPr marL="34290" marR="34290" marT="34290" marB="34290" anchor="ctr">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76.3</a:t>
                      </a:r>
                      <a:endParaRPr lang="en-US" sz="1200" b="0" i="0" u="none" strike="noStrike" dirty="0">
                        <a:solidFill>
                          <a:schemeClr val="tx1"/>
                        </a:solidFill>
                        <a:effectLst/>
                        <a:latin typeface="Calibri" panose="020F0502020204030204" pitchFamily="34" charset="0"/>
                      </a:endParaRPr>
                    </a:p>
                  </a:txBody>
                  <a:tcPr marL="34290" marR="34290" marT="34290" marB="34290" anchor="b">
                    <a:solidFill>
                      <a:schemeClr val="bg1"/>
                    </a:solidFill>
                  </a:tcPr>
                </a:tc>
                <a:extLst>
                  <a:ext uri="{0D108BD9-81ED-4DB2-BD59-A6C34878D82A}">
                    <a16:rowId xmlns:a16="http://schemas.microsoft.com/office/drawing/2014/main" val="10006"/>
                  </a:ext>
                </a:extLst>
              </a:tr>
              <a:tr h="136700">
                <a:tc>
                  <a:txBody>
                    <a:bodyPr/>
                    <a:lstStyle/>
                    <a:p>
                      <a:pPr algn="r" fontAlgn="b"/>
                      <a:endParaRPr lang="en-US" sz="100" b="0" i="0" u="none" strike="noStrike" dirty="0">
                        <a:solidFill>
                          <a:schemeClr val="bg1"/>
                        </a:solidFill>
                        <a:effectLst/>
                        <a:latin typeface="Calibri" panose="020F0502020204030204" pitchFamily="34" charset="0"/>
                      </a:endParaRPr>
                    </a:p>
                  </a:txBody>
                  <a:tcPr marL="34290" marR="34290" marT="34290" marB="34290" anchor="ctr">
                    <a:solidFill>
                      <a:schemeClr val="tx1"/>
                    </a:solidFill>
                  </a:tcPr>
                </a:tc>
                <a:tc>
                  <a:txBody>
                    <a:bodyPr/>
                    <a:lstStyle/>
                    <a:p>
                      <a:pPr algn="ctr" fontAlgn="b"/>
                      <a:endParaRPr lang="en-US" sz="100" b="0" i="0" u="none" strike="noStrike" dirty="0">
                        <a:solidFill>
                          <a:schemeClr val="bg1"/>
                        </a:solidFill>
                        <a:effectLst/>
                        <a:latin typeface="Calibri" panose="020F0502020204030204" pitchFamily="34" charset="0"/>
                      </a:endParaRPr>
                    </a:p>
                  </a:txBody>
                  <a:tcPr marL="34290" marR="34290" marT="34290" marB="34290" anchor="b">
                    <a:solidFill>
                      <a:schemeClr val="tx1"/>
                    </a:solidFill>
                  </a:tcPr>
                </a:tc>
                <a:extLst>
                  <a:ext uri="{0D108BD9-81ED-4DB2-BD59-A6C34878D82A}">
                    <a16:rowId xmlns:a16="http://schemas.microsoft.com/office/drawing/2014/main" val="2408687845"/>
                  </a:ext>
                </a:extLst>
              </a:tr>
              <a:tr h="303119">
                <a:tc>
                  <a:txBody>
                    <a:bodyPr/>
                    <a:lstStyle/>
                    <a:p>
                      <a:pPr algn="r" fontAlgn="b"/>
                      <a:r>
                        <a:rPr lang="en-US" sz="1200" b="1" i="0" u="none" strike="noStrike" dirty="0">
                          <a:solidFill>
                            <a:schemeClr val="tx1"/>
                          </a:solidFill>
                          <a:effectLst/>
                          <a:latin typeface="Calibri" panose="020F0502020204030204" pitchFamily="34" charset="0"/>
                        </a:rPr>
                        <a:t>Q-</a:t>
                      </a:r>
                      <a:r>
                        <a:rPr lang="en-US" sz="1200" b="1" i="0" u="none" strike="noStrike" dirty="0" err="1">
                          <a:solidFill>
                            <a:schemeClr val="tx1"/>
                          </a:solidFill>
                          <a:effectLst/>
                          <a:latin typeface="Calibri" panose="020F0502020204030204" pitchFamily="34" charset="0"/>
                        </a:rPr>
                        <a:t>DiSC</a:t>
                      </a:r>
                      <a:endParaRPr lang="en-US" sz="1200" b="1" i="0" u="none" strike="noStrike" dirty="0">
                        <a:solidFill>
                          <a:schemeClr val="tx1"/>
                        </a:solidFill>
                        <a:effectLst/>
                        <a:latin typeface="Calibri" panose="020F0502020204030204" pitchFamily="34" charset="0"/>
                      </a:endParaRPr>
                    </a:p>
                  </a:txBody>
                  <a:tcPr marL="34290" marR="34290" marT="34290" marB="34290" anchor="ctr">
                    <a:solidFill>
                      <a:schemeClr val="bg1"/>
                    </a:solidFill>
                  </a:tcPr>
                </a:tc>
                <a:tc>
                  <a:txBody>
                    <a:bodyPr/>
                    <a:lstStyle/>
                    <a:p>
                      <a:pPr algn="ctr" fontAlgn="b"/>
                      <a:r>
                        <a:rPr lang="en-US" sz="1200" b="0" i="0" u="none" strike="noStrike" dirty="0">
                          <a:solidFill>
                            <a:schemeClr val="tx1"/>
                          </a:solidFill>
                          <a:effectLst/>
                          <a:latin typeface="Calibri" panose="020F0502020204030204" pitchFamily="34" charset="0"/>
                        </a:rPr>
                        <a:t>Steady/Supportive (S)</a:t>
                      </a:r>
                    </a:p>
                  </a:txBody>
                  <a:tcPr marL="34290" marR="34290" marT="34290" marB="34290" anchor="b">
                    <a:solidFill>
                      <a:schemeClr val="bg1"/>
                    </a:solidFill>
                  </a:tcPr>
                </a:tc>
                <a:extLst>
                  <a:ext uri="{0D108BD9-81ED-4DB2-BD59-A6C34878D82A}">
                    <a16:rowId xmlns:a16="http://schemas.microsoft.com/office/drawing/2014/main" val="1268751247"/>
                  </a:ext>
                </a:extLst>
              </a:tr>
              <a:tr h="303119">
                <a:tc>
                  <a:txBody>
                    <a:bodyPr/>
                    <a:lstStyle/>
                    <a:p>
                      <a:pPr algn="r" fontAlgn="b"/>
                      <a:r>
                        <a:rPr lang="en-US" sz="1200" b="1" i="0" u="none" strike="noStrike" dirty="0">
                          <a:solidFill>
                            <a:schemeClr val="tx1"/>
                          </a:solidFill>
                          <a:effectLst/>
                          <a:latin typeface="Calibri" panose="020F0502020204030204" pitchFamily="34" charset="0"/>
                        </a:rPr>
                        <a:t>People</a:t>
                      </a:r>
                      <a:r>
                        <a:rPr lang="en-US" sz="1200" b="1" i="0" u="none" strike="noStrike" baseline="0" dirty="0">
                          <a:solidFill>
                            <a:schemeClr val="tx1"/>
                          </a:solidFill>
                          <a:effectLst/>
                          <a:latin typeface="Calibri" panose="020F0502020204030204" pitchFamily="34" charset="0"/>
                        </a:rPr>
                        <a:t> vs. Task</a:t>
                      </a:r>
                      <a:endParaRPr lang="en-US" sz="1200" b="1" i="0" u="none" strike="noStrike" dirty="0">
                        <a:solidFill>
                          <a:schemeClr val="tx1"/>
                        </a:solidFill>
                        <a:effectLst/>
                        <a:latin typeface="Calibri" panose="020F0502020204030204" pitchFamily="34" charset="0"/>
                      </a:endParaRPr>
                    </a:p>
                  </a:txBody>
                  <a:tcPr marL="34290" marR="34290" marT="34290" marB="3429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People-Oriented (2 of 4)</a:t>
                      </a:r>
                    </a:p>
                  </a:txBody>
                  <a:tcPr marL="34290" marR="34290" marT="34290" marB="34290" anchor="b">
                    <a:solidFill>
                      <a:schemeClr val="bg1"/>
                    </a:solidFill>
                  </a:tcPr>
                </a:tc>
                <a:extLst>
                  <a:ext uri="{0D108BD9-81ED-4DB2-BD59-A6C34878D82A}">
                    <a16:rowId xmlns:a16="http://schemas.microsoft.com/office/drawing/2014/main" val="2965395247"/>
                  </a:ext>
                </a:extLst>
              </a:tr>
              <a:tr h="303119">
                <a:tc>
                  <a:txBody>
                    <a:bodyPr/>
                    <a:lstStyle/>
                    <a:p>
                      <a:pPr algn="r" fontAlgn="b"/>
                      <a:r>
                        <a:rPr lang="en-US" sz="1200" b="1" i="0" u="none" strike="noStrike" dirty="0">
                          <a:solidFill>
                            <a:schemeClr val="tx1"/>
                          </a:solidFill>
                          <a:effectLst/>
                          <a:latin typeface="Calibri" panose="020F0502020204030204" pitchFamily="34" charset="0"/>
                        </a:rPr>
                        <a:t>Communication</a:t>
                      </a:r>
                    </a:p>
                  </a:txBody>
                  <a:tcPr marL="34290" marR="34290" marT="34290" marB="3429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Reserved (2 of 4)</a:t>
                      </a:r>
                    </a:p>
                  </a:txBody>
                  <a:tcPr marL="34290" marR="34290" marT="34290" marB="34290" anchor="b">
                    <a:solidFill>
                      <a:schemeClr val="bg1"/>
                    </a:solidFill>
                  </a:tcPr>
                </a:tc>
                <a:extLst>
                  <a:ext uri="{0D108BD9-81ED-4DB2-BD59-A6C34878D82A}">
                    <a16:rowId xmlns:a16="http://schemas.microsoft.com/office/drawing/2014/main" val="283087759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84939720"/>
              </p:ext>
            </p:extLst>
          </p:nvPr>
        </p:nvGraphicFramePr>
        <p:xfrm>
          <a:off x="1258414" y="983122"/>
          <a:ext cx="2862992" cy="3672255"/>
        </p:xfrm>
        <a:graphic>
          <a:graphicData uri="http://schemas.openxmlformats.org/drawingml/2006/table">
            <a:tbl>
              <a:tblPr>
                <a:tableStyleId>{5940675A-B579-460E-94D1-54222C63F5DA}</a:tableStyleId>
              </a:tblPr>
              <a:tblGrid>
                <a:gridCol w="1260667">
                  <a:extLst>
                    <a:ext uri="{9D8B030D-6E8A-4147-A177-3AD203B41FA5}">
                      <a16:colId xmlns:a16="http://schemas.microsoft.com/office/drawing/2014/main" val="20000"/>
                    </a:ext>
                  </a:extLst>
                </a:gridCol>
                <a:gridCol w="1602325">
                  <a:extLst>
                    <a:ext uri="{9D8B030D-6E8A-4147-A177-3AD203B41FA5}">
                      <a16:colId xmlns:a16="http://schemas.microsoft.com/office/drawing/2014/main" val="20001"/>
                    </a:ext>
                  </a:extLst>
                </a:gridCol>
              </a:tblGrid>
              <a:tr h="367665">
                <a:tc gridSpan="2">
                  <a:txBody>
                    <a:bodyPr/>
                    <a:lstStyle/>
                    <a:p>
                      <a:pPr algn="ctr" fontAlgn="b"/>
                      <a:r>
                        <a:rPr lang="en-US" sz="1800" b="1" i="0" u="sng" strike="noStrike" dirty="0">
                          <a:solidFill>
                            <a:schemeClr val="tx1"/>
                          </a:solidFill>
                          <a:effectLst/>
                          <a:latin typeface="Calibri" panose="020F0502020204030204" pitchFamily="34" charset="0"/>
                        </a:rPr>
                        <a:t>Rockstar</a:t>
                      </a:r>
                      <a:r>
                        <a:rPr lang="en-US" sz="1800" b="1" i="0" u="none" strike="noStrike" dirty="0">
                          <a:solidFill>
                            <a:schemeClr val="tx1"/>
                          </a:solidFill>
                          <a:effectLst/>
                          <a:latin typeface="Calibri" panose="020F0502020204030204" pitchFamily="34" charset="0"/>
                        </a:rPr>
                        <a:t> PMs </a:t>
                      </a:r>
                      <a:r>
                        <a:rPr lang="en-US" sz="1500" b="1" i="0" u="none" strike="noStrike" dirty="0">
                          <a:solidFill>
                            <a:schemeClr val="tx1"/>
                          </a:solidFill>
                          <a:effectLst/>
                          <a:latin typeface="Calibri" panose="020F0502020204030204" pitchFamily="34" charset="0"/>
                        </a:rPr>
                        <a:t>(top 40%)</a:t>
                      </a:r>
                    </a:p>
                  </a:txBody>
                  <a:tcPr marL="34290" marR="34290" marT="34290" marB="3429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45720" marR="45720" anchor="b">
                    <a:noFill/>
                  </a:tcPr>
                </a:tc>
                <a:extLst>
                  <a:ext uri="{0D108BD9-81ED-4DB2-BD59-A6C34878D82A}">
                    <a16:rowId xmlns:a16="http://schemas.microsoft.com/office/drawing/2014/main" val="3575705435"/>
                  </a:ext>
                </a:extLst>
              </a:tr>
              <a:tr h="303119">
                <a:tc>
                  <a:txBody>
                    <a:bodyPr/>
                    <a:lstStyle/>
                    <a:p>
                      <a:pPr algn="r" fontAlgn="b"/>
                      <a:r>
                        <a:rPr lang="en-US" sz="1200" b="1" i="0" u="none" strike="noStrike" dirty="0">
                          <a:solidFill>
                            <a:schemeClr val="tx1"/>
                          </a:solidFill>
                          <a:effectLst/>
                          <a:latin typeface="Calibri" panose="020F0502020204030204" pitchFamily="34" charset="0"/>
                        </a:rPr>
                        <a:t>H</a:t>
                      </a:r>
                      <a:r>
                        <a:rPr lang="en-US" sz="1200" b="0" i="0" u="none" strike="noStrike" dirty="0">
                          <a:solidFill>
                            <a:schemeClr val="tx1"/>
                          </a:solidFill>
                          <a:effectLst/>
                          <a:latin typeface="Calibri" panose="020F0502020204030204" pitchFamily="34" charset="0"/>
                        </a:rPr>
                        <a:t>onesty</a:t>
                      </a:r>
                    </a:p>
                  </a:txBody>
                  <a:tcPr marL="34290" marR="34290" marT="34290" marB="3429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3.62</a:t>
                      </a:r>
                      <a:endParaRPr lang="en-US" sz="1200" b="0" i="0" u="none" strike="noStrike" dirty="0">
                        <a:solidFill>
                          <a:schemeClr val="tx1"/>
                        </a:solidFill>
                        <a:effectLst/>
                        <a:latin typeface="Calibri" panose="020F0502020204030204" pitchFamily="34" charset="0"/>
                      </a:endParaRPr>
                    </a:p>
                  </a:txBody>
                  <a:tcPr marL="34290" marR="34290" marT="34290" marB="3429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303119">
                <a:tc>
                  <a:txBody>
                    <a:bodyPr/>
                    <a:lstStyle/>
                    <a:p>
                      <a:pPr algn="r" fontAlgn="b"/>
                      <a:r>
                        <a:rPr lang="en-US" sz="1200" b="1" i="0" u="none" strike="noStrike" dirty="0">
                          <a:solidFill>
                            <a:schemeClr val="tx1"/>
                          </a:solidFill>
                          <a:effectLst/>
                          <a:latin typeface="Calibri" panose="020F0502020204030204" pitchFamily="34" charset="0"/>
                        </a:rPr>
                        <a:t>E</a:t>
                      </a:r>
                      <a:r>
                        <a:rPr lang="en-US" sz="1200" b="0" i="0" u="none" strike="noStrike" dirty="0">
                          <a:solidFill>
                            <a:schemeClr val="tx1"/>
                          </a:solidFill>
                          <a:effectLst/>
                          <a:latin typeface="Calibri" panose="020F0502020204030204" pitchFamily="34" charset="0"/>
                        </a:rPr>
                        <a:t>motionality</a:t>
                      </a:r>
                    </a:p>
                  </a:txBody>
                  <a:tcPr marL="34290" marR="34290" marT="34290" marB="34290" anchor="ctr">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2.46</a:t>
                      </a:r>
                      <a:endParaRPr lang="en-US" sz="1200" b="0" i="0" u="none" strike="noStrike" dirty="0">
                        <a:solidFill>
                          <a:schemeClr val="tx1"/>
                        </a:solidFill>
                        <a:effectLst/>
                        <a:latin typeface="Calibri" panose="020F0502020204030204" pitchFamily="34" charset="0"/>
                      </a:endParaRPr>
                    </a:p>
                  </a:txBody>
                  <a:tcPr marL="34290" marR="34290" marT="34290" marB="34290" anchor="b">
                    <a:solidFill>
                      <a:schemeClr val="bg1"/>
                    </a:solidFill>
                  </a:tcPr>
                </a:tc>
                <a:extLst>
                  <a:ext uri="{0D108BD9-81ED-4DB2-BD59-A6C34878D82A}">
                    <a16:rowId xmlns:a16="http://schemas.microsoft.com/office/drawing/2014/main" val="10001"/>
                  </a:ext>
                </a:extLst>
              </a:tr>
              <a:tr h="303119">
                <a:tc>
                  <a:txBody>
                    <a:bodyPr/>
                    <a:lstStyle/>
                    <a:p>
                      <a:pPr algn="r" fontAlgn="b"/>
                      <a:r>
                        <a:rPr lang="en-US" sz="1200" b="0" i="0" u="none" strike="noStrike" dirty="0" err="1">
                          <a:solidFill>
                            <a:schemeClr val="tx1"/>
                          </a:solidFill>
                          <a:effectLst/>
                          <a:latin typeface="Calibri" panose="020F0502020204030204" pitchFamily="34" charset="0"/>
                        </a:rPr>
                        <a:t>e</a:t>
                      </a:r>
                      <a:r>
                        <a:rPr lang="en-US" sz="1200" b="1" i="0" u="none" strike="noStrike" dirty="0" err="1">
                          <a:solidFill>
                            <a:schemeClr val="tx1"/>
                          </a:solidFill>
                          <a:effectLst/>
                          <a:latin typeface="Calibri" panose="020F0502020204030204" pitchFamily="34" charset="0"/>
                        </a:rPr>
                        <a:t>X</a:t>
                      </a:r>
                      <a:r>
                        <a:rPr lang="en-US" sz="1200" b="0" i="0" u="none" strike="noStrike" dirty="0" err="1">
                          <a:solidFill>
                            <a:schemeClr val="tx1"/>
                          </a:solidFill>
                          <a:effectLst/>
                          <a:latin typeface="Calibri" panose="020F0502020204030204" pitchFamily="34" charset="0"/>
                        </a:rPr>
                        <a:t>traversion</a:t>
                      </a:r>
                      <a:endParaRPr lang="en-US" sz="1200" b="0" i="0" u="none" strike="noStrike" dirty="0">
                        <a:solidFill>
                          <a:schemeClr val="tx1"/>
                        </a:solidFill>
                        <a:effectLst/>
                        <a:latin typeface="Calibri" panose="020F0502020204030204" pitchFamily="34" charset="0"/>
                      </a:endParaRPr>
                    </a:p>
                  </a:txBody>
                  <a:tcPr marL="34290" marR="34290" marT="34290" marB="34290" anchor="ctr">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3.56</a:t>
                      </a:r>
                      <a:endParaRPr lang="en-US" sz="1200" b="0" i="0" u="none" strike="noStrike" dirty="0">
                        <a:solidFill>
                          <a:schemeClr val="tx1"/>
                        </a:solidFill>
                        <a:effectLst/>
                        <a:latin typeface="Calibri" panose="020F0502020204030204" pitchFamily="34" charset="0"/>
                      </a:endParaRPr>
                    </a:p>
                  </a:txBody>
                  <a:tcPr marL="34290" marR="34290" marT="34290" marB="34290" anchor="b">
                    <a:solidFill>
                      <a:schemeClr val="bg1"/>
                    </a:solidFill>
                  </a:tcPr>
                </a:tc>
                <a:extLst>
                  <a:ext uri="{0D108BD9-81ED-4DB2-BD59-A6C34878D82A}">
                    <a16:rowId xmlns:a16="http://schemas.microsoft.com/office/drawing/2014/main" val="10002"/>
                  </a:ext>
                </a:extLst>
              </a:tr>
              <a:tr h="303119">
                <a:tc>
                  <a:txBody>
                    <a:bodyPr/>
                    <a:lstStyle/>
                    <a:p>
                      <a:pPr algn="r" fontAlgn="b"/>
                      <a:r>
                        <a:rPr lang="en-US" sz="1200" b="1" i="0" u="none" strike="noStrike" dirty="0">
                          <a:solidFill>
                            <a:schemeClr val="tx1"/>
                          </a:solidFill>
                          <a:effectLst/>
                          <a:latin typeface="Calibri" panose="020F0502020204030204" pitchFamily="34" charset="0"/>
                        </a:rPr>
                        <a:t>A</a:t>
                      </a:r>
                      <a:r>
                        <a:rPr lang="en-US" sz="1200" b="0" i="0" u="none" strike="noStrike" dirty="0">
                          <a:solidFill>
                            <a:schemeClr val="tx1"/>
                          </a:solidFill>
                          <a:effectLst/>
                          <a:latin typeface="Calibri" panose="020F0502020204030204" pitchFamily="34" charset="0"/>
                        </a:rPr>
                        <a:t>greeableness</a:t>
                      </a:r>
                    </a:p>
                  </a:txBody>
                  <a:tcPr marL="34290" marR="34290" marT="34290" marB="34290" anchor="ctr">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3.17</a:t>
                      </a:r>
                      <a:endParaRPr lang="en-US" sz="1200" b="0" i="0" u="none" strike="noStrike" dirty="0">
                        <a:solidFill>
                          <a:schemeClr val="tx1"/>
                        </a:solidFill>
                        <a:effectLst/>
                        <a:latin typeface="Calibri" panose="020F0502020204030204" pitchFamily="34" charset="0"/>
                      </a:endParaRPr>
                    </a:p>
                  </a:txBody>
                  <a:tcPr marL="34290" marR="34290" marT="34290" marB="34290" anchor="b">
                    <a:solidFill>
                      <a:schemeClr val="bg1"/>
                    </a:solidFill>
                  </a:tcPr>
                </a:tc>
                <a:extLst>
                  <a:ext uri="{0D108BD9-81ED-4DB2-BD59-A6C34878D82A}">
                    <a16:rowId xmlns:a16="http://schemas.microsoft.com/office/drawing/2014/main" val="10003"/>
                  </a:ext>
                </a:extLst>
              </a:tr>
              <a:tr h="303119">
                <a:tc>
                  <a:txBody>
                    <a:bodyPr/>
                    <a:lstStyle/>
                    <a:p>
                      <a:pPr algn="r" fontAlgn="b"/>
                      <a:r>
                        <a:rPr lang="en-US" sz="1200" b="1" i="0" u="none" strike="noStrike" dirty="0">
                          <a:solidFill>
                            <a:schemeClr val="tx1"/>
                          </a:solidFill>
                          <a:effectLst/>
                          <a:latin typeface="Calibri" panose="020F0502020204030204" pitchFamily="34" charset="0"/>
                        </a:rPr>
                        <a:t>C</a:t>
                      </a:r>
                      <a:r>
                        <a:rPr lang="en-US" sz="1200" b="0" i="0" u="none" strike="noStrike" dirty="0">
                          <a:solidFill>
                            <a:schemeClr val="tx1"/>
                          </a:solidFill>
                          <a:effectLst/>
                          <a:latin typeface="Calibri" panose="020F0502020204030204" pitchFamily="34" charset="0"/>
                        </a:rPr>
                        <a:t>onscientiousness</a:t>
                      </a:r>
                    </a:p>
                  </a:txBody>
                  <a:tcPr marL="34290" marR="34290" marT="34290" marB="34290" anchor="ctr">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3.67</a:t>
                      </a:r>
                      <a:endParaRPr lang="en-US" sz="1200" b="0" i="0" u="none" strike="noStrike" dirty="0">
                        <a:solidFill>
                          <a:schemeClr val="tx1"/>
                        </a:solidFill>
                        <a:effectLst/>
                        <a:latin typeface="Calibri" panose="020F0502020204030204" pitchFamily="34" charset="0"/>
                      </a:endParaRPr>
                    </a:p>
                  </a:txBody>
                  <a:tcPr marL="34290" marR="34290" marT="34290" marB="34290" anchor="b">
                    <a:solidFill>
                      <a:schemeClr val="bg1"/>
                    </a:solidFill>
                  </a:tcPr>
                </a:tc>
                <a:extLst>
                  <a:ext uri="{0D108BD9-81ED-4DB2-BD59-A6C34878D82A}">
                    <a16:rowId xmlns:a16="http://schemas.microsoft.com/office/drawing/2014/main" val="10004"/>
                  </a:ext>
                </a:extLst>
              </a:tr>
              <a:tr h="303119">
                <a:tc>
                  <a:txBody>
                    <a:bodyPr/>
                    <a:lstStyle/>
                    <a:p>
                      <a:pPr algn="r" fontAlgn="b"/>
                      <a:r>
                        <a:rPr lang="en-US" sz="1200" b="1" i="0" u="none" strike="noStrike" dirty="0">
                          <a:solidFill>
                            <a:schemeClr val="tx1"/>
                          </a:solidFill>
                          <a:effectLst/>
                          <a:latin typeface="Calibri" panose="020F0502020204030204" pitchFamily="34" charset="0"/>
                        </a:rPr>
                        <a:t>O</a:t>
                      </a:r>
                      <a:r>
                        <a:rPr lang="en-US" sz="1200" b="0" i="0" u="none" strike="noStrike" dirty="0">
                          <a:solidFill>
                            <a:schemeClr val="tx1"/>
                          </a:solidFill>
                          <a:effectLst/>
                          <a:latin typeface="Calibri" panose="020F0502020204030204" pitchFamily="34" charset="0"/>
                        </a:rPr>
                        <a:t>penness</a:t>
                      </a:r>
                    </a:p>
                  </a:txBody>
                  <a:tcPr marL="34290" marR="34290" marT="34290" marB="34290" anchor="ctr">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3.44</a:t>
                      </a:r>
                      <a:endParaRPr lang="en-US" sz="1200" b="0" i="0" u="none" strike="noStrike" dirty="0">
                        <a:solidFill>
                          <a:schemeClr val="tx1"/>
                        </a:solidFill>
                        <a:effectLst/>
                        <a:latin typeface="Calibri" panose="020F0502020204030204" pitchFamily="34" charset="0"/>
                      </a:endParaRPr>
                    </a:p>
                  </a:txBody>
                  <a:tcPr marL="34290" marR="34290" marT="34290" marB="34290" anchor="b">
                    <a:solidFill>
                      <a:schemeClr val="bg1"/>
                    </a:solidFill>
                  </a:tcPr>
                </a:tc>
                <a:extLst>
                  <a:ext uri="{0D108BD9-81ED-4DB2-BD59-A6C34878D82A}">
                    <a16:rowId xmlns:a16="http://schemas.microsoft.com/office/drawing/2014/main" val="10005"/>
                  </a:ext>
                </a:extLst>
              </a:tr>
              <a:tr h="136700">
                <a:tc>
                  <a:txBody>
                    <a:bodyPr/>
                    <a:lstStyle/>
                    <a:p>
                      <a:pPr algn="r" fontAlgn="b"/>
                      <a:endParaRPr lang="en-US" sz="100" b="0" i="0" u="none" strike="noStrike" dirty="0">
                        <a:solidFill>
                          <a:schemeClr val="tx1"/>
                        </a:solidFill>
                        <a:effectLst/>
                        <a:latin typeface="Calibri" panose="020F0502020204030204" pitchFamily="34" charset="0"/>
                      </a:endParaRPr>
                    </a:p>
                  </a:txBody>
                  <a:tcPr marL="34290" marR="34290" marT="34290" marB="34290" anchor="ctr">
                    <a:solidFill>
                      <a:schemeClr val="tx1"/>
                    </a:solidFill>
                  </a:tcPr>
                </a:tc>
                <a:tc>
                  <a:txBody>
                    <a:bodyPr/>
                    <a:lstStyle/>
                    <a:p>
                      <a:pPr algn="ctr" fontAlgn="b"/>
                      <a:endParaRPr lang="en-US" sz="100" b="0" i="0" u="none" strike="noStrike" dirty="0">
                        <a:solidFill>
                          <a:schemeClr val="tx1"/>
                        </a:solidFill>
                        <a:effectLst/>
                        <a:latin typeface="Calibri" panose="020F0502020204030204" pitchFamily="34" charset="0"/>
                      </a:endParaRPr>
                    </a:p>
                  </a:txBody>
                  <a:tcPr marL="34290" marR="34290" marT="34290" marB="34290" anchor="b">
                    <a:solidFill>
                      <a:schemeClr val="tx1"/>
                    </a:solidFill>
                  </a:tcPr>
                </a:tc>
                <a:extLst>
                  <a:ext uri="{0D108BD9-81ED-4DB2-BD59-A6C34878D82A}">
                    <a16:rowId xmlns:a16="http://schemas.microsoft.com/office/drawing/2014/main" val="4044843430"/>
                  </a:ext>
                </a:extLst>
              </a:tr>
              <a:tr h="303119">
                <a:tc>
                  <a:txBody>
                    <a:bodyPr/>
                    <a:lstStyle/>
                    <a:p>
                      <a:pPr algn="r" fontAlgn="b"/>
                      <a:r>
                        <a:rPr lang="en-US" sz="1200" b="1" i="0" u="none" strike="noStrike" dirty="0">
                          <a:solidFill>
                            <a:schemeClr val="tx1"/>
                          </a:solidFill>
                          <a:effectLst/>
                          <a:latin typeface="Calibri" panose="020F0502020204030204" pitchFamily="34" charset="0"/>
                        </a:rPr>
                        <a:t>EQ</a:t>
                      </a:r>
                    </a:p>
                  </a:txBody>
                  <a:tcPr marL="34290" marR="34290" marT="34290" marB="34290" anchor="ctr">
                    <a:solidFill>
                      <a:schemeClr val="bg1"/>
                    </a:solidFill>
                  </a:tcPr>
                </a:tc>
                <a:tc>
                  <a:txBody>
                    <a:bodyPr/>
                    <a:lstStyle/>
                    <a:p>
                      <a:pPr algn="ctr" fontAlgn="b"/>
                      <a:r>
                        <a:rPr lang="en-MY" sz="1200" b="0" i="0" u="none" strike="noStrike" dirty="0">
                          <a:solidFill>
                            <a:schemeClr val="tx1"/>
                          </a:solidFill>
                          <a:effectLst/>
                          <a:latin typeface="Calibri" panose="020F0502020204030204" pitchFamily="34" charset="0"/>
                        </a:rPr>
                        <a:t>75.1</a:t>
                      </a:r>
                      <a:endParaRPr lang="en-US" sz="1200" b="0" i="0" u="none" strike="noStrike" dirty="0">
                        <a:solidFill>
                          <a:schemeClr val="tx1"/>
                        </a:solidFill>
                        <a:effectLst/>
                        <a:latin typeface="Calibri" panose="020F0502020204030204" pitchFamily="34" charset="0"/>
                      </a:endParaRPr>
                    </a:p>
                  </a:txBody>
                  <a:tcPr marL="34290" marR="34290" marT="34290" marB="34290" anchor="b">
                    <a:solidFill>
                      <a:schemeClr val="bg1"/>
                    </a:solidFill>
                  </a:tcPr>
                </a:tc>
                <a:extLst>
                  <a:ext uri="{0D108BD9-81ED-4DB2-BD59-A6C34878D82A}">
                    <a16:rowId xmlns:a16="http://schemas.microsoft.com/office/drawing/2014/main" val="10006"/>
                  </a:ext>
                </a:extLst>
              </a:tr>
              <a:tr h="136700">
                <a:tc>
                  <a:txBody>
                    <a:bodyPr/>
                    <a:lstStyle/>
                    <a:p>
                      <a:pPr algn="r" fontAlgn="b"/>
                      <a:endParaRPr lang="en-US" sz="100" b="0" i="0" u="none" strike="noStrike" dirty="0">
                        <a:solidFill>
                          <a:schemeClr val="tx1"/>
                        </a:solidFill>
                        <a:effectLst/>
                        <a:latin typeface="Calibri" panose="020F0502020204030204" pitchFamily="34" charset="0"/>
                      </a:endParaRPr>
                    </a:p>
                  </a:txBody>
                  <a:tcPr marL="34290" marR="34290" marT="34290" marB="34290" anchor="ctr">
                    <a:solidFill>
                      <a:schemeClr val="tx1"/>
                    </a:solidFill>
                  </a:tcPr>
                </a:tc>
                <a:tc>
                  <a:txBody>
                    <a:bodyPr/>
                    <a:lstStyle/>
                    <a:p>
                      <a:pPr algn="ctr" fontAlgn="b"/>
                      <a:endParaRPr lang="en-US" sz="100" b="0" i="0" u="none" strike="noStrike" dirty="0">
                        <a:solidFill>
                          <a:schemeClr val="tx1"/>
                        </a:solidFill>
                        <a:effectLst/>
                        <a:latin typeface="Calibri" panose="020F0502020204030204" pitchFamily="34" charset="0"/>
                      </a:endParaRPr>
                    </a:p>
                  </a:txBody>
                  <a:tcPr marL="34290" marR="34290" marT="34290" marB="34290" anchor="b">
                    <a:solidFill>
                      <a:schemeClr val="tx1"/>
                    </a:solidFill>
                  </a:tcPr>
                </a:tc>
                <a:extLst>
                  <a:ext uri="{0D108BD9-81ED-4DB2-BD59-A6C34878D82A}">
                    <a16:rowId xmlns:a16="http://schemas.microsoft.com/office/drawing/2014/main" val="2408687845"/>
                  </a:ext>
                </a:extLst>
              </a:tr>
              <a:tr h="303119">
                <a:tc>
                  <a:txBody>
                    <a:bodyPr/>
                    <a:lstStyle/>
                    <a:p>
                      <a:pPr algn="r" fontAlgn="b"/>
                      <a:r>
                        <a:rPr lang="en-US" sz="1200" b="1" i="0" u="none" strike="noStrike" dirty="0">
                          <a:solidFill>
                            <a:schemeClr val="tx1"/>
                          </a:solidFill>
                          <a:effectLst/>
                          <a:latin typeface="Calibri" panose="020F0502020204030204" pitchFamily="34" charset="0"/>
                        </a:rPr>
                        <a:t>Q-</a:t>
                      </a:r>
                      <a:r>
                        <a:rPr lang="en-US" sz="1200" b="1" i="0" u="none" strike="noStrike" dirty="0" err="1">
                          <a:solidFill>
                            <a:schemeClr val="tx1"/>
                          </a:solidFill>
                          <a:effectLst/>
                          <a:latin typeface="Calibri" panose="020F0502020204030204" pitchFamily="34" charset="0"/>
                        </a:rPr>
                        <a:t>DiSC</a:t>
                      </a:r>
                      <a:endParaRPr lang="en-US" sz="1200" b="1" i="0" u="none" strike="noStrike" dirty="0">
                        <a:solidFill>
                          <a:schemeClr val="tx1"/>
                        </a:solidFill>
                        <a:effectLst/>
                        <a:latin typeface="Calibri" panose="020F0502020204030204" pitchFamily="34" charset="0"/>
                      </a:endParaRPr>
                    </a:p>
                  </a:txBody>
                  <a:tcPr marL="34290" marR="34290" marT="34290" marB="34290" anchor="ctr">
                    <a:solidFill>
                      <a:schemeClr val="bg1"/>
                    </a:solidFill>
                  </a:tcPr>
                </a:tc>
                <a:tc>
                  <a:txBody>
                    <a:bodyPr/>
                    <a:lstStyle/>
                    <a:p>
                      <a:pPr algn="ctr" fontAlgn="b"/>
                      <a:r>
                        <a:rPr lang="en-US" sz="1200" b="0" i="0" u="none" strike="noStrike" dirty="0">
                          <a:solidFill>
                            <a:schemeClr val="tx1"/>
                          </a:solidFill>
                          <a:effectLst/>
                          <a:latin typeface="Calibri" panose="020F0502020204030204" pitchFamily="34" charset="0"/>
                        </a:rPr>
                        <a:t>Steady/Supportive (S)</a:t>
                      </a:r>
                    </a:p>
                  </a:txBody>
                  <a:tcPr marL="34290" marR="34290" marT="34290" marB="34290" anchor="b">
                    <a:solidFill>
                      <a:schemeClr val="bg1"/>
                    </a:solidFill>
                  </a:tcPr>
                </a:tc>
                <a:extLst>
                  <a:ext uri="{0D108BD9-81ED-4DB2-BD59-A6C34878D82A}">
                    <a16:rowId xmlns:a16="http://schemas.microsoft.com/office/drawing/2014/main" val="1268751247"/>
                  </a:ext>
                </a:extLst>
              </a:tr>
              <a:tr h="303119">
                <a:tc>
                  <a:txBody>
                    <a:bodyPr/>
                    <a:lstStyle/>
                    <a:p>
                      <a:pPr algn="r" fontAlgn="b"/>
                      <a:r>
                        <a:rPr lang="en-US" sz="1200" b="1" i="0" u="none" strike="noStrike" dirty="0">
                          <a:solidFill>
                            <a:schemeClr val="tx1"/>
                          </a:solidFill>
                          <a:effectLst/>
                          <a:latin typeface="Calibri" panose="020F0502020204030204" pitchFamily="34" charset="0"/>
                        </a:rPr>
                        <a:t>People</a:t>
                      </a:r>
                      <a:r>
                        <a:rPr lang="en-US" sz="1200" b="1" i="0" u="none" strike="noStrike" baseline="0" dirty="0">
                          <a:solidFill>
                            <a:schemeClr val="tx1"/>
                          </a:solidFill>
                          <a:effectLst/>
                          <a:latin typeface="Calibri" panose="020F0502020204030204" pitchFamily="34" charset="0"/>
                        </a:rPr>
                        <a:t> vs. Task</a:t>
                      </a:r>
                      <a:endParaRPr lang="en-US" sz="1200" b="1" i="0" u="none" strike="noStrike" dirty="0">
                        <a:solidFill>
                          <a:schemeClr val="tx1"/>
                        </a:solidFill>
                        <a:effectLst/>
                        <a:latin typeface="Calibri" panose="020F0502020204030204" pitchFamily="34" charset="0"/>
                      </a:endParaRPr>
                    </a:p>
                  </a:txBody>
                  <a:tcPr marL="34290" marR="34290" marT="34290" marB="3429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People-Oriented (2 of 4)</a:t>
                      </a:r>
                    </a:p>
                  </a:txBody>
                  <a:tcPr marL="34290" marR="34290" marT="34290" marB="34290" anchor="b">
                    <a:solidFill>
                      <a:schemeClr val="bg1"/>
                    </a:solidFill>
                  </a:tcPr>
                </a:tc>
                <a:extLst>
                  <a:ext uri="{0D108BD9-81ED-4DB2-BD59-A6C34878D82A}">
                    <a16:rowId xmlns:a16="http://schemas.microsoft.com/office/drawing/2014/main" val="2965395247"/>
                  </a:ext>
                </a:extLst>
              </a:tr>
              <a:tr h="303119">
                <a:tc>
                  <a:txBody>
                    <a:bodyPr/>
                    <a:lstStyle/>
                    <a:p>
                      <a:pPr algn="r" fontAlgn="b"/>
                      <a:r>
                        <a:rPr lang="en-US" sz="1200" b="1" i="0" u="none" strike="noStrike" dirty="0">
                          <a:solidFill>
                            <a:schemeClr val="tx1"/>
                          </a:solidFill>
                          <a:effectLst/>
                          <a:latin typeface="Calibri" panose="020F0502020204030204" pitchFamily="34" charset="0"/>
                        </a:rPr>
                        <a:t>Communication</a:t>
                      </a:r>
                    </a:p>
                  </a:txBody>
                  <a:tcPr marL="34290" marR="34290" marT="34290" marB="34290" anchor="c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Reserved (2 of 4)</a:t>
                      </a:r>
                    </a:p>
                  </a:txBody>
                  <a:tcPr marL="34290" marR="34290" marT="34290" marB="34290" anchor="b">
                    <a:solidFill>
                      <a:schemeClr val="bg1"/>
                    </a:solidFill>
                  </a:tcPr>
                </a:tc>
                <a:extLst>
                  <a:ext uri="{0D108BD9-81ED-4DB2-BD59-A6C34878D82A}">
                    <a16:rowId xmlns:a16="http://schemas.microsoft.com/office/drawing/2014/main" val="283087759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03956195"/>
              </p:ext>
            </p:extLst>
          </p:nvPr>
        </p:nvGraphicFramePr>
        <p:xfrm>
          <a:off x="1265328" y="2263936"/>
          <a:ext cx="6666103" cy="303119"/>
        </p:xfrm>
        <a:graphic>
          <a:graphicData uri="http://schemas.openxmlformats.org/drawingml/2006/table">
            <a:tbl>
              <a:tblPr>
                <a:tableStyleId>{5940675A-B579-460E-94D1-54222C63F5DA}</a:tableStyleId>
              </a:tblPr>
              <a:tblGrid>
                <a:gridCol w="2854167">
                  <a:extLst>
                    <a:ext uri="{9D8B030D-6E8A-4147-A177-3AD203B41FA5}">
                      <a16:colId xmlns:a16="http://schemas.microsoft.com/office/drawing/2014/main" val="4228817991"/>
                    </a:ext>
                  </a:extLst>
                </a:gridCol>
                <a:gridCol w="952130">
                  <a:extLst>
                    <a:ext uri="{9D8B030D-6E8A-4147-A177-3AD203B41FA5}">
                      <a16:colId xmlns:a16="http://schemas.microsoft.com/office/drawing/2014/main" val="20000"/>
                    </a:ext>
                  </a:extLst>
                </a:gridCol>
                <a:gridCol w="2859806">
                  <a:extLst>
                    <a:ext uri="{9D8B030D-6E8A-4147-A177-3AD203B41FA5}">
                      <a16:colId xmlns:a16="http://schemas.microsoft.com/office/drawing/2014/main" val="20001"/>
                    </a:ext>
                  </a:extLst>
                </a:gridCol>
              </a:tblGrid>
              <a:tr h="303119">
                <a:tc>
                  <a:txBody>
                    <a:bodyPr/>
                    <a:lstStyle/>
                    <a:p>
                      <a:pPr algn="r" fontAlgn="b"/>
                      <a:endParaRPr lang="en-US" sz="1200" b="0" i="0" u="none" strike="noStrike" dirty="0">
                        <a:solidFill>
                          <a:schemeClr val="bg1"/>
                        </a:solidFill>
                        <a:effectLst/>
                        <a:latin typeface="Calibri" panose="020F0502020204030204" pitchFamily="34" charset="0"/>
                      </a:endParaRPr>
                    </a:p>
                  </a:txBody>
                  <a:tcPr marL="34290" marR="3429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alpha val="50000"/>
                      </a:srgbClr>
                    </a:solidFill>
                  </a:tcPr>
                </a:tc>
                <a:tc>
                  <a:txBody>
                    <a:bodyPr/>
                    <a:lstStyle/>
                    <a:p>
                      <a:pPr algn="ctr" fontAlgn="b"/>
                      <a:r>
                        <a:rPr lang="en-US" sz="1500" b="1" i="0" u="none" strike="noStrike" dirty="0">
                          <a:solidFill>
                            <a:schemeClr val="bg1"/>
                          </a:solidFill>
                          <a:effectLst/>
                          <a:latin typeface="Calibri" panose="020F0502020204030204" pitchFamily="34" charset="0"/>
                        </a:rPr>
                        <a:t>–9%</a:t>
                      </a:r>
                      <a:endParaRPr lang="en-US" sz="1500" b="0" i="0" u="none" strike="noStrike" dirty="0">
                        <a:solidFill>
                          <a:schemeClr val="bg1"/>
                        </a:solidFill>
                        <a:effectLst/>
                        <a:latin typeface="Calibri" panose="020F0502020204030204" pitchFamily="34" charset="0"/>
                      </a:endParaRPr>
                    </a:p>
                  </a:txBody>
                  <a:tcPr marL="34290" marR="3429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alpha val="50000"/>
                      </a:srgbClr>
                    </a:solidFill>
                  </a:tcPr>
                </a:tc>
                <a:tc>
                  <a:txBody>
                    <a:bodyPr/>
                    <a:lstStyle/>
                    <a:p>
                      <a:pPr algn="ctr" fontAlgn="b"/>
                      <a:endParaRPr lang="en-US" sz="1200" b="0" i="0" u="none" strike="noStrike" dirty="0">
                        <a:solidFill>
                          <a:schemeClr val="bg1"/>
                        </a:solidFill>
                        <a:effectLst/>
                        <a:latin typeface="Calibri" panose="020F0502020204030204" pitchFamily="34" charset="0"/>
                      </a:endParaRPr>
                    </a:p>
                  </a:txBody>
                  <a:tcPr marL="34290" marR="34290" marT="34290" marB="3429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alpha val="50000"/>
                      </a:srgbClr>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FB42E206-D12C-4EDD-A503-35558ED5BE02}"/>
              </a:ext>
            </a:extLst>
          </p:cNvPr>
          <p:cNvGraphicFramePr>
            <a:graphicFrameLocks noGrp="1"/>
          </p:cNvGraphicFramePr>
          <p:nvPr>
            <p:extLst>
              <p:ext uri="{D42A27DB-BD31-4B8C-83A1-F6EECF244321}">
                <p14:modId xmlns:p14="http://schemas.microsoft.com/office/powerpoint/2010/main" val="3482586923"/>
              </p:ext>
            </p:extLst>
          </p:nvPr>
        </p:nvGraphicFramePr>
        <p:xfrm>
          <a:off x="1258413" y="1653008"/>
          <a:ext cx="6666103" cy="303119"/>
        </p:xfrm>
        <a:graphic>
          <a:graphicData uri="http://schemas.openxmlformats.org/drawingml/2006/table">
            <a:tbl>
              <a:tblPr>
                <a:tableStyleId>{5940675A-B579-460E-94D1-54222C63F5DA}</a:tableStyleId>
              </a:tblPr>
              <a:tblGrid>
                <a:gridCol w="2854167">
                  <a:extLst>
                    <a:ext uri="{9D8B030D-6E8A-4147-A177-3AD203B41FA5}">
                      <a16:colId xmlns:a16="http://schemas.microsoft.com/office/drawing/2014/main" val="4228817991"/>
                    </a:ext>
                  </a:extLst>
                </a:gridCol>
                <a:gridCol w="952130">
                  <a:extLst>
                    <a:ext uri="{9D8B030D-6E8A-4147-A177-3AD203B41FA5}">
                      <a16:colId xmlns:a16="http://schemas.microsoft.com/office/drawing/2014/main" val="20000"/>
                    </a:ext>
                  </a:extLst>
                </a:gridCol>
                <a:gridCol w="2859806">
                  <a:extLst>
                    <a:ext uri="{9D8B030D-6E8A-4147-A177-3AD203B41FA5}">
                      <a16:colId xmlns:a16="http://schemas.microsoft.com/office/drawing/2014/main" val="20001"/>
                    </a:ext>
                  </a:extLst>
                </a:gridCol>
              </a:tblGrid>
              <a:tr h="303119">
                <a:tc>
                  <a:txBody>
                    <a:bodyPr/>
                    <a:lstStyle/>
                    <a:p>
                      <a:pPr algn="r" fontAlgn="b"/>
                      <a:endParaRPr lang="en-US" sz="1200" b="0" i="0" u="none" strike="noStrike" dirty="0">
                        <a:solidFill>
                          <a:schemeClr val="bg1"/>
                        </a:solidFill>
                        <a:effectLst/>
                        <a:latin typeface="Calibri" panose="020F0502020204030204" pitchFamily="34" charset="0"/>
                      </a:endParaRPr>
                    </a:p>
                  </a:txBody>
                  <a:tcPr marL="34290" marR="3429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alpha val="50000"/>
                      </a:srgbClr>
                    </a:solidFill>
                  </a:tcPr>
                </a:tc>
                <a:tc>
                  <a:txBody>
                    <a:bodyPr/>
                    <a:lstStyle/>
                    <a:p>
                      <a:pPr algn="ctr" fontAlgn="b"/>
                      <a:r>
                        <a:rPr lang="en-US" sz="1500" b="1" i="0" u="none" strike="noStrike" dirty="0">
                          <a:solidFill>
                            <a:schemeClr val="bg1"/>
                          </a:solidFill>
                          <a:effectLst/>
                          <a:latin typeface="Calibri" panose="020F0502020204030204" pitchFamily="34" charset="0"/>
                        </a:rPr>
                        <a:t>–12%</a:t>
                      </a:r>
                      <a:endParaRPr lang="en-US" sz="1500" b="0" i="0" u="none" strike="noStrike" dirty="0">
                        <a:solidFill>
                          <a:schemeClr val="bg1"/>
                        </a:solidFill>
                        <a:effectLst/>
                        <a:latin typeface="Calibri" panose="020F0502020204030204" pitchFamily="34" charset="0"/>
                      </a:endParaRPr>
                    </a:p>
                  </a:txBody>
                  <a:tcPr marL="34290" marR="34290" marT="34290" marB="3429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alpha val="50000"/>
                      </a:srgbClr>
                    </a:solidFill>
                  </a:tcPr>
                </a:tc>
                <a:tc>
                  <a:txBody>
                    <a:bodyPr/>
                    <a:lstStyle/>
                    <a:p>
                      <a:pPr algn="ctr" fontAlgn="b"/>
                      <a:endParaRPr lang="en-US" sz="1200" b="0" i="0" u="none" strike="noStrike" dirty="0">
                        <a:solidFill>
                          <a:schemeClr val="bg1"/>
                        </a:solidFill>
                        <a:effectLst/>
                        <a:latin typeface="Calibri" panose="020F0502020204030204" pitchFamily="34" charset="0"/>
                      </a:endParaRPr>
                    </a:p>
                  </a:txBody>
                  <a:tcPr marL="34290" marR="34290" marT="34290" marB="3429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alpha val="50000"/>
                      </a:srgb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6150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Comparison:  Rockstars vs. Avg.</a:t>
            </a:r>
          </a:p>
        </p:txBody>
      </p:sp>
      <p:sp>
        <p:nvSpPr>
          <p:cNvPr id="2" name="Content Placeholder 1"/>
          <p:cNvSpPr>
            <a:spLocks noGrp="1"/>
          </p:cNvSpPr>
          <p:nvPr>
            <p:ph idx="1"/>
          </p:nvPr>
        </p:nvSpPr>
        <p:spPr/>
        <p:txBody>
          <a:bodyPr>
            <a:normAutofit fontScale="85000" lnSpcReduction="20000"/>
          </a:bodyPr>
          <a:lstStyle/>
          <a:p>
            <a:r>
              <a:rPr lang="en-MY" dirty="0"/>
              <a:t>Rockstars are Lower in Emotionality vs. Avg.</a:t>
            </a:r>
          </a:p>
          <a:p>
            <a:pPr lvl="1"/>
            <a:r>
              <a:rPr lang="en-MY" dirty="0"/>
              <a:t>Anxiety: little worry even in stressful situations (lower anxiety under stress)</a:t>
            </a:r>
          </a:p>
          <a:p>
            <a:pPr lvl="1"/>
            <a:r>
              <a:rPr lang="en-MY" dirty="0"/>
              <a:t>Dependence: self-assured without help (less need of emotional support)</a:t>
            </a:r>
          </a:p>
          <a:p>
            <a:pPr lvl="1"/>
            <a:r>
              <a:rPr lang="en-MY" dirty="0"/>
              <a:t>Sentimentality: lower sensitive attachment to others (lower emotional bias)</a:t>
            </a:r>
          </a:p>
          <a:p>
            <a:r>
              <a:rPr lang="en-MY" dirty="0"/>
              <a:t>Rockstars are Lower in Agreeableness** vs. Avg.</a:t>
            </a:r>
          </a:p>
          <a:p>
            <a:pPr lvl="1"/>
            <a:r>
              <a:rPr lang="en-US" dirty="0"/>
              <a:t>Gentleness: more critical in evaluation of others’ shortcomings (less lenient)</a:t>
            </a:r>
          </a:p>
          <a:p>
            <a:pPr lvl="1"/>
            <a:r>
              <a:rPr lang="en-US" dirty="0"/>
              <a:t>Flexibility: stubborn in defending their view (willing to argue for beliefs)</a:t>
            </a:r>
          </a:p>
          <a:p>
            <a:pPr lvl="1"/>
            <a:r>
              <a:rPr lang="en-US" dirty="0"/>
              <a:t>Patience: feel anger in response to mistreatment (less calm response)</a:t>
            </a:r>
          </a:p>
          <a:p>
            <a:r>
              <a:rPr lang="en-US" dirty="0"/>
              <a:t>Largest Variance was similar between Rockstar &amp; Average PMs</a:t>
            </a:r>
          </a:p>
          <a:p>
            <a:pPr lvl="1"/>
            <a:r>
              <a:rPr lang="en-US" dirty="0"/>
              <a:t>HEXACO: Agreeableness** and Openness to Experience</a:t>
            </a:r>
          </a:p>
          <a:p>
            <a:pPr lvl="1"/>
            <a:r>
              <a:rPr lang="en-US" dirty="0"/>
              <a:t>EI: Self-Awareness and Relationship Awareness</a:t>
            </a:r>
          </a:p>
          <a:p>
            <a:pPr lvl="1"/>
            <a:r>
              <a:rPr lang="en-US" dirty="0" err="1"/>
              <a:t>QDiSC</a:t>
            </a:r>
            <a:r>
              <a:rPr lang="en-US" dirty="0"/>
              <a:t>: 23% of all under Cat-22 (S) but 38% of Rockstars in Cat-22 (S)</a:t>
            </a:r>
          </a:p>
        </p:txBody>
      </p:sp>
    </p:spTree>
    <p:extLst>
      <p:ext uri="{BB962C8B-B14F-4D97-AF65-F5344CB8AC3E}">
        <p14:creationId xmlns:p14="http://schemas.microsoft.com/office/powerpoint/2010/main" val="89552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8" name="Picture 4" descr="Image result for aristotle the whole is greater than the sum of its parts">
            <a:extLst>
              <a:ext uri="{FF2B5EF4-FFF2-40B4-BE49-F238E27FC236}">
                <a16:creationId xmlns:a16="http://schemas.microsoft.com/office/drawing/2014/main" id="{DA5BDAE3-20EE-4CA4-99FD-9CDE29AE3FEE}"/>
              </a:ext>
            </a:extLst>
          </p:cNvPr>
          <p:cNvPicPr>
            <a:picLocks noChangeAspect="1" noChangeArrowheads="1"/>
          </p:cNvPicPr>
          <p:nvPr/>
        </p:nvPicPr>
        <p:blipFill rotWithShape="1">
          <a:blip r:embed="rId2">
            <a:clrChange>
              <a:clrFrom>
                <a:srgbClr val="212110"/>
              </a:clrFrom>
              <a:clrTo>
                <a:srgbClr val="212110">
                  <a:alpha val="0"/>
                </a:srgbClr>
              </a:clrTo>
            </a:clrChange>
            <a:extLst>
              <a:ext uri="{BEBA8EAE-BF5A-486C-A8C5-ECC9F3942E4B}">
                <a14:imgProps xmlns:a14="http://schemas.microsoft.com/office/drawing/2010/main">
                  <a14:imgLayer r:embed="rId3">
                    <a14:imgEffect>
                      <a14:backgroundRemoval t="5556" b="99722" l="17500" r="81979">
                        <a14:foregroundMark x1="46146" y1="9861" x2="46146" y2="9861"/>
                        <a14:foregroundMark x1="42500" y1="11111" x2="42500" y2="11111"/>
                        <a14:foregroundMark x1="48750" y1="6528" x2="48750" y2="6528"/>
                        <a14:foregroundMark x1="49375" y1="5972" x2="49375" y2="5972"/>
                        <a14:foregroundMark x1="28125" y1="69306" x2="28125" y2="69306"/>
                        <a14:foregroundMark x1="26771" y1="64861" x2="26771" y2="64861"/>
                        <a14:foregroundMark x1="25625" y1="63889" x2="25625" y2="63889"/>
                        <a14:foregroundMark x1="29271" y1="59028" x2="29271" y2="59028"/>
                        <a14:foregroundMark x1="35417" y1="58889" x2="35417" y2="58889"/>
                        <a14:foregroundMark x1="31354" y1="64583" x2="31354" y2="64583"/>
                        <a14:foregroundMark x1="26042" y1="65972" x2="27604" y2="85139"/>
                        <a14:foregroundMark x1="27604" y1="85139" x2="36354" y2="93889"/>
                        <a14:foregroundMark x1="36354" y1="93889" x2="46354" y2="95417"/>
                        <a14:foregroundMark x1="46354" y1="95417" x2="53125" y2="92083"/>
                        <a14:foregroundMark x1="53125" y1="92083" x2="49271" y2="83472"/>
                        <a14:foregroundMark x1="49271" y1="83472" x2="41875" y2="80556"/>
                        <a14:foregroundMark x1="41875" y1="80556" x2="35104" y2="74722"/>
                        <a14:foregroundMark x1="35104" y1="74722" x2="33646" y2="57639"/>
                        <a14:foregroundMark x1="62604" y1="52639" x2="68355" y2="53794"/>
                        <a14:foregroundMark x1="71465" y1="55343" x2="76146" y2="59722"/>
                        <a14:foregroundMark x1="76146" y1="59722" x2="78854" y2="68333"/>
                        <a14:foregroundMark x1="78854" y1="68333" x2="78854" y2="88333"/>
                        <a14:foregroundMark x1="78854" y1="88333" x2="77083" y2="97500"/>
                        <a14:foregroundMark x1="77083" y1="97500" x2="40417" y2="99722"/>
                        <a14:foregroundMark x1="40417" y1="99722" x2="18958" y2="92778"/>
                        <a14:foregroundMark x1="18958" y1="92778" x2="17500" y2="83750"/>
                        <a14:foregroundMark x1="17500" y1="83750" x2="23542" y2="61111"/>
                        <a14:foregroundMark x1="20938" y1="85972" x2="44375" y2="76250"/>
                        <a14:foregroundMark x1="44375" y1="76250" x2="59062" y2="75694"/>
                        <a14:foregroundMark x1="59062" y1="75694" x2="79375" y2="79306"/>
                        <a14:foregroundMark x1="79375" y1="79306" x2="84271" y2="85556"/>
                        <a14:foregroundMark x1="84271" y1="85556" x2="86250" y2="94722"/>
                        <a14:foregroundMark x1="86250" y1="94722" x2="18750" y2="99167"/>
                        <a14:foregroundMark x1="18750" y1="99167" x2="18646" y2="89722"/>
                        <a14:foregroundMark x1="18646" y1="89722" x2="22813" y2="84861"/>
                        <a14:foregroundMark x1="58125" y1="89167" x2="63542" y2="84028"/>
                        <a14:foregroundMark x1="63542" y1="84028" x2="70313" y2="83056"/>
                        <a14:foregroundMark x1="70313" y1="83056" x2="69271" y2="94861"/>
                        <a14:foregroundMark x1="69271" y1="94861" x2="60833" y2="94583"/>
                        <a14:foregroundMark x1="60833" y1="94583" x2="58229" y2="88750"/>
                        <a14:foregroundMark x1="74792" y1="58333" x2="80417" y2="62917"/>
                        <a14:foregroundMark x1="80417" y1="62917" x2="82708" y2="73611"/>
                        <a14:foregroundMark x1="82708" y1="73611" x2="81979" y2="92778"/>
                        <a14:foregroundMark x1="81979" y1="92778" x2="79167" y2="99722"/>
                        <a14:foregroundMark x1="24167" y1="59444" x2="24167" y2="59444"/>
                        <a14:backgroundMark x1="20208" y1="59306" x2="21354" y2="59028"/>
                        <a14:backgroundMark x1="23438" y1="59306" x2="23438" y2="59306"/>
                        <a14:backgroundMark x1="24167" y1="59583" x2="23958" y2="59028"/>
                        <a14:backgroundMark x1="24583" y1="56944" x2="27708" y2="48611"/>
                        <a14:backgroundMark x1="27708" y1="48611" x2="25208" y2="20694"/>
                        <a14:backgroundMark x1="35208" y1="48333" x2="35000" y2="47500"/>
                        <a14:backgroundMark x1="30312" y1="34861" x2="30312" y2="34861"/>
                        <a14:backgroundMark x1="30521" y1="15694" x2="30521" y2="15694"/>
                        <a14:backgroundMark x1="48125" y1="3333" x2="48125" y2="3333"/>
                        <a14:backgroundMark x1="67396" y1="12639" x2="67396" y2="12639"/>
                        <a14:backgroundMark x1="68333" y1="34167" x2="68333" y2="34861"/>
                        <a14:backgroundMark x1="64583" y1="46806" x2="64583" y2="46806"/>
                        <a14:backgroundMark x1="65000" y1="50278" x2="65000" y2="50278"/>
                        <a14:backgroundMark x1="69792" y1="54028" x2="69792" y2="54028"/>
                        <a14:backgroundMark x1="68854" y1="53750" x2="71563" y2="54583"/>
                        <a14:backgroundMark x1="68542" y1="53750" x2="68333" y2="53750"/>
                        <a14:backgroundMark x1="71354" y1="55139" x2="71563" y2="55139"/>
                      </a14:backgroundRemoval>
                    </a14:imgEffect>
                  </a14:imgLayer>
                </a14:imgProps>
              </a:ext>
              <a:ext uri="{28A0092B-C50C-407E-A947-70E740481C1C}">
                <a14:useLocalDpi xmlns:a14="http://schemas.microsoft.com/office/drawing/2010/main" val="0"/>
              </a:ext>
            </a:extLst>
          </a:blip>
          <a:srcRect l="20312" r="20312"/>
          <a:stretch/>
        </p:blipFill>
        <p:spPr bwMode="auto">
          <a:xfrm>
            <a:off x="5876686" y="1016367"/>
            <a:ext cx="3267314" cy="41271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D52C1A-A79B-4DEB-AD30-EB3423940D86}"/>
              </a:ext>
            </a:extLst>
          </p:cNvPr>
          <p:cNvSpPr txBox="1"/>
          <p:nvPr/>
        </p:nvSpPr>
        <p:spPr>
          <a:xfrm>
            <a:off x="307302" y="1294478"/>
            <a:ext cx="5920026" cy="2554545"/>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“The whole is greater</a:t>
            </a:r>
            <a:br>
              <a:rPr lang="en-US"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than the sum of its parts.”</a:t>
            </a:r>
          </a:p>
          <a:p>
            <a:endParaRPr lang="en-US" sz="4000" b="1" dirty="0">
              <a:solidFill>
                <a:schemeClr val="bg1"/>
              </a:solidFill>
              <a:latin typeface="Times New Roman" panose="02020603050405020304" pitchFamily="18" charset="0"/>
              <a:cs typeface="Times New Roman" panose="02020603050405020304" pitchFamily="18" charset="0"/>
            </a:endParaRPr>
          </a:p>
          <a:p>
            <a:r>
              <a:rPr lang="en-US" sz="4000" b="1" dirty="0">
                <a:solidFill>
                  <a:schemeClr val="bg1"/>
                </a:solidFill>
                <a:latin typeface="Times New Roman" panose="02020603050405020304" pitchFamily="18" charset="0"/>
                <a:cs typeface="Times New Roman" panose="02020603050405020304" pitchFamily="18" charset="0"/>
              </a:rPr>
              <a:t>	-Aristotle</a:t>
            </a:r>
          </a:p>
        </p:txBody>
      </p:sp>
    </p:spTree>
    <p:extLst>
      <p:ext uri="{BB962C8B-B14F-4D97-AF65-F5344CB8AC3E}">
        <p14:creationId xmlns:p14="http://schemas.microsoft.com/office/powerpoint/2010/main" val="1004129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Performance – Case Study</a:t>
            </a:r>
          </a:p>
        </p:txBody>
      </p:sp>
      <p:sp>
        <p:nvSpPr>
          <p:cNvPr id="13" name="Content Placeholder 4"/>
          <p:cNvSpPr>
            <a:spLocks noGrp="1"/>
          </p:cNvSpPr>
          <p:nvPr>
            <p:ph idx="1"/>
          </p:nvPr>
        </p:nvSpPr>
        <p:spPr/>
        <p:txBody>
          <a:bodyPr/>
          <a:lstStyle/>
          <a:p>
            <a:r>
              <a:rPr lang="en-US" dirty="0"/>
              <a:t>Problem:</a:t>
            </a:r>
          </a:p>
          <a:p>
            <a:pPr lvl="1"/>
            <a:r>
              <a:rPr lang="en-US" dirty="0"/>
              <a:t>Owners / contractors typically pick their team for a project based on who is available at the time, not necessarily who is the best match for the project.</a:t>
            </a:r>
          </a:p>
        </p:txBody>
      </p:sp>
      <p:sp>
        <p:nvSpPr>
          <p:cNvPr id="12" name="Rounded Rectangle 11"/>
          <p:cNvSpPr/>
          <p:nvPr/>
        </p:nvSpPr>
        <p:spPr>
          <a:xfrm>
            <a:off x="2560664" y="2857348"/>
            <a:ext cx="2074202" cy="329184"/>
          </a:xfrm>
          <a:prstGeom prst="roundRect">
            <a:avLst/>
          </a:prstGeom>
          <a:solidFill>
            <a:schemeClr val="accent6">
              <a:alpha val="3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schemeClr val="tx1"/>
              </a:solidFill>
            </a:endParaRPr>
          </a:p>
        </p:txBody>
      </p:sp>
      <p:sp>
        <p:nvSpPr>
          <p:cNvPr id="16" name="Content Placeholder 4"/>
          <p:cNvSpPr txBox="1">
            <a:spLocks/>
          </p:cNvSpPr>
          <p:nvPr/>
        </p:nvSpPr>
        <p:spPr>
          <a:xfrm>
            <a:off x="1340511" y="2896153"/>
            <a:ext cx="1414120" cy="209148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HEXACO – </a:t>
            </a:r>
          </a:p>
        </p:txBody>
      </p:sp>
      <p:sp>
        <p:nvSpPr>
          <p:cNvPr id="17" name="Content Placeholder 4"/>
          <p:cNvSpPr txBox="1">
            <a:spLocks/>
          </p:cNvSpPr>
          <p:nvPr/>
        </p:nvSpPr>
        <p:spPr>
          <a:xfrm>
            <a:off x="2560664" y="2896154"/>
            <a:ext cx="1968475" cy="173657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solidFill>
              </a:rPr>
              <a:t>Honesty-Humility</a:t>
            </a:r>
          </a:p>
          <a:p>
            <a:pPr marL="0" indent="0">
              <a:buNone/>
            </a:pPr>
            <a:r>
              <a:rPr lang="en-US" sz="1500" dirty="0">
                <a:solidFill>
                  <a:schemeClr val="bg1"/>
                </a:solidFill>
              </a:rPr>
              <a:t>Emotionality</a:t>
            </a:r>
          </a:p>
          <a:p>
            <a:pPr marL="0" indent="0">
              <a:buNone/>
            </a:pPr>
            <a:r>
              <a:rPr lang="en-US" sz="1500" dirty="0">
                <a:solidFill>
                  <a:schemeClr val="bg1"/>
                </a:solidFill>
              </a:rPr>
              <a:t>Extraversion</a:t>
            </a:r>
          </a:p>
          <a:p>
            <a:pPr marL="0" indent="0">
              <a:buNone/>
            </a:pPr>
            <a:r>
              <a:rPr lang="en-US" sz="1500" dirty="0">
                <a:solidFill>
                  <a:schemeClr val="bg1"/>
                </a:solidFill>
              </a:rPr>
              <a:t>Agreeableness</a:t>
            </a:r>
          </a:p>
          <a:p>
            <a:pPr marL="0" indent="0">
              <a:buNone/>
            </a:pPr>
            <a:r>
              <a:rPr lang="en-US" sz="1500" dirty="0">
                <a:solidFill>
                  <a:schemeClr val="bg1"/>
                </a:solidFill>
              </a:rPr>
              <a:t>Conscientiousness</a:t>
            </a:r>
          </a:p>
          <a:p>
            <a:pPr marL="0" indent="0">
              <a:buNone/>
            </a:pPr>
            <a:r>
              <a:rPr lang="en-US" sz="1500" dirty="0">
                <a:solidFill>
                  <a:schemeClr val="bg1"/>
                </a:solidFill>
              </a:rPr>
              <a:t>Openness </a:t>
            </a:r>
          </a:p>
        </p:txBody>
      </p:sp>
      <p:sp>
        <p:nvSpPr>
          <p:cNvPr id="18" name="Content Placeholder 4"/>
          <p:cNvSpPr txBox="1">
            <a:spLocks/>
          </p:cNvSpPr>
          <p:nvPr/>
        </p:nvSpPr>
        <p:spPr>
          <a:xfrm>
            <a:off x="5389246" y="2896154"/>
            <a:ext cx="3057711" cy="173657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bg1"/>
                </a:solidFill>
              </a:rPr>
              <a:t>Self Awareness</a:t>
            </a:r>
          </a:p>
          <a:p>
            <a:pPr marL="0" indent="0">
              <a:buNone/>
            </a:pPr>
            <a:r>
              <a:rPr lang="en-US" sz="1500" dirty="0">
                <a:solidFill>
                  <a:schemeClr val="bg1"/>
                </a:solidFill>
              </a:rPr>
              <a:t>Self Management</a:t>
            </a:r>
          </a:p>
          <a:p>
            <a:pPr marL="0" indent="0">
              <a:buNone/>
            </a:pPr>
            <a:r>
              <a:rPr lang="en-US" sz="1500" dirty="0">
                <a:solidFill>
                  <a:schemeClr val="bg1"/>
                </a:solidFill>
              </a:rPr>
              <a:t>Social Awareness</a:t>
            </a:r>
          </a:p>
          <a:p>
            <a:pPr marL="0" indent="0">
              <a:buNone/>
            </a:pPr>
            <a:r>
              <a:rPr lang="en-US" sz="1500" dirty="0">
                <a:solidFill>
                  <a:schemeClr val="bg1"/>
                </a:solidFill>
              </a:rPr>
              <a:t>Relationship Management</a:t>
            </a:r>
          </a:p>
          <a:p>
            <a:pPr marL="0" indent="0">
              <a:buNone/>
            </a:pPr>
            <a:r>
              <a:rPr lang="en-US" sz="1500" dirty="0">
                <a:solidFill>
                  <a:schemeClr val="bg1"/>
                </a:solidFill>
              </a:rPr>
              <a:t>Overall Emotional Quotient</a:t>
            </a:r>
          </a:p>
        </p:txBody>
      </p:sp>
      <p:sp>
        <p:nvSpPr>
          <p:cNvPr id="19" name="Rounded Rectangle 18"/>
          <p:cNvSpPr/>
          <p:nvPr/>
        </p:nvSpPr>
        <p:spPr>
          <a:xfrm>
            <a:off x="5389245" y="4197246"/>
            <a:ext cx="2293213" cy="330888"/>
          </a:xfrm>
          <a:prstGeom prst="roundRect">
            <a:avLst/>
          </a:prstGeom>
          <a:solidFill>
            <a:schemeClr val="accent6">
              <a:alpha val="3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schemeClr val="tx1"/>
              </a:solidFill>
            </a:endParaRPr>
          </a:p>
        </p:txBody>
      </p:sp>
      <p:sp>
        <p:nvSpPr>
          <p:cNvPr id="20" name="Rounded Rectangle 19"/>
          <p:cNvSpPr/>
          <p:nvPr/>
        </p:nvSpPr>
        <p:spPr>
          <a:xfrm>
            <a:off x="2560664" y="3521842"/>
            <a:ext cx="2074202" cy="329184"/>
          </a:xfrm>
          <a:prstGeom prst="roundRect">
            <a:avLst/>
          </a:prstGeom>
          <a:solidFill>
            <a:schemeClr val="accent2">
              <a:alpha val="31000"/>
            </a:schemeClr>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20073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1B7C-974F-4AA5-99B3-6FD3EFEBB38B}"/>
              </a:ext>
            </a:extLst>
          </p:cNvPr>
          <p:cNvSpPr>
            <a:spLocks noGrp="1"/>
          </p:cNvSpPr>
          <p:nvPr>
            <p:ph type="title"/>
          </p:nvPr>
        </p:nvSpPr>
        <p:spPr/>
        <p:txBody>
          <a:bodyPr/>
          <a:lstStyle/>
          <a:p>
            <a:r>
              <a:rPr lang="en-US" dirty="0" err="1"/>
              <a:t>Simplar</a:t>
            </a:r>
            <a:endParaRPr lang="en-US" dirty="0"/>
          </a:p>
        </p:txBody>
      </p:sp>
      <p:sp>
        <p:nvSpPr>
          <p:cNvPr id="3" name="Content Placeholder 2">
            <a:extLst>
              <a:ext uri="{FF2B5EF4-FFF2-40B4-BE49-F238E27FC236}">
                <a16:creationId xmlns:a16="http://schemas.microsoft.com/office/drawing/2014/main" id="{6ECA7AE9-2595-46D1-B36C-3667E9F07CB4}"/>
              </a:ext>
            </a:extLst>
          </p:cNvPr>
          <p:cNvSpPr>
            <a:spLocks noGrp="1"/>
          </p:cNvSpPr>
          <p:nvPr>
            <p:ph idx="1"/>
          </p:nvPr>
        </p:nvSpPr>
        <p:spPr>
          <a:xfrm>
            <a:off x="286867" y="1369533"/>
            <a:ext cx="6135522" cy="3262654"/>
          </a:xfrm>
        </p:spPr>
        <p:txBody>
          <a:bodyPr>
            <a:normAutofit fontScale="77500" lnSpcReduction="20000"/>
          </a:bodyPr>
          <a:lstStyle/>
          <a:p>
            <a:r>
              <a:rPr lang="en-US" dirty="0"/>
              <a:t>Becoming a </a:t>
            </a:r>
            <a:r>
              <a:rPr lang="en-US" dirty="0">
                <a:solidFill>
                  <a:srgbClr val="FFC000"/>
                </a:solidFill>
              </a:rPr>
              <a:t>Client of Choice</a:t>
            </a:r>
          </a:p>
          <a:p>
            <a:endParaRPr lang="en-US" dirty="0"/>
          </a:p>
          <a:p>
            <a:r>
              <a:rPr lang="en-US" dirty="0"/>
              <a:t>Becoming a </a:t>
            </a:r>
            <a:r>
              <a:rPr lang="en-US" dirty="0">
                <a:solidFill>
                  <a:srgbClr val="FFC000"/>
                </a:solidFill>
              </a:rPr>
              <a:t>Performance-Based Services Provider</a:t>
            </a:r>
          </a:p>
          <a:p>
            <a:endParaRPr lang="en-US" dirty="0"/>
          </a:p>
          <a:p>
            <a:r>
              <a:rPr lang="en-US" dirty="0"/>
              <a:t>Other things:</a:t>
            </a:r>
          </a:p>
          <a:p>
            <a:pPr lvl="1"/>
            <a:r>
              <a:rPr lang="en-US" dirty="0"/>
              <a:t>Industry Benchmarking</a:t>
            </a:r>
          </a:p>
          <a:p>
            <a:pPr lvl="1"/>
            <a:r>
              <a:rPr lang="en-US" dirty="0"/>
              <a:t>Human Dimensions</a:t>
            </a:r>
          </a:p>
          <a:p>
            <a:pPr lvl="1"/>
            <a:r>
              <a:rPr lang="en-US" dirty="0"/>
              <a:t>Talent Development</a:t>
            </a:r>
          </a:p>
          <a:p>
            <a:pPr lvl="1"/>
            <a:r>
              <a:rPr lang="en-US" dirty="0"/>
              <a:t>Workforce Studies</a:t>
            </a:r>
          </a:p>
          <a:p>
            <a:pPr lvl="1"/>
            <a:r>
              <a:rPr lang="en-US" dirty="0"/>
              <a:t>Exploratory research</a:t>
            </a:r>
          </a:p>
          <a:p>
            <a:pPr lvl="1"/>
            <a:r>
              <a:rPr lang="en-US" dirty="0"/>
              <a:t>Policy &amp; Regulations</a:t>
            </a:r>
          </a:p>
          <a:p>
            <a:pPr lvl="1"/>
            <a:r>
              <a:rPr lang="en-US" dirty="0"/>
              <a:t>Standards &amp; Templates</a:t>
            </a:r>
          </a:p>
          <a:p>
            <a:endParaRPr lang="en-US" sz="825" dirty="0"/>
          </a:p>
          <a:p>
            <a:endParaRPr lang="en-US" dirty="0"/>
          </a:p>
        </p:txBody>
      </p:sp>
      <p:sp>
        <p:nvSpPr>
          <p:cNvPr id="4" name="Rectangle 3">
            <a:extLst>
              <a:ext uri="{FF2B5EF4-FFF2-40B4-BE49-F238E27FC236}">
                <a16:creationId xmlns:a16="http://schemas.microsoft.com/office/drawing/2014/main" id="{3DB1C3B0-AD01-4A11-8947-9D5D5D246DCE}"/>
              </a:ext>
            </a:extLst>
          </p:cNvPr>
          <p:cNvSpPr/>
          <p:nvPr/>
        </p:nvSpPr>
        <p:spPr>
          <a:xfrm>
            <a:off x="6190579" y="120195"/>
            <a:ext cx="2813905" cy="4590553"/>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797">
              <a:defRPr/>
            </a:pPr>
            <a:endParaRPr lang="en-US" sz="1349" dirty="0">
              <a:solidFill>
                <a:prstClr val="white"/>
              </a:solidFill>
              <a:latin typeface="Calibri" panose="020F0502020204030204"/>
            </a:endParaRPr>
          </a:p>
        </p:txBody>
      </p:sp>
      <p:grpSp>
        <p:nvGrpSpPr>
          <p:cNvPr id="6" name="Group 5">
            <a:extLst>
              <a:ext uri="{FF2B5EF4-FFF2-40B4-BE49-F238E27FC236}">
                <a16:creationId xmlns:a16="http://schemas.microsoft.com/office/drawing/2014/main" id="{9B999775-D5C8-4D64-99A2-1D0DC9A6DADF}"/>
              </a:ext>
            </a:extLst>
          </p:cNvPr>
          <p:cNvGrpSpPr/>
          <p:nvPr/>
        </p:nvGrpSpPr>
        <p:grpSpPr>
          <a:xfrm>
            <a:off x="6680397" y="3798685"/>
            <a:ext cx="1915625" cy="276683"/>
            <a:chOff x="947555" y="6065152"/>
            <a:chExt cx="2554832" cy="369006"/>
          </a:xfrm>
        </p:grpSpPr>
        <p:pic>
          <p:nvPicPr>
            <p:cNvPr id="7" name="Picture 22" descr="Image result for brigham young university logo">
              <a:extLst>
                <a:ext uri="{FF2B5EF4-FFF2-40B4-BE49-F238E27FC236}">
                  <a16:creationId xmlns:a16="http://schemas.microsoft.com/office/drawing/2014/main" id="{CE96CBFF-E27C-49AD-AEF3-C47DF46A4A6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554" r="18941" b="55915"/>
            <a:stretch/>
          </p:blipFill>
          <p:spPr bwMode="auto">
            <a:xfrm>
              <a:off x="947555" y="6065152"/>
              <a:ext cx="1136330" cy="3690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Image result for brigham young university logo">
              <a:extLst>
                <a:ext uri="{FF2B5EF4-FFF2-40B4-BE49-F238E27FC236}">
                  <a16:creationId xmlns:a16="http://schemas.microsoft.com/office/drawing/2014/main" id="{847446E3-DA86-4104-9399-26FF08D2D1E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5915"/>
            <a:stretch/>
          </p:blipFill>
          <p:spPr bwMode="auto">
            <a:xfrm>
              <a:off x="2083885" y="6074677"/>
              <a:ext cx="1418502" cy="2879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FC3A871E-7C69-4529-893E-AE830077B498}"/>
              </a:ext>
            </a:extLst>
          </p:cNvPr>
          <p:cNvGrpSpPr/>
          <p:nvPr/>
        </p:nvGrpSpPr>
        <p:grpSpPr>
          <a:xfrm>
            <a:off x="7171363" y="3285773"/>
            <a:ext cx="1060728" cy="421757"/>
            <a:chOff x="1595475" y="5109844"/>
            <a:chExt cx="1556452" cy="618862"/>
          </a:xfrm>
        </p:grpSpPr>
        <p:pic>
          <p:nvPicPr>
            <p:cNvPr id="10" name="Picture 24" descr="Image result for western illinois university logo">
              <a:extLst>
                <a:ext uri="{FF2B5EF4-FFF2-40B4-BE49-F238E27FC236}">
                  <a16:creationId xmlns:a16="http://schemas.microsoft.com/office/drawing/2014/main" id="{9CD3A2B0-067F-4F83-B3EB-820FE298A6A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8903"/>
            <a:stretch/>
          </p:blipFill>
          <p:spPr bwMode="auto">
            <a:xfrm>
              <a:off x="1595475" y="5109844"/>
              <a:ext cx="1074560" cy="5767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Image result for western illinois university logo">
              <a:extLst>
                <a:ext uri="{FF2B5EF4-FFF2-40B4-BE49-F238E27FC236}">
                  <a16:creationId xmlns:a16="http://schemas.microsoft.com/office/drawing/2014/main" id="{637CF080-8E5C-47FC-ACFF-7CEA1D92C89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029" b="34111"/>
            <a:stretch/>
          </p:blipFill>
          <p:spPr bwMode="auto">
            <a:xfrm>
              <a:off x="2685755" y="5126086"/>
              <a:ext cx="466172" cy="60262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6" descr="https://brandguide.asu.edu/sites/default/files/asu_university_horiz_rgb_maroongold_600_0.png">
            <a:extLst>
              <a:ext uri="{FF2B5EF4-FFF2-40B4-BE49-F238E27FC236}">
                <a16:creationId xmlns:a16="http://schemas.microsoft.com/office/drawing/2014/main" id="{7F3EC862-AD38-4292-8AA2-B766BA1CB3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8920" y="1015141"/>
            <a:ext cx="2005519" cy="5563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Image result for ou logo">
            <a:extLst>
              <a:ext uri="{FF2B5EF4-FFF2-40B4-BE49-F238E27FC236}">
                <a16:creationId xmlns:a16="http://schemas.microsoft.com/office/drawing/2014/main" id="{4593D957-ACC8-4D2C-BC92-83BC404166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5024" y="2457827"/>
            <a:ext cx="2026595" cy="35500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6953CAE-27E4-4F9D-9D7C-FA707CF5D4B3}"/>
              </a:ext>
            </a:extLst>
          </p:cNvPr>
          <p:cNvGrpSpPr/>
          <p:nvPr/>
        </p:nvGrpSpPr>
        <p:grpSpPr>
          <a:xfrm>
            <a:off x="6690083" y="4106825"/>
            <a:ext cx="1787631" cy="525002"/>
            <a:chOff x="585324" y="4081121"/>
            <a:chExt cx="2384129" cy="700184"/>
          </a:xfrm>
        </p:grpSpPr>
        <p:pic>
          <p:nvPicPr>
            <p:cNvPr id="15" name="Picture 18" descr="Image result for texas a&amp;m logo">
              <a:extLst>
                <a:ext uri="{FF2B5EF4-FFF2-40B4-BE49-F238E27FC236}">
                  <a16:creationId xmlns:a16="http://schemas.microsoft.com/office/drawing/2014/main" id="{5AEABB7B-45AC-4263-8832-72324BE0977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047" t="19673" r="35171" b="42148"/>
            <a:stretch/>
          </p:blipFill>
          <p:spPr bwMode="auto">
            <a:xfrm>
              <a:off x="585324" y="4081121"/>
              <a:ext cx="682696" cy="7001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Image result for texas a&amp;m logo">
              <a:extLst>
                <a:ext uri="{FF2B5EF4-FFF2-40B4-BE49-F238E27FC236}">
                  <a16:creationId xmlns:a16="http://schemas.microsoft.com/office/drawing/2014/main" id="{96F295DD-65B2-4ADD-B83E-6BA693E1340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210" t="58878" r="22592" b="21658"/>
            <a:stretch/>
          </p:blipFill>
          <p:spPr bwMode="auto">
            <a:xfrm>
              <a:off x="1198318" y="4214577"/>
              <a:ext cx="1771135" cy="4996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CEE624C4-BF4F-4759-B9F6-0D8C5B202F46}"/>
              </a:ext>
            </a:extLst>
          </p:cNvPr>
          <p:cNvGrpSpPr/>
          <p:nvPr/>
        </p:nvGrpSpPr>
        <p:grpSpPr>
          <a:xfrm>
            <a:off x="6650263" y="1586936"/>
            <a:ext cx="1679086" cy="402444"/>
            <a:chOff x="822623" y="3016578"/>
            <a:chExt cx="2239364" cy="536732"/>
          </a:xfrm>
        </p:grpSpPr>
        <p:pic>
          <p:nvPicPr>
            <p:cNvPr id="18" name="Picture 8" descr="Image result for ku logo">
              <a:extLst>
                <a:ext uri="{FF2B5EF4-FFF2-40B4-BE49-F238E27FC236}">
                  <a16:creationId xmlns:a16="http://schemas.microsoft.com/office/drawing/2014/main" id="{2432281E-BD66-4436-9249-ED0E6D4D6F4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45497"/>
            <a:stretch/>
          </p:blipFill>
          <p:spPr bwMode="auto">
            <a:xfrm>
              <a:off x="822623" y="3069276"/>
              <a:ext cx="1162114" cy="4840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mage result for ku logo">
              <a:extLst>
                <a:ext uri="{FF2B5EF4-FFF2-40B4-BE49-F238E27FC236}">
                  <a16:creationId xmlns:a16="http://schemas.microsoft.com/office/drawing/2014/main" id="{ED3EAD69-E5D3-4741-8E2D-A46C22945A98}"/>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50986"/>
            <a:stretch/>
          </p:blipFill>
          <p:spPr bwMode="auto">
            <a:xfrm>
              <a:off x="1878513" y="3016578"/>
              <a:ext cx="1183474" cy="443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88485417-B2DC-4165-842C-0C16E9E58DE6}"/>
              </a:ext>
            </a:extLst>
          </p:cNvPr>
          <p:cNvGrpSpPr/>
          <p:nvPr/>
        </p:nvGrpSpPr>
        <p:grpSpPr>
          <a:xfrm>
            <a:off x="6539515" y="2013425"/>
            <a:ext cx="2197274" cy="328904"/>
            <a:chOff x="693972" y="3537753"/>
            <a:chExt cx="2930461" cy="438652"/>
          </a:xfrm>
        </p:grpSpPr>
        <p:pic>
          <p:nvPicPr>
            <p:cNvPr id="21" name="Picture 14" descr="Image result for unc charlotte logo">
              <a:extLst>
                <a:ext uri="{FF2B5EF4-FFF2-40B4-BE49-F238E27FC236}">
                  <a16:creationId xmlns:a16="http://schemas.microsoft.com/office/drawing/2014/main" id="{B296D414-B544-4C5D-AA2D-94D55536B0F8}"/>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74742"/>
            <a:stretch/>
          </p:blipFill>
          <p:spPr bwMode="auto">
            <a:xfrm>
              <a:off x="1448841" y="3662202"/>
              <a:ext cx="2175592" cy="2361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Image result for unc charlotte logo">
              <a:extLst>
                <a:ext uri="{FF2B5EF4-FFF2-40B4-BE49-F238E27FC236}">
                  <a16:creationId xmlns:a16="http://schemas.microsoft.com/office/drawing/2014/main" id="{B1F2233E-D7CC-466D-B007-6CF1B1F1EC6D}"/>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061" r="23864" b="26474"/>
            <a:stretch/>
          </p:blipFill>
          <p:spPr bwMode="auto">
            <a:xfrm>
              <a:off x="693972" y="3537753"/>
              <a:ext cx="723028" cy="438652"/>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 descr="Related image"/>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t="29376" b="34505"/>
          <a:stretch/>
        </p:blipFill>
        <p:spPr bwMode="auto">
          <a:xfrm>
            <a:off x="6955480" y="2765410"/>
            <a:ext cx="1353611" cy="488906"/>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6455262" y="1034918"/>
            <a:ext cx="2354045"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26" name="FCFBDA5D-4872-4685-A5AD-FC6C972DBF20" descr="8D717EBB-5A8B-46D2-8196-804FC2707367"/>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777150" y="186883"/>
            <a:ext cx="1710271" cy="78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008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4"/>
          <p:cNvSpPr txBox="1">
            <a:spLocks/>
          </p:cNvSpPr>
          <p:nvPr/>
        </p:nvSpPr>
        <p:spPr>
          <a:xfrm>
            <a:off x="209861" y="1289154"/>
            <a:ext cx="8679305" cy="350239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Research:</a:t>
            </a:r>
          </a:p>
          <a:p>
            <a:pPr lvl="1"/>
            <a:r>
              <a:rPr lang="en-US" dirty="0">
                <a:solidFill>
                  <a:schemeClr val="bg1"/>
                </a:solidFill>
              </a:rPr>
              <a:t>A case study of 182 AEC industry professionals working in teams to complete similar project management tasks is presented, comparing the results of teams that were “matched” vs. those that were “random.”</a:t>
            </a:r>
          </a:p>
          <a:p>
            <a:pPr marL="342900" lvl="1" indent="0">
              <a:buNone/>
            </a:pPr>
            <a:endParaRPr lang="en-US" dirty="0">
              <a:solidFill>
                <a:schemeClr val="bg1"/>
              </a:solidFill>
            </a:endParaRPr>
          </a:p>
          <a:p>
            <a:r>
              <a:rPr lang="en-US" sz="2800" dirty="0">
                <a:solidFill>
                  <a:schemeClr val="bg1"/>
                </a:solidFill>
              </a:rPr>
              <a:t>Research Question:</a:t>
            </a:r>
          </a:p>
          <a:p>
            <a:pPr lvl="1"/>
            <a:r>
              <a:rPr lang="en-US" dirty="0">
                <a:solidFill>
                  <a:schemeClr val="bg1"/>
                </a:solidFill>
              </a:rPr>
              <a:t>Do teams assigned using an optimized mixture of Honesty/Humility, Extraversion and Overall Emotional Intelligence perform at a higher level than teams assigned not considering the personality traits of the team members?</a:t>
            </a:r>
          </a:p>
        </p:txBody>
      </p:sp>
      <p:sp>
        <p:nvSpPr>
          <p:cNvPr id="4" name="Title 3"/>
          <p:cNvSpPr>
            <a:spLocks noGrp="1"/>
          </p:cNvSpPr>
          <p:nvPr>
            <p:ph type="title"/>
          </p:nvPr>
        </p:nvSpPr>
        <p:spPr/>
        <p:txBody>
          <a:bodyPr/>
          <a:lstStyle/>
          <a:p>
            <a:r>
              <a:rPr lang="en-US" dirty="0"/>
              <a:t>Team Performance – Case Study</a:t>
            </a:r>
          </a:p>
        </p:txBody>
      </p:sp>
    </p:spTree>
    <p:extLst>
      <p:ext uri="{BB962C8B-B14F-4D97-AF65-F5344CB8AC3E}">
        <p14:creationId xmlns:p14="http://schemas.microsoft.com/office/powerpoint/2010/main" val="495671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Team Performance – Case Study</a:t>
            </a:r>
          </a:p>
        </p:txBody>
      </p:sp>
      <p:pic>
        <p:nvPicPr>
          <p:cNvPr id="8" name="Picture 7"/>
          <p:cNvPicPr>
            <a:picLocks noChangeAspect="1"/>
          </p:cNvPicPr>
          <p:nvPr/>
        </p:nvPicPr>
        <p:blipFill>
          <a:blip r:embed="rId3"/>
          <a:stretch>
            <a:fillRect/>
          </a:stretch>
        </p:blipFill>
        <p:spPr>
          <a:xfrm>
            <a:off x="2672861" y="934201"/>
            <a:ext cx="3627144" cy="3822857"/>
          </a:xfrm>
          <a:prstGeom prst="rect">
            <a:avLst/>
          </a:prstGeom>
        </p:spPr>
      </p:pic>
      <p:sp>
        <p:nvSpPr>
          <p:cNvPr id="9" name="Rounded Rectangle 8"/>
          <p:cNvSpPr/>
          <p:nvPr/>
        </p:nvSpPr>
        <p:spPr>
          <a:xfrm>
            <a:off x="5551481" y="1242811"/>
            <a:ext cx="524637" cy="3514247"/>
          </a:xfrm>
          <a:prstGeom prst="roundRect">
            <a:avLst/>
          </a:prstGeom>
          <a:solidFill>
            <a:schemeClr val="accent6">
              <a:alpha val="3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92531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5860"/>
            <a:ext cx="9143999" cy="994172"/>
          </a:xfrm>
        </p:spPr>
        <p:txBody>
          <a:bodyPr/>
          <a:lstStyle/>
          <a:p>
            <a:r>
              <a:rPr lang="en-US" dirty="0"/>
              <a:t>Team Performance – Case Study</a:t>
            </a:r>
          </a:p>
        </p:txBody>
      </p:sp>
      <p:sp>
        <p:nvSpPr>
          <p:cNvPr id="5" name="Content Placeholder 4"/>
          <p:cNvSpPr>
            <a:spLocks noGrp="1"/>
          </p:cNvSpPr>
          <p:nvPr>
            <p:ph idx="1"/>
          </p:nvPr>
        </p:nvSpPr>
        <p:spPr>
          <a:xfrm>
            <a:off x="607344" y="1369219"/>
            <a:ext cx="7929312" cy="3263504"/>
          </a:xfrm>
        </p:spPr>
        <p:txBody>
          <a:bodyPr>
            <a:normAutofit/>
          </a:bodyPr>
          <a:lstStyle/>
          <a:p>
            <a:pPr marL="0" indent="0" algn="ctr">
              <a:buNone/>
            </a:pPr>
            <a:r>
              <a:rPr lang="en-US" sz="3600" dirty="0"/>
              <a:t>The mean rank of </a:t>
            </a:r>
            <a:r>
              <a:rPr lang="en-US" sz="3600" dirty="0">
                <a:solidFill>
                  <a:srgbClr val="FFFF00"/>
                </a:solidFill>
              </a:rPr>
              <a:t>team performance </a:t>
            </a:r>
            <a:r>
              <a:rPr lang="en-US" sz="3600" dirty="0"/>
              <a:t>of teams assigned based on their personality traits was </a:t>
            </a:r>
            <a:r>
              <a:rPr lang="en-US" sz="3600" dirty="0">
                <a:solidFill>
                  <a:srgbClr val="FFFF00"/>
                </a:solidFill>
              </a:rPr>
              <a:t>higher</a:t>
            </a:r>
            <a:r>
              <a:rPr lang="en-US" sz="3600" dirty="0"/>
              <a:t> than that of randomly assigned teams by </a:t>
            </a:r>
            <a:r>
              <a:rPr lang="en-US" sz="3600" dirty="0">
                <a:solidFill>
                  <a:srgbClr val="FFFF00"/>
                </a:solidFill>
              </a:rPr>
              <a:t>67.8%</a:t>
            </a:r>
            <a:r>
              <a:rPr lang="en-US" sz="3600" dirty="0"/>
              <a:t>.</a:t>
            </a:r>
          </a:p>
        </p:txBody>
      </p:sp>
    </p:spTree>
    <p:extLst>
      <p:ext uri="{BB962C8B-B14F-4D97-AF65-F5344CB8AC3E}">
        <p14:creationId xmlns:p14="http://schemas.microsoft.com/office/powerpoint/2010/main" val="2249091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Top Performing Teams vs. Others </a:t>
            </a:r>
          </a:p>
        </p:txBody>
      </p:sp>
      <p:sp>
        <p:nvSpPr>
          <p:cNvPr id="2" name="Content Placeholder 1"/>
          <p:cNvSpPr>
            <a:spLocks noGrp="1"/>
          </p:cNvSpPr>
          <p:nvPr>
            <p:ph idx="1"/>
          </p:nvPr>
        </p:nvSpPr>
        <p:spPr/>
        <p:txBody>
          <a:bodyPr/>
          <a:lstStyle/>
          <a:p>
            <a:r>
              <a:rPr lang="en-US" dirty="0"/>
              <a:t>Top performing teams have: </a:t>
            </a:r>
          </a:p>
          <a:p>
            <a:r>
              <a:rPr lang="en-US" dirty="0"/>
              <a:t>Significantly higher Extraversion</a:t>
            </a:r>
          </a:p>
          <a:p>
            <a:pPr lvl="1"/>
            <a:r>
              <a:rPr lang="en-US" dirty="0"/>
              <a:t>More enthusiastic, confident, positive</a:t>
            </a:r>
          </a:p>
          <a:p>
            <a:r>
              <a:rPr lang="en-US" dirty="0"/>
              <a:t>Significantly higher Agreeableness </a:t>
            </a:r>
          </a:p>
          <a:p>
            <a:pPr lvl="1"/>
            <a:r>
              <a:rPr lang="en-US" dirty="0"/>
              <a:t>More forgiving, compromising, understanding</a:t>
            </a:r>
          </a:p>
          <a:p>
            <a:pPr lvl="1"/>
            <a:r>
              <a:rPr lang="en-US" dirty="0"/>
              <a:t>High variance in Agreeableness</a:t>
            </a:r>
          </a:p>
          <a:p>
            <a:r>
              <a:rPr lang="en-US" dirty="0"/>
              <a:t>Significantly higher Conscientiousness</a:t>
            </a:r>
          </a:p>
          <a:p>
            <a:pPr lvl="1"/>
            <a:r>
              <a:rPr lang="en-US" dirty="0"/>
              <a:t>More organized, disciplined, precise</a:t>
            </a:r>
          </a:p>
          <a:p>
            <a:endParaRPr lang="en-US" dirty="0"/>
          </a:p>
        </p:txBody>
      </p:sp>
    </p:spTree>
    <p:extLst>
      <p:ext uri="{BB962C8B-B14F-4D97-AF65-F5344CB8AC3E}">
        <p14:creationId xmlns:p14="http://schemas.microsoft.com/office/powerpoint/2010/main" val="34687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Organizational Profile Mapping</a:t>
            </a:r>
          </a:p>
        </p:txBody>
      </p:sp>
      <p:sp>
        <p:nvSpPr>
          <p:cNvPr id="170" name="AutoShape 2" descr="Image result for profile picture"/>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Arial" charset="0"/>
            </a:endParaRPr>
          </a:p>
        </p:txBody>
      </p:sp>
      <p:sp>
        <p:nvSpPr>
          <p:cNvPr id="314" name="Oval 313"/>
          <p:cNvSpPr/>
          <p:nvPr/>
        </p:nvSpPr>
        <p:spPr>
          <a:xfrm>
            <a:off x="4267919" y="1192107"/>
            <a:ext cx="219974" cy="23938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15" name="Oval 314"/>
          <p:cNvSpPr/>
          <p:nvPr/>
        </p:nvSpPr>
        <p:spPr>
          <a:xfrm>
            <a:off x="2329122" y="1826958"/>
            <a:ext cx="219974" cy="239383"/>
          </a:xfrm>
          <a:prstGeom prst="ellipse">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16" name="Oval 315"/>
          <p:cNvSpPr/>
          <p:nvPr/>
        </p:nvSpPr>
        <p:spPr>
          <a:xfrm>
            <a:off x="1643316" y="2395566"/>
            <a:ext cx="219974" cy="239383"/>
          </a:xfrm>
          <a:prstGeom prst="ellipse">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17" name="Oval 316"/>
          <p:cNvSpPr/>
          <p:nvPr/>
        </p:nvSpPr>
        <p:spPr>
          <a:xfrm>
            <a:off x="6924864" y="2395566"/>
            <a:ext cx="219974" cy="239383"/>
          </a:xfrm>
          <a:prstGeom prst="ellipse">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18" name="Oval 317"/>
          <p:cNvSpPr/>
          <p:nvPr/>
        </p:nvSpPr>
        <p:spPr>
          <a:xfrm>
            <a:off x="2098369" y="2395567"/>
            <a:ext cx="219974" cy="23938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19" name="Oval 318"/>
          <p:cNvSpPr/>
          <p:nvPr/>
        </p:nvSpPr>
        <p:spPr>
          <a:xfrm>
            <a:off x="2585763" y="2395567"/>
            <a:ext cx="219974" cy="239383"/>
          </a:xfrm>
          <a:prstGeom prst="ellipse">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20" name="Oval 319"/>
          <p:cNvSpPr/>
          <p:nvPr/>
        </p:nvSpPr>
        <p:spPr>
          <a:xfrm>
            <a:off x="3073157" y="2395566"/>
            <a:ext cx="219974" cy="239383"/>
          </a:xfrm>
          <a:prstGeom prst="ellipse">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21" name="Oval 320"/>
          <p:cNvSpPr/>
          <p:nvPr/>
        </p:nvSpPr>
        <p:spPr>
          <a:xfrm>
            <a:off x="6170049" y="1801665"/>
            <a:ext cx="219974" cy="23938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22" name="Oval 321"/>
          <p:cNvSpPr/>
          <p:nvPr/>
        </p:nvSpPr>
        <p:spPr>
          <a:xfrm>
            <a:off x="5462681" y="2395567"/>
            <a:ext cx="219974" cy="23938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23" name="Oval 322"/>
          <p:cNvSpPr/>
          <p:nvPr/>
        </p:nvSpPr>
        <p:spPr>
          <a:xfrm>
            <a:off x="5950075" y="2395567"/>
            <a:ext cx="219974" cy="23938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24" name="Oval 323"/>
          <p:cNvSpPr/>
          <p:nvPr/>
        </p:nvSpPr>
        <p:spPr>
          <a:xfrm>
            <a:off x="6437470" y="2395566"/>
            <a:ext cx="219974" cy="239383"/>
          </a:xfrm>
          <a:prstGeom prst="ellipse">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25" name="Oval 324"/>
          <p:cNvSpPr/>
          <p:nvPr/>
        </p:nvSpPr>
        <p:spPr>
          <a:xfrm>
            <a:off x="4267919" y="1826958"/>
            <a:ext cx="219974" cy="239383"/>
          </a:xfrm>
          <a:prstGeom prst="ellipse">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26" name="Oval 325"/>
          <p:cNvSpPr/>
          <p:nvPr/>
        </p:nvSpPr>
        <p:spPr>
          <a:xfrm>
            <a:off x="3780525" y="2395567"/>
            <a:ext cx="219974" cy="239383"/>
          </a:xfrm>
          <a:prstGeom prst="ellipse">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27" name="Oval 326"/>
          <p:cNvSpPr/>
          <p:nvPr/>
        </p:nvSpPr>
        <p:spPr>
          <a:xfrm>
            <a:off x="4267919" y="2395567"/>
            <a:ext cx="219974" cy="239383"/>
          </a:xfrm>
          <a:prstGeom prst="ellipse">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28" name="Oval 327"/>
          <p:cNvSpPr/>
          <p:nvPr/>
        </p:nvSpPr>
        <p:spPr>
          <a:xfrm>
            <a:off x="4755313" y="2395566"/>
            <a:ext cx="219974" cy="23938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29" name="Oval 328"/>
          <p:cNvSpPr/>
          <p:nvPr/>
        </p:nvSpPr>
        <p:spPr>
          <a:xfrm>
            <a:off x="3197571" y="2987557"/>
            <a:ext cx="219974" cy="23938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30" name="Oval 329"/>
          <p:cNvSpPr/>
          <p:nvPr/>
        </p:nvSpPr>
        <p:spPr>
          <a:xfrm>
            <a:off x="3808755" y="2987557"/>
            <a:ext cx="219974" cy="239383"/>
          </a:xfrm>
          <a:prstGeom prst="ellipse">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31" name="Oval 330"/>
          <p:cNvSpPr/>
          <p:nvPr/>
        </p:nvSpPr>
        <p:spPr>
          <a:xfrm>
            <a:off x="3506846" y="2987557"/>
            <a:ext cx="219974" cy="23938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32" name="Oval 331"/>
          <p:cNvSpPr/>
          <p:nvPr/>
        </p:nvSpPr>
        <p:spPr>
          <a:xfrm>
            <a:off x="4163939" y="2987557"/>
            <a:ext cx="219974" cy="239383"/>
          </a:xfrm>
          <a:prstGeom prst="ellipse">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33" name="Oval 332"/>
          <p:cNvSpPr/>
          <p:nvPr/>
        </p:nvSpPr>
        <p:spPr>
          <a:xfrm>
            <a:off x="4775123" y="2987557"/>
            <a:ext cx="219974" cy="239383"/>
          </a:xfrm>
          <a:prstGeom prst="ellipse">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34" name="Oval 333"/>
          <p:cNvSpPr/>
          <p:nvPr/>
        </p:nvSpPr>
        <p:spPr>
          <a:xfrm>
            <a:off x="4473214" y="2987557"/>
            <a:ext cx="219974" cy="23938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35" name="Oval 334"/>
          <p:cNvSpPr/>
          <p:nvPr/>
        </p:nvSpPr>
        <p:spPr>
          <a:xfrm>
            <a:off x="5107273" y="2987557"/>
            <a:ext cx="219974" cy="23938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36" name="Oval 335"/>
          <p:cNvSpPr/>
          <p:nvPr/>
        </p:nvSpPr>
        <p:spPr>
          <a:xfrm>
            <a:off x="5718457" y="2987557"/>
            <a:ext cx="219974" cy="239383"/>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37" name="Oval 336"/>
          <p:cNvSpPr/>
          <p:nvPr/>
        </p:nvSpPr>
        <p:spPr>
          <a:xfrm>
            <a:off x="5416548" y="2987557"/>
            <a:ext cx="219974" cy="23938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38" name="Oval 337"/>
          <p:cNvSpPr/>
          <p:nvPr/>
        </p:nvSpPr>
        <p:spPr>
          <a:xfrm>
            <a:off x="6011771" y="2987557"/>
            <a:ext cx="219974" cy="239383"/>
          </a:xfrm>
          <a:prstGeom prst="ellipse">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39" name="Oval 338"/>
          <p:cNvSpPr/>
          <p:nvPr/>
        </p:nvSpPr>
        <p:spPr>
          <a:xfrm>
            <a:off x="6622955" y="2987557"/>
            <a:ext cx="219974" cy="239383"/>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40" name="Oval 339"/>
          <p:cNvSpPr/>
          <p:nvPr/>
        </p:nvSpPr>
        <p:spPr>
          <a:xfrm>
            <a:off x="6321046" y="2987557"/>
            <a:ext cx="219974" cy="239383"/>
          </a:xfrm>
          <a:prstGeom prst="ellipse">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41" name="Oval 340"/>
          <p:cNvSpPr/>
          <p:nvPr/>
        </p:nvSpPr>
        <p:spPr>
          <a:xfrm>
            <a:off x="7226773" y="2987557"/>
            <a:ext cx="219974" cy="239383"/>
          </a:xfrm>
          <a:prstGeom prst="ellipse">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42" name="Oval 341"/>
          <p:cNvSpPr/>
          <p:nvPr/>
        </p:nvSpPr>
        <p:spPr>
          <a:xfrm>
            <a:off x="6924864" y="2987557"/>
            <a:ext cx="219974" cy="239383"/>
          </a:xfrm>
          <a:prstGeom prst="ellipse">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43" name="Oval 342"/>
          <p:cNvSpPr/>
          <p:nvPr/>
        </p:nvSpPr>
        <p:spPr>
          <a:xfrm>
            <a:off x="1306633" y="2979470"/>
            <a:ext cx="219974" cy="23938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44" name="Oval 343"/>
          <p:cNvSpPr/>
          <p:nvPr/>
        </p:nvSpPr>
        <p:spPr>
          <a:xfrm>
            <a:off x="1917817" y="2979470"/>
            <a:ext cx="219974" cy="239383"/>
          </a:xfrm>
          <a:prstGeom prst="ellipse">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45" name="Oval 344"/>
          <p:cNvSpPr/>
          <p:nvPr/>
        </p:nvSpPr>
        <p:spPr>
          <a:xfrm>
            <a:off x="1615909" y="2979470"/>
            <a:ext cx="219974" cy="23938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46" name="Oval 345"/>
          <p:cNvSpPr/>
          <p:nvPr/>
        </p:nvSpPr>
        <p:spPr>
          <a:xfrm>
            <a:off x="2232050" y="2987557"/>
            <a:ext cx="219974" cy="23938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47" name="Oval 346"/>
          <p:cNvSpPr/>
          <p:nvPr/>
        </p:nvSpPr>
        <p:spPr>
          <a:xfrm>
            <a:off x="2843234" y="2987557"/>
            <a:ext cx="219974" cy="239383"/>
          </a:xfrm>
          <a:prstGeom prst="ellipse">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48" name="Oval 347"/>
          <p:cNvSpPr/>
          <p:nvPr/>
        </p:nvSpPr>
        <p:spPr>
          <a:xfrm>
            <a:off x="2541325" y="2987557"/>
            <a:ext cx="219974" cy="239383"/>
          </a:xfrm>
          <a:prstGeom prst="ellipse">
            <a:avLst/>
          </a:prstGeom>
          <a:solidFill>
            <a:srgbClr val="FFC000"/>
          </a:solidFill>
          <a:ln w="12700" cap="flat" cmpd="sng" algn="ctr">
            <a:solidFill>
              <a:srgbClr val="FFC000">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cxnSp>
        <p:nvCxnSpPr>
          <p:cNvPr id="349" name="Straight Connector 348"/>
          <p:cNvCxnSpPr>
            <a:stCxn id="314" idx="4"/>
            <a:endCxn id="325" idx="0"/>
          </p:cNvCxnSpPr>
          <p:nvPr/>
        </p:nvCxnSpPr>
        <p:spPr>
          <a:xfrm>
            <a:off x="4377906" y="1431489"/>
            <a:ext cx="0" cy="395468"/>
          </a:xfrm>
          <a:prstGeom prst="line">
            <a:avLst/>
          </a:prstGeom>
          <a:noFill/>
          <a:ln w="6350" cap="flat" cmpd="sng" algn="ctr">
            <a:solidFill>
              <a:srgbClr val="5B9BD5"/>
            </a:solidFill>
            <a:prstDash val="solid"/>
            <a:miter lim="800000"/>
          </a:ln>
          <a:effectLst/>
        </p:spPr>
      </p:cxnSp>
      <p:cxnSp>
        <p:nvCxnSpPr>
          <p:cNvPr id="350" name="Straight Connector 349"/>
          <p:cNvCxnSpPr>
            <a:stCxn id="314" idx="4"/>
            <a:endCxn id="315" idx="0"/>
          </p:cNvCxnSpPr>
          <p:nvPr/>
        </p:nvCxnSpPr>
        <p:spPr>
          <a:xfrm flipH="1">
            <a:off x="2439110" y="1431489"/>
            <a:ext cx="1938797" cy="395468"/>
          </a:xfrm>
          <a:prstGeom prst="line">
            <a:avLst/>
          </a:prstGeom>
          <a:noFill/>
          <a:ln w="6350" cap="flat" cmpd="sng" algn="ctr">
            <a:solidFill>
              <a:srgbClr val="5B9BD5"/>
            </a:solidFill>
            <a:prstDash val="solid"/>
            <a:miter lim="800000"/>
          </a:ln>
          <a:effectLst/>
        </p:spPr>
      </p:cxnSp>
      <p:cxnSp>
        <p:nvCxnSpPr>
          <p:cNvPr id="351" name="Straight Connector 350"/>
          <p:cNvCxnSpPr>
            <a:stCxn id="314" idx="4"/>
            <a:endCxn id="321" idx="0"/>
          </p:cNvCxnSpPr>
          <p:nvPr/>
        </p:nvCxnSpPr>
        <p:spPr>
          <a:xfrm>
            <a:off x="4377907" y="1431489"/>
            <a:ext cx="1902130" cy="370175"/>
          </a:xfrm>
          <a:prstGeom prst="line">
            <a:avLst/>
          </a:prstGeom>
          <a:noFill/>
          <a:ln w="6350" cap="flat" cmpd="sng" algn="ctr">
            <a:solidFill>
              <a:srgbClr val="5B9BD5"/>
            </a:solidFill>
            <a:prstDash val="solid"/>
            <a:miter lim="800000"/>
          </a:ln>
          <a:effectLst/>
        </p:spPr>
      </p:cxnSp>
      <p:cxnSp>
        <p:nvCxnSpPr>
          <p:cNvPr id="352" name="Straight Connector 351"/>
          <p:cNvCxnSpPr>
            <a:stCxn id="315" idx="4"/>
            <a:endCxn id="316" idx="0"/>
          </p:cNvCxnSpPr>
          <p:nvPr/>
        </p:nvCxnSpPr>
        <p:spPr>
          <a:xfrm flipH="1">
            <a:off x="1753303" y="2066341"/>
            <a:ext cx="685806" cy="329225"/>
          </a:xfrm>
          <a:prstGeom prst="line">
            <a:avLst/>
          </a:prstGeom>
          <a:noFill/>
          <a:ln w="6350" cap="flat" cmpd="sng" algn="ctr">
            <a:solidFill>
              <a:srgbClr val="5B9BD5"/>
            </a:solidFill>
            <a:prstDash val="solid"/>
            <a:miter lim="800000"/>
          </a:ln>
          <a:effectLst/>
        </p:spPr>
      </p:cxnSp>
      <p:cxnSp>
        <p:nvCxnSpPr>
          <p:cNvPr id="353" name="Straight Connector 352"/>
          <p:cNvCxnSpPr>
            <a:stCxn id="315" idx="4"/>
            <a:endCxn id="318" idx="0"/>
          </p:cNvCxnSpPr>
          <p:nvPr/>
        </p:nvCxnSpPr>
        <p:spPr>
          <a:xfrm flipH="1">
            <a:off x="2208357" y="2066340"/>
            <a:ext cx="230753" cy="329227"/>
          </a:xfrm>
          <a:prstGeom prst="line">
            <a:avLst/>
          </a:prstGeom>
          <a:noFill/>
          <a:ln w="6350" cap="flat" cmpd="sng" algn="ctr">
            <a:solidFill>
              <a:srgbClr val="5B9BD5"/>
            </a:solidFill>
            <a:prstDash val="solid"/>
            <a:miter lim="800000"/>
          </a:ln>
          <a:effectLst/>
        </p:spPr>
      </p:cxnSp>
      <p:cxnSp>
        <p:nvCxnSpPr>
          <p:cNvPr id="354" name="Straight Connector 353"/>
          <p:cNvCxnSpPr>
            <a:stCxn id="315" idx="4"/>
            <a:endCxn id="319" idx="0"/>
          </p:cNvCxnSpPr>
          <p:nvPr/>
        </p:nvCxnSpPr>
        <p:spPr>
          <a:xfrm>
            <a:off x="2439109" y="2066340"/>
            <a:ext cx="256641" cy="329227"/>
          </a:xfrm>
          <a:prstGeom prst="line">
            <a:avLst/>
          </a:prstGeom>
          <a:noFill/>
          <a:ln w="6350" cap="flat" cmpd="sng" algn="ctr">
            <a:solidFill>
              <a:srgbClr val="5B9BD5"/>
            </a:solidFill>
            <a:prstDash val="solid"/>
            <a:miter lim="800000"/>
          </a:ln>
          <a:effectLst/>
        </p:spPr>
      </p:cxnSp>
      <p:cxnSp>
        <p:nvCxnSpPr>
          <p:cNvPr id="355" name="Straight Connector 354"/>
          <p:cNvCxnSpPr>
            <a:stCxn id="315" idx="4"/>
            <a:endCxn id="320" idx="0"/>
          </p:cNvCxnSpPr>
          <p:nvPr/>
        </p:nvCxnSpPr>
        <p:spPr>
          <a:xfrm>
            <a:off x="2439110" y="2066339"/>
            <a:ext cx="744035" cy="329226"/>
          </a:xfrm>
          <a:prstGeom prst="line">
            <a:avLst/>
          </a:prstGeom>
          <a:noFill/>
          <a:ln w="6350" cap="flat" cmpd="sng" algn="ctr">
            <a:solidFill>
              <a:srgbClr val="5B9BD5"/>
            </a:solidFill>
            <a:prstDash val="solid"/>
            <a:miter lim="800000"/>
          </a:ln>
          <a:effectLst/>
        </p:spPr>
      </p:cxnSp>
      <p:cxnSp>
        <p:nvCxnSpPr>
          <p:cNvPr id="356" name="Straight Connector 355"/>
          <p:cNvCxnSpPr>
            <a:stCxn id="316" idx="4"/>
            <a:endCxn id="343" idx="0"/>
          </p:cNvCxnSpPr>
          <p:nvPr/>
        </p:nvCxnSpPr>
        <p:spPr>
          <a:xfrm flipH="1">
            <a:off x="1416620" y="2634947"/>
            <a:ext cx="336683" cy="344522"/>
          </a:xfrm>
          <a:prstGeom prst="line">
            <a:avLst/>
          </a:prstGeom>
          <a:noFill/>
          <a:ln w="6350" cap="flat" cmpd="sng" algn="ctr">
            <a:solidFill>
              <a:srgbClr val="5B9BD5"/>
            </a:solidFill>
            <a:prstDash val="solid"/>
            <a:miter lim="800000"/>
          </a:ln>
          <a:effectLst/>
        </p:spPr>
      </p:cxnSp>
      <p:cxnSp>
        <p:nvCxnSpPr>
          <p:cNvPr id="357" name="Straight Connector 356"/>
          <p:cNvCxnSpPr>
            <a:stCxn id="316" idx="4"/>
            <a:endCxn id="316" idx="4"/>
          </p:cNvCxnSpPr>
          <p:nvPr/>
        </p:nvCxnSpPr>
        <p:spPr>
          <a:xfrm>
            <a:off x="1753303" y="2634947"/>
            <a:ext cx="0" cy="0"/>
          </a:xfrm>
          <a:prstGeom prst="line">
            <a:avLst/>
          </a:prstGeom>
          <a:noFill/>
          <a:ln w="6350" cap="flat" cmpd="sng" algn="ctr">
            <a:solidFill>
              <a:srgbClr val="5B9BD5"/>
            </a:solidFill>
            <a:prstDash val="solid"/>
            <a:miter lim="800000"/>
          </a:ln>
          <a:effectLst/>
        </p:spPr>
      </p:cxnSp>
      <p:cxnSp>
        <p:nvCxnSpPr>
          <p:cNvPr id="358" name="Straight Connector 357"/>
          <p:cNvCxnSpPr>
            <a:stCxn id="316" idx="4"/>
            <a:endCxn id="345" idx="0"/>
          </p:cNvCxnSpPr>
          <p:nvPr/>
        </p:nvCxnSpPr>
        <p:spPr>
          <a:xfrm flipH="1">
            <a:off x="1725897" y="2634947"/>
            <a:ext cx="27407" cy="344522"/>
          </a:xfrm>
          <a:prstGeom prst="line">
            <a:avLst/>
          </a:prstGeom>
          <a:noFill/>
          <a:ln w="6350" cap="flat" cmpd="sng" algn="ctr">
            <a:solidFill>
              <a:srgbClr val="5B9BD5"/>
            </a:solidFill>
            <a:prstDash val="solid"/>
            <a:miter lim="800000"/>
          </a:ln>
          <a:effectLst/>
        </p:spPr>
      </p:cxnSp>
      <p:cxnSp>
        <p:nvCxnSpPr>
          <p:cNvPr id="359" name="Straight Connector 358"/>
          <p:cNvCxnSpPr>
            <a:stCxn id="316" idx="4"/>
            <a:endCxn id="344" idx="0"/>
          </p:cNvCxnSpPr>
          <p:nvPr/>
        </p:nvCxnSpPr>
        <p:spPr>
          <a:xfrm>
            <a:off x="1753303" y="2634947"/>
            <a:ext cx="274502" cy="344522"/>
          </a:xfrm>
          <a:prstGeom prst="line">
            <a:avLst/>
          </a:prstGeom>
          <a:noFill/>
          <a:ln w="6350" cap="flat" cmpd="sng" algn="ctr">
            <a:solidFill>
              <a:srgbClr val="5B9BD5"/>
            </a:solidFill>
            <a:prstDash val="solid"/>
            <a:miter lim="800000"/>
          </a:ln>
          <a:effectLst/>
        </p:spPr>
      </p:cxnSp>
      <p:cxnSp>
        <p:nvCxnSpPr>
          <p:cNvPr id="360" name="Straight Connector 359"/>
          <p:cNvCxnSpPr>
            <a:stCxn id="318" idx="4"/>
            <a:endCxn id="344" idx="0"/>
          </p:cNvCxnSpPr>
          <p:nvPr/>
        </p:nvCxnSpPr>
        <p:spPr>
          <a:xfrm flipH="1">
            <a:off x="2027806" y="2634949"/>
            <a:ext cx="180551" cy="344520"/>
          </a:xfrm>
          <a:prstGeom prst="line">
            <a:avLst/>
          </a:prstGeom>
          <a:noFill/>
          <a:ln w="6350" cap="flat" cmpd="sng" algn="ctr">
            <a:solidFill>
              <a:srgbClr val="5B9BD5"/>
            </a:solidFill>
            <a:prstDash val="solid"/>
            <a:miter lim="800000"/>
          </a:ln>
          <a:effectLst/>
        </p:spPr>
      </p:cxnSp>
      <p:cxnSp>
        <p:nvCxnSpPr>
          <p:cNvPr id="361" name="Straight Connector 360"/>
          <p:cNvCxnSpPr>
            <a:stCxn id="318" idx="4"/>
            <a:endCxn id="346" idx="0"/>
          </p:cNvCxnSpPr>
          <p:nvPr/>
        </p:nvCxnSpPr>
        <p:spPr>
          <a:xfrm>
            <a:off x="2208355" y="2634950"/>
            <a:ext cx="133682" cy="352607"/>
          </a:xfrm>
          <a:prstGeom prst="line">
            <a:avLst/>
          </a:prstGeom>
          <a:noFill/>
          <a:ln w="6350" cap="flat" cmpd="sng" algn="ctr">
            <a:solidFill>
              <a:srgbClr val="5B9BD5"/>
            </a:solidFill>
            <a:prstDash val="solid"/>
            <a:miter lim="800000"/>
          </a:ln>
          <a:effectLst/>
        </p:spPr>
      </p:cxnSp>
      <p:cxnSp>
        <p:nvCxnSpPr>
          <p:cNvPr id="362" name="Straight Connector 361"/>
          <p:cNvCxnSpPr>
            <a:stCxn id="319" idx="4"/>
            <a:endCxn id="348" idx="0"/>
          </p:cNvCxnSpPr>
          <p:nvPr/>
        </p:nvCxnSpPr>
        <p:spPr>
          <a:xfrm flipH="1">
            <a:off x="2651312" y="2634950"/>
            <a:ext cx="44438" cy="352607"/>
          </a:xfrm>
          <a:prstGeom prst="line">
            <a:avLst/>
          </a:prstGeom>
          <a:noFill/>
          <a:ln w="6350" cap="flat" cmpd="sng" algn="ctr">
            <a:solidFill>
              <a:srgbClr val="5B9BD5"/>
            </a:solidFill>
            <a:prstDash val="solid"/>
            <a:miter lim="800000"/>
          </a:ln>
          <a:effectLst/>
        </p:spPr>
      </p:cxnSp>
      <p:cxnSp>
        <p:nvCxnSpPr>
          <p:cNvPr id="363" name="Straight Connector 362"/>
          <p:cNvCxnSpPr>
            <a:stCxn id="319" idx="4"/>
            <a:endCxn id="347" idx="0"/>
          </p:cNvCxnSpPr>
          <p:nvPr/>
        </p:nvCxnSpPr>
        <p:spPr>
          <a:xfrm>
            <a:off x="2695751" y="2634950"/>
            <a:ext cx="257471" cy="352607"/>
          </a:xfrm>
          <a:prstGeom prst="line">
            <a:avLst/>
          </a:prstGeom>
          <a:noFill/>
          <a:ln w="6350" cap="flat" cmpd="sng" algn="ctr">
            <a:solidFill>
              <a:srgbClr val="5B9BD5"/>
            </a:solidFill>
            <a:prstDash val="solid"/>
            <a:miter lim="800000"/>
          </a:ln>
          <a:effectLst/>
        </p:spPr>
      </p:cxnSp>
      <p:cxnSp>
        <p:nvCxnSpPr>
          <p:cNvPr id="364" name="Straight Connector 363"/>
          <p:cNvCxnSpPr>
            <a:stCxn id="318" idx="4"/>
            <a:endCxn id="348" idx="0"/>
          </p:cNvCxnSpPr>
          <p:nvPr/>
        </p:nvCxnSpPr>
        <p:spPr>
          <a:xfrm>
            <a:off x="2208357" y="2634950"/>
            <a:ext cx="442957" cy="352607"/>
          </a:xfrm>
          <a:prstGeom prst="line">
            <a:avLst/>
          </a:prstGeom>
          <a:noFill/>
          <a:ln w="6350" cap="flat" cmpd="sng" algn="ctr">
            <a:solidFill>
              <a:srgbClr val="5B9BD5"/>
            </a:solidFill>
            <a:prstDash val="solid"/>
            <a:miter lim="800000"/>
          </a:ln>
          <a:effectLst/>
        </p:spPr>
      </p:cxnSp>
      <p:cxnSp>
        <p:nvCxnSpPr>
          <p:cNvPr id="365" name="Straight Connector 364"/>
          <p:cNvCxnSpPr>
            <a:stCxn id="320" idx="4"/>
            <a:endCxn id="329" idx="0"/>
          </p:cNvCxnSpPr>
          <p:nvPr/>
        </p:nvCxnSpPr>
        <p:spPr>
          <a:xfrm>
            <a:off x="3183145" y="2634948"/>
            <a:ext cx="124414" cy="352608"/>
          </a:xfrm>
          <a:prstGeom prst="line">
            <a:avLst/>
          </a:prstGeom>
          <a:noFill/>
          <a:ln w="6350" cap="flat" cmpd="sng" algn="ctr">
            <a:solidFill>
              <a:srgbClr val="5B9BD5"/>
            </a:solidFill>
            <a:prstDash val="solid"/>
            <a:miter lim="800000"/>
          </a:ln>
          <a:effectLst/>
        </p:spPr>
      </p:cxnSp>
      <p:cxnSp>
        <p:nvCxnSpPr>
          <p:cNvPr id="366" name="Straight Connector 365"/>
          <p:cNvCxnSpPr>
            <a:stCxn id="320" idx="4"/>
            <a:endCxn id="347" idx="0"/>
          </p:cNvCxnSpPr>
          <p:nvPr/>
        </p:nvCxnSpPr>
        <p:spPr>
          <a:xfrm flipH="1">
            <a:off x="2953221" y="2634948"/>
            <a:ext cx="229923" cy="352608"/>
          </a:xfrm>
          <a:prstGeom prst="line">
            <a:avLst/>
          </a:prstGeom>
          <a:noFill/>
          <a:ln w="6350" cap="flat" cmpd="sng" algn="ctr">
            <a:solidFill>
              <a:srgbClr val="5B9BD5"/>
            </a:solidFill>
            <a:prstDash val="solid"/>
            <a:miter lim="800000"/>
          </a:ln>
          <a:effectLst/>
        </p:spPr>
      </p:cxnSp>
      <p:cxnSp>
        <p:nvCxnSpPr>
          <p:cNvPr id="367" name="Straight Connector 366"/>
          <p:cNvCxnSpPr>
            <a:stCxn id="320" idx="4"/>
            <a:endCxn id="331" idx="0"/>
          </p:cNvCxnSpPr>
          <p:nvPr/>
        </p:nvCxnSpPr>
        <p:spPr>
          <a:xfrm>
            <a:off x="3183144" y="2634948"/>
            <a:ext cx="433689" cy="352608"/>
          </a:xfrm>
          <a:prstGeom prst="line">
            <a:avLst/>
          </a:prstGeom>
          <a:noFill/>
          <a:ln w="6350" cap="flat" cmpd="sng" algn="ctr">
            <a:solidFill>
              <a:srgbClr val="5B9BD5"/>
            </a:solidFill>
            <a:prstDash val="solid"/>
            <a:miter lim="800000"/>
          </a:ln>
          <a:effectLst/>
        </p:spPr>
      </p:cxnSp>
      <p:cxnSp>
        <p:nvCxnSpPr>
          <p:cNvPr id="368" name="Straight Connector 367"/>
          <p:cNvCxnSpPr>
            <a:stCxn id="326" idx="4"/>
            <a:endCxn id="331" idx="0"/>
          </p:cNvCxnSpPr>
          <p:nvPr/>
        </p:nvCxnSpPr>
        <p:spPr>
          <a:xfrm flipH="1">
            <a:off x="3616834" y="2634950"/>
            <a:ext cx="273679" cy="352607"/>
          </a:xfrm>
          <a:prstGeom prst="line">
            <a:avLst/>
          </a:prstGeom>
          <a:noFill/>
          <a:ln w="6350" cap="flat" cmpd="sng" algn="ctr">
            <a:solidFill>
              <a:srgbClr val="5B9BD5"/>
            </a:solidFill>
            <a:prstDash val="solid"/>
            <a:miter lim="800000"/>
          </a:ln>
          <a:effectLst/>
        </p:spPr>
      </p:cxnSp>
      <p:cxnSp>
        <p:nvCxnSpPr>
          <p:cNvPr id="369" name="Straight Connector 368"/>
          <p:cNvCxnSpPr>
            <a:stCxn id="326" idx="4"/>
            <a:endCxn id="330" idx="0"/>
          </p:cNvCxnSpPr>
          <p:nvPr/>
        </p:nvCxnSpPr>
        <p:spPr>
          <a:xfrm>
            <a:off x="3890512" y="2634950"/>
            <a:ext cx="28230" cy="352607"/>
          </a:xfrm>
          <a:prstGeom prst="line">
            <a:avLst/>
          </a:prstGeom>
          <a:noFill/>
          <a:ln w="6350" cap="flat" cmpd="sng" algn="ctr">
            <a:solidFill>
              <a:srgbClr val="5B9BD5"/>
            </a:solidFill>
            <a:prstDash val="solid"/>
            <a:miter lim="800000"/>
          </a:ln>
          <a:effectLst/>
        </p:spPr>
      </p:cxnSp>
      <p:cxnSp>
        <p:nvCxnSpPr>
          <p:cNvPr id="370" name="Straight Connector 369"/>
          <p:cNvCxnSpPr>
            <a:stCxn id="326" idx="4"/>
            <a:endCxn id="332" idx="0"/>
          </p:cNvCxnSpPr>
          <p:nvPr/>
        </p:nvCxnSpPr>
        <p:spPr>
          <a:xfrm>
            <a:off x="3890513" y="2634950"/>
            <a:ext cx="383414" cy="352607"/>
          </a:xfrm>
          <a:prstGeom prst="line">
            <a:avLst/>
          </a:prstGeom>
          <a:noFill/>
          <a:ln w="6350" cap="flat" cmpd="sng" algn="ctr">
            <a:solidFill>
              <a:srgbClr val="5B9BD5"/>
            </a:solidFill>
            <a:prstDash val="solid"/>
            <a:miter lim="800000"/>
          </a:ln>
          <a:effectLst/>
        </p:spPr>
      </p:cxnSp>
      <p:cxnSp>
        <p:nvCxnSpPr>
          <p:cNvPr id="371" name="Straight Connector 370"/>
          <p:cNvCxnSpPr>
            <a:stCxn id="326" idx="4"/>
            <a:endCxn id="334" idx="0"/>
          </p:cNvCxnSpPr>
          <p:nvPr/>
        </p:nvCxnSpPr>
        <p:spPr>
          <a:xfrm>
            <a:off x="3890512" y="2634950"/>
            <a:ext cx="692690" cy="352607"/>
          </a:xfrm>
          <a:prstGeom prst="line">
            <a:avLst/>
          </a:prstGeom>
          <a:noFill/>
          <a:ln w="6350" cap="flat" cmpd="sng" algn="ctr">
            <a:solidFill>
              <a:srgbClr val="5B9BD5"/>
            </a:solidFill>
            <a:prstDash val="solid"/>
            <a:miter lim="800000"/>
          </a:ln>
          <a:effectLst/>
        </p:spPr>
      </p:cxnSp>
      <p:cxnSp>
        <p:nvCxnSpPr>
          <p:cNvPr id="372" name="Straight Connector 371"/>
          <p:cNvCxnSpPr>
            <a:stCxn id="327" idx="4"/>
            <a:endCxn id="332" idx="0"/>
          </p:cNvCxnSpPr>
          <p:nvPr/>
        </p:nvCxnSpPr>
        <p:spPr>
          <a:xfrm flipH="1">
            <a:off x="4273926" y="2634950"/>
            <a:ext cx="103980" cy="352607"/>
          </a:xfrm>
          <a:prstGeom prst="line">
            <a:avLst/>
          </a:prstGeom>
          <a:noFill/>
          <a:ln w="6350" cap="flat" cmpd="sng" algn="ctr">
            <a:solidFill>
              <a:srgbClr val="5B9BD5"/>
            </a:solidFill>
            <a:prstDash val="solid"/>
            <a:miter lim="800000"/>
          </a:ln>
          <a:effectLst/>
        </p:spPr>
      </p:cxnSp>
      <p:cxnSp>
        <p:nvCxnSpPr>
          <p:cNvPr id="373" name="Straight Connector 372"/>
          <p:cNvCxnSpPr>
            <a:endCxn id="334" idx="0"/>
          </p:cNvCxnSpPr>
          <p:nvPr/>
        </p:nvCxnSpPr>
        <p:spPr>
          <a:xfrm>
            <a:off x="4376573" y="2664459"/>
            <a:ext cx="206628" cy="323097"/>
          </a:xfrm>
          <a:prstGeom prst="line">
            <a:avLst/>
          </a:prstGeom>
          <a:noFill/>
          <a:ln w="6350" cap="flat" cmpd="sng" algn="ctr">
            <a:solidFill>
              <a:srgbClr val="5B9BD5"/>
            </a:solidFill>
            <a:prstDash val="solid"/>
            <a:miter lim="800000"/>
          </a:ln>
          <a:effectLst/>
        </p:spPr>
      </p:cxnSp>
      <p:cxnSp>
        <p:nvCxnSpPr>
          <p:cNvPr id="374" name="Straight Connector 373"/>
          <p:cNvCxnSpPr>
            <a:stCxn id="328" idx="4"/>
            <a:endCxn id="334" idx="0"/>
          </p:cNvCxnSpPr>
          <p:nvPr/>
        </p:nvCxnSpPr>
        <p:spPr>
          <a:xfrm flipH="1">
            <a:off x="4583201" y="2634948"/>
            <a:ext cx="282099" cy="352608"/>
          </a:xfrm>
          <a:prstGeom prst="line">
            <a:avLst/>
          </a:prstGeom>
          <a:noFill/>
          <a:ln w="6350" cap="flat" cmpd="sng" algn="ctr">
            <a:solidFill>
              <a:srgbClr val="5B9BD5"/>
            </a:solidFill>
            <a:prstDash val="solid"/>
            <a:miter lim="800000"/>
          </a:ln>
          <a:effectLst/>
        </p:spPr>
      </p:cxnSp>
      <p:cxnSp>
        <p:nvCxnSpPr>
          <p:cNvPr id="375" name="Straight Connector 374"/>
          <p:cNvCxnSpPr>
            <a:stCxn id="328" idx="4"/>
            <a:endCxn id="333" idx="0"/>
          </p:cNvCxnSpPr>
          <p:nvPr/>
        </p:nvCxnSpPr>
        <p:spPr>
          <a:xfrm>
            <a:off x="4865301" y="2634948"/>
            <a:ext cx="19810" cy="352608"/>
          </a:xfrm>
          <a:prstGeom prst="line">
            <a:avLst/>
          </a:prstGeom>
          <a:noFill/>
          <a:ln w="6350" cap="flat" cmpd="sng" algn="ctr">
            <a:solidFill>
              <a:srgbClr val="5B9BD5"/>
            </a:solidFill>
            <a:prstDash val="solid"/>
            <a:miter lim="800000"/>
          </a:ln>
          <a:effectLst/>
        </p:spPr>
      </p:cxnSp>
      <p:cxnSp>
        <p:nvCxnSpPr>
          <p:cNvPr id="376" name="Straight Connector 375"/>
          <p:cNvCxnSpPr>
            <a:stCxn id="328" idx="4"/>
            <a:endCxn id="335" idx="0"/>
          </p:cNvCxnSpPr>
          <p:nvPr/>
        </p:nvCxnSpPr>
        <p:spPr>
          <a:xfrm>
            <a:off x="4865302" y="2634948"/>
            <a:ext cx="351959" cy="352608"/>
          </a:xfrm>
          <a:prstGeom prst="line">
            <a:avLst/>
          </a:prstGeom>
          <a:noFill/>
          <a:ln w="6350" cap="flat" cmpd="sng" algn="ctr">
            <a:solidFill>
              <a:srgbClr val="5B9BD5"/>
            </a:solidFill>
            <a:prstDash val="solid"/>
            <a:miter lim="800000"/>
          </a:ln>
          <a:effectLst/>
        </p:spPr>
      </p:cxnSp>
      <p:cxnSp>
        <p:nvCxnSpPr>
          <p:cNvPr id="377" name="Straight Connector 376"/>
          <p:cNvCxnSpPr>
            <a:stCxn id="325" idx="4"/>
            <a:endCxn id="326" idx="0"/>
          </p:cNvCxnSpPr>
          <p:nvPr/>
        </p:nvCxnSpPr>
        <p:spPr>
          <a:xfrm flipH="1">
            <a:off x="3890513" y="2066340"/>
            <a:ext cx="487394" cy="329227"/>
          </a:xfrm>
          <a:prstGeom prst="line">
            <a:avLst/>
          </a:prstGeom>
          <a:noFill/>
          <a:ln w="6350" cap="flat" cmpd="sng" algn="ctr">
            <a:solidFill>
              <a:srgbClr val="5B9BD5"/>
            </a:solidFill>
            <a:prstDash val="solid"/>
            <a:miter lim="800000"/>
          </a:ln>
          <a:effectLst/>
        </p:spPr>
      </p:cxnSp>
      <p:cxnSp>
        <p:nvCxnSpPr>
          <p:cNvPr id="378" name="Straight Connector 377"/>
          <p:cNvCxnSpPr>
            <a:stCxn id="325" idx="4"/>
            <a:endCxn id="327" idx="0"/>
          </p:cNvCxnSpPr>
          <p:nvPr/>
        </p:nvCxnSpPr>
        <p:spPr>
          <a:xfrm>
            <a:off x="4377906" y="2066340"/>
            <a:ext cx="0" cy="329227"/>
          </a:xfrm>
          <a:prstGeom prst="line">
            <a:avLst/>
          </a:prstGeom>
          <a:noFill/>
          <a:ln w="6350" cap="flat" cmpd="sng" algn="ctr">
            <a:solidFill>
              <a:srgbClr val="5B9BD5"/>
            </a:solidFill>
            <a:prstDash val="solid"/>
            <a:miter lim="800000"/>
          </a:ln>
          <a:effectLst/>
        </p:spPr>
      </p:cxnSp>
      <p:cxnSp>
        <p:nvCxnSpPr>
          <p:cNvPr id="379" name="Straight Connector 378"/>
          <p:cNvCxnSpPr>
            <a:stCxn id="325" idx="4"/>
            <a:endCxn id="328" idx="0"/>
          </p:cNvCxnSpPr>
          <p:nvPr/>
        </p:nvCxnSpPr>
        <p:spPr>
          <a:xfrm>
            <a:off x="4377907" y="2066339"/>
            <a:ext cx="487394" cy="329226"/>
          </a:xfrm>
          <a:prstGeom prst="line">
            <a:avLst/>
          </a:prstGeom>
          <a:noFill/>
          <a:ln w="6350" cap="flat" cmpd="sng" algn="ctr">
            <a:solidFill>
              <a:srgbClr val="5B9BD5"/>
            </a:solidFill>
            <a:prstDash val="solid"/>
            <a:miter lim="800000"/>
          </a:ln>
          <a:effectLst/>
        </p:spPr>
      </p:cxnSp>
      <p:cxnSp>
        <p:nvCxnSpPr>
          <p:cNvPr id="380" name="Straight Connector 379"/>
          <p:cNvCxnSpPr>
            <a:stCxn id="322" idx="4"/>
            <a:endCxn id="335" idx="0"/>
          </p:cNvCxnSpPr>
          <p:nvPr/>
        </p:nvCxnSpPr>
        <p:spPr>
          <a:xfrm flipH="1">
            <a:off x="5217259" y="2634950"/>
            <a:ext cx="355409" cy="352607"/>
          </a:xfrm>
          <a:prstGeom prst="line">
            <a:avLst/>
          </a:prstGeom>
          <a:noFill/>
          <a:ln w="6350" cap="flat" cmpd="sng" algn="ctr">
            <a:solidFill>
              <a:srgbClr val="5B9BD5"/>
            </a:solidFill>
            <a:prstDash val="solid"/>
            <a:miter lim="800000"/>
          </a:ln>
          <a:effectLst/>
        </p:spPr>
      </p:cxnSp>
      <p:cxnSp>
        <p:nvCxnSpPr>
          <p:cNvPr id="381" name="Straight Connector 380"/>
          <p:cNvCxnSpPr>
            <a:stCxn id="322" idx="4"/>
            <a:endCxn id="337" idx="0"/>
          </p:cNvCxnSpPr>
          <p:nvPr/>
        </p:nvCxnSpPr>
        <p:spPr>
          <a:xfrm flipH="1">
            <a:off x="5526536" y="2634950"/>
            <a:ext cx="46133" cy="352607"/>
          </a:xfrm>
          <a:prstGeom prst="line">
            <a:avLst/>
          </a:prstGeom>
          <a:noFill/>
          <a:ln w="6350" cap="flat" cmpd="sng" algn="ctr">
            <a:solidFill>
              <a:srgbClr val="5B9BD5"/>
            </a:solidFill>
            <a:prstDash val="solid"/>
            <a:miter lim="800000"/>
          </a:ln>
          <a:effectLst/>
        </p:spPr>
      </p:cxnSp>
      <p:cxnSp>
        <p:nvCxnSpPr>
          <p:cNvPr id="382" name="Straight Connector 381"/>
          <p:cNvCxnSpPr>
            <a:stCxn id="322" idx="4"/>
            <a:endCxn id="336" idx="0"/>
          </p:cNvCxnSpPr>
          <p:nvPr/>
        </p:nvCxnSpPr>
        <p:spPr>
          <a:xfrm>
            <a:off x="5572668" y="2634950"/>
            <a:ext cx="255776" cy="352607"/>
          </a:xfrm>
          <a:prstGeom prst="line">
            <a:avLst/>
          </a:prstGeom>
          <a:noFill/>
          <a:ln w="6350" cap="flat" cmpd="sng" algn="ctr">
            <a:solidFill>
              <a:srgbClr val="5B9BD5"/>
            </a:solidFill>
            <a:prstDash val="solid"/>
            <a:miter lim="800000"/>
          </a:ln>
          <a:effectLst/>
        </p:spPr>
      </p:cxnSp>
      <p:cxnSp>
        <p:nvCxnSpPr>
          <p:cNvPr id="383" name="Straight Connector 382"/>
          <p:cNvCxnSpPr>
            <a:stCxn id="323" idx="4"/>
          </p:cNvCxnSpPr>
          <p:nvPr/>
        </p:nvCxnSpPr>
        <p:spPr>
          <a:xfrm flipH="1">
            <a:off x="5851512" y="2634949"/>
            <a:ext cx="208552" cy="344520"/>
          </a:xfrm>
          <a:prstGeom prst="line">
            <a:avLst/>
          </a:prstGeom>
          <a:noFill/>
          <a:ln w="6350" cap="flat" cmpd="sng" algn="ctr">
            <a:solidFill>
              <a:srgbClr val="5B9BD5"/>
            </a:solidFill>
            <a:prstDash val="solid"/>
            <a:miter lim="800000"/>
          </a:ln>
          <a:effectLst/>
        </p:spPr>
      </p:cxnSp>
      <p:cxnSp>
        <p:nvCxnSpPr>
          <p:cNvPr id="384" name="Straight Connector 383"/>
          <p:cNvCxnSpPr>
            <a:stCxn id="323" idx="4"/>
            <a:endCxn id="323" idx="4"/>
          </p:cNvCxnSpPr>
          <p:nvPr/>
        </p:nvCxnSpPr>
        <p:spPr>
          <a:xfrm>
            <a:off x="6060062" y="2634949"/>
            <a:ext cx="0" cy="0"/>
          </a:xfrm>
          <a:prstGeom prst="line">
            <a:avLst/>
          </a:prstGeom>
          <a:noFill/>
          <a:ln w="6350" cap="flat" cmpd="sng" algn="ctr">
            <a:solidFill>
              <a:srgbClr val="5B9BD5"/>
            </a:solidFill>
            <a:prstDash val="solid"/>
            <a:miter lim="800000"/>
          </a:ln>
          <a:effectLst/>
        </p:spPr>
      </p:cxnSp>
      <p:cxnSp>
        <p:nvCxnSpPr>
          <p:cNvPr id="385" name="Straight Connector 384"/>
          <p:cNvCxnSpPr>
            <a:stCxn id="323" idx="4"/>
            <a:endCxn id="338" idx="0"/>
          </p:cNvCxnSpPr>
          <p:nvPr/>
        </p:nvCxnSpPr>
        <p:spPr>
          <a:xfrm>
            <a:off x="6060063" y="2634950"/>
            <a:ext cx="61696" cy="352607"/>
          </a:xfrm>
          <a:prstGeom prst="line">
            <a:avLst/>
          </a:prstGeom>
          <a:noFill/>
          <a:ln w="6350" cap="flat" cmpd="sng" algn="ctr">
            <a:solidFill>
              <a:srgbClr val="5B9BD5"/>
            </a:solidFill>
            <a:prstDash val="solid"/>
            <a:miter lim="800000"/>
          </a:ln>
          <a:effectLst/>
        </p:spPr>
      </p:cxnSp>
      <p:cxnSp>
        <p:nvCxnSpPr>
          <p:cNvPr id="386" name="Straight Connector 385"/>
          <p:cNvCxnSpPr>
            <a:stCxn id="324" idx="4"/>
            <a:endCxn id="340" idx="0"/>
          </p:cNvCxnSpPr>
          <p:nvPr/>
        </p:nvCxnSpPr>
        <p:spPr>
          <a:xfrm flipH="1">
            <a:off x="6431035" y="2634948"/>
            <a:ext cx="116423" cy="352608"/>
          </a:xfrm>
          <a:prstGeom prst="line">
            <a:avLst/>
          </a:prstGeom>
          <a:noFill/>
          <a:ln w="6350" cap="flat" cmpd="sng" algn="ctr">
            <a:solidFill>
              <a:srgbClr val="5B9BD5"/>
            </a:solidFill>
            <a:prstDash val="solid"/>
            <a:miter lim="800000"/>
          </a:ln>
          <a:effectLst/>
        </p:spPr>
      </p:cxnSp>
      <p:cxnSp>
        <p:nvCxnSpPr>
          <p:cNvPr id="387" name="Straight Connector 386"/>
          <p:cNvCxnSpPr>
            <a:stCxn id="324" idx="4"/>
            <a:endCxn id="339" idx="0"/>
          </p:cNvCxnSpPr>
          <p:nvPr/>
        </p:nvCxnSpPr>
        <p:spPr>
          <a:xfrm>
            <a:off x="6547456" y="2634948"/>
            <a:ext cx="185486" cy="352608"/>
          </a:xfrm>
          <a:prstGeom prst="line">
            <a:avLst/>
          </a:prstGeom>
          <a:noFill/>
          <a:ln w="6350" cap="flat" cmpd="sng" algn="ctr">
            <a:solidFill>
              <a:srgbClr val="5B9BD5"/>
            </a:solidFill>
            <a:prstDash val="solid"/>
            <a:miter lim="800000"/>
          </a:ln>
          <a:effectLst/>
        </p:spPr>
      </p:cxnSp>
      <p:cxnSp>
        <p:nvCxnSpPr>
          <p:cNvPr id="388" name="Straight Connector 387"/>
          <p:cNvCxnSpPr>
            <a:stCxn id="321" idx="4"/>
            <a:endCxn id="322" idx="0"/>
          </p:cNvCxnSpPr>
          <p:nvPr/>
        </p:nvCxnSpPr>
        <p:spPr>
          <a:xfrm flipH="1">
            <a:off x="5572669" y="2041047"/>
            <a:ext cx="707368" cy="354520"/>
          </a:xfrm>
          <a:prstGeom prst="line">
            <a:avLst/>
          </a:prstGeom>
          <a:noFill/>
          <a:ln w="6350" cap="flat" cmpd="sng" algn="ctr">
            <a:solidFill>
              <a:srgbClr val="5B9BD5"/>
            </a:solidFill>
            <a:prstDash val="solid"/>
            <a:miter lim="800000"/>
          </a:ln>
          <a:effectLst/>
        </p:spPr>
      </p:cxnSp>
      <p:cxnSp>
        <p:nvCxnSpPr>
          <p:cNvPr id="389" name="Straight Connector 388"/>
          <p:cNvCxnSpPr>
            <a:stCxn id="321" idx="4"/>
            <a:endCxn id="323" idx="0"/>
          </p:cNvCxnSpPr>
          <p:nvPr/>
        </p:nvCxnSpPr>
        <p:spPr>
          <a:xfrm flipH="1">
            <a:off x="6060062" y="2041047"/>
            <a:ext cx="219974" cy="354520"/>
          </a:xfrm>
          <a:prstGeom prst="line">
            <a:avLst/>
          </a:prstGeom>
          <a:noFill/>
          <a:ln w="6350" cap="flat" cmpd="sng" algn="ctr">
            <a:solidFill>
              <a:srgbClr val="5B9BD5"/>
            </a:solidFill>
            <a:prstDash val="solid"/>
            <a:miter lim="800000"/>
          </a:ln>
          <a:effectLst/>
        </p:spPr>
      </p:cxnSp>
      <p:cxnSp>
        <p:nvCxnSpPr>
          <p:cNvPr id="390" name="Straight Connector 389"/>
          <p:cNvCxnSpPr>
            <a:stCxn id="321" idx="4"/>
            <a:endCxn id="324" idx="0"/>
          </p:cNvCxnSpPr>
          <p:nvPr/>
        </p:nvCxnSpPr>
        <p:spPr>
          <a:xfrm>
            <a:off x="6280037" y="2041046"/>
            <a:ext cx="267421" cy="354519"/>
          </a:xfrm>
          <a:prstGeom prst="line">
            <a:avLst/>
          </a:prstGeom>
          <a:noFill/>
          <a:ln w="6350" cap="flat" cmpd="sng" algn="ctr">
            <a:solidFill>
              <a:srgbClr val="5B9BD5"/>
            </a:solidFill>
            <a:prstDash val="solid"/>
            <a:miter lim="800000"/>
          </a:ln>
          <a:effectLst/>
        </p:spPr>
      </p:cxnSp>
      <p:cxnSp>
        <p:nvCxnSpPr>
          <p:cNvPr id="391" name="Straight Connector 390"/>
          <p:cNvCxnSpPr>
            <a:stCxn id="321" idx="4"/>
            <a:endCxn id="317" idx="0"/>
          </p:cNvCxnSpPr>
          <p:nvPr/>
        </p:nvCxnSpPr>
        <p:spPr>
          <a:xfrm>
            <a:off x="6280036" y="2041046"/>
            <a:ext cx="754815" cy="354519"/>
          </a:xfrm>
          <a:prstGeom prst="line">
            <a:avLst/>
          </a:prstGeom>
          <a:noFill/>
          <a:ln w="6350" cap="flat" cmpd="sng" algn="ctr">
            <a:solidFill>
              <a:srgbClr val="5B9BD5"/>
            </a:solidFill>
            <a:prstDash val="solid"/>
            <a:miter lim="800000"/>
          </a:ln>
          <a:effectLst/>
        </p:spPr>
      </p:cxnSp>
      <p:cxnSp>
        <p:nvCxnSpPr>
          <p:cNvPr id="392" name="Straight Connector 391"/>
          <p:cNvCxnSpPr>
            <a:stCxn id="317" idx="4"/>
            <a:endCxn id="342" idx="0"/>
          </p:cNvCxnSpPr>
          <p:nvPr/>
        </p:nvCxnSpPr>
        <p:spPr>
          <a:xfrm>
            <a:off x="7034851" y="2634948"/>
            <a:ext cx="0" cy="352608"/>
          </a:xfrm>
          <a:prstGeom prst="line">
            <a:avLst/>
          </a:prstGeom>
          <a:noFill/>
          <a:ln w="6350" cap="flat" cmpd="sng" algn="ctr">
            <a:solidFill>
              <a:srgbClr val="5B9BD5"/>
            </a:solidFill>
            <a:prstDash val="solid"/>
            <a:miter lim="800000"/>
          </a:ln>
          <a:effectLst/>
        </p:spPr>
      </p:cxnSp>
      <p:cxnSp>
        <p:nvCxnSpPr>
          <p:cNvPr id="393" name="Straight Connector 392"/>
          <p:cNvCxnSpPr>
            <a:stCxn id="317" idx="4"/>
            <a:endCxn id="341" idx="0"/>
          </p:cNvCxnSpPr>
          <p:nvPr/>
        </p:nvCxnSpPr>
        <p:spPr>
          <a:xfrm>
            <a:off x="7034852" y="2634948"/>
            <a:ext cx="301909" cy="352608"/>
          </a:xfrm>
          <a:prstGeom prst="line">
            <a:avLst/>
          </a:prstGeom>
          <a:noFill/>
          <a:ln w="6350" cap="flat" cmpd="sng" algn="ctr">
            <a:solidFill>
              <a:srgbClr val="5B9BD5"/>
            </a:solidFill>
            <a:prstDash val="solid"/>
            <a:miter lim="800000"/>
          </a:ln>
          <a:effectLst/>
        </p:spPr>
      </p:cxnSp>
      <p:cxnSp>
        <p:nvCxnSpPr>
          <p:cNvPr id="394" name="Straight Connector 393"/>
          <p:cNvCxnSpPr>
            <a:stCxn id="317" idx="4"/>
            <a:endCxn id="338" idx="0"/>
          </p:cNvCxnSpPr>
          <p:nvPr/>
        </p:nvCxnSpPr>
        <p:spPr>
          <a:xfrm flipH="1">
            <a:off x="6121759" y="2634948"/>
            <a:ext cx="913093" cy="352608"/>
          </a:xfrm>
          <a:prstGeom prst="line">
            <a:avLst/>
          </a:prstGeom>
          <a:noFill/>
          <a:ln w="6350" cap="flat" cmpd="sng" algn="ctr">
            <a:solidFill>
              <a:srgbClr val="5B9BD5"/>
            </a:solidFill>
            <a:prstDash val="solid"/>
            <a:miter lim="800000"/>
          </a:ln>
          <a:effectLst/>
        </p:spPr>
      </p:cxnSp>
      <p:grpSp>
        <p:nvGrpSpPr>
          <p:cNvPr id="395" name="Group 394"/>
          <p:cNvGrpSpPr/>
          <p:nvPr/>
        </p:nvGrpSpPr>
        <p:grpSpPr>
          <a:xfrm>
            <a:off x="1705260" y="3631255"/>
            <a:ext cx="1226165" cy="930116"/>
            <a:chOff x="589282" y="4964430"/>
            <a:chExt cx="1634886" cy="1240155"/>
          </a:xfrm>
        </p:grpSpPr>
        <p:sp>
          <p:nvSpPr>
            <p:cNvPr id="396" name="Rectangle 395"/>
            <p:cNvSpPr/>
            <p:nvPr/>
          </p:nvSpPr>
          <p:spPr>
            <a:xfrm>
              <a:off x="589282" y="4964430"/>
              <a:ext cx="1634886" cy="124015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grpSp>
          <p:nvGrpSpPr>
            <p:cNvPr id="397" name="Group 396"/>
            <p:cNvGrpSpPr/>
            <p:nvPr/>
          </p:nvGrpSpPr>
          <p:grpSpPr>
            <a:xfrm>
              <a:off x="603442" y="4980526"/>
              <a:ext cx="1613540" cy="1209292"/>
              <a:chOff x="574594" y="4980526"/>
              <a:chExt cx="1613540" cy="1209292"/>
            </a:xfrm>
          </p:grpSpPr>
          <p:pic>
            <p:nvPicPr>
              <p:cNvPr id="398" name="Picture 4" descr="Image result for profile pic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68"/>
              <a:stretch/>
            </p:blipFill>
            <p:spPr bwMode="auto">
              <a:xfrm>
                <a:off x="574594" y="4980526"/>
                <a:ext cx="478286" cy="638354"/>
              </a:xfrm>
              <a:prstGeom prst="rect">
                <a:avLst/>
              </a:prstGeom>
              <a:noFill/>
              <a:extLst>
                <a:ext uri="{909E8E84-426E-40DD-AFC4-6F175D3DCCD1}">
                  <a14:hiddenFill xmlns:a14="http://schemas.microsoft.com/office/drawing/2010/main">
                    <a:solidFill>
                      <a:srgbClr val="FFFFFF"/>
                    </a:solidFill>
                  </a14:hiddenFill>
                </a:ext>
              </a:extLst>
            </p:spPr>
          </p:pic>
          <p:pic>
            <p:nvPicPr>
              <p:cNvPr id="3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0734" y="4980526"/>
                <a:ext cx="647400" cy="67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0" name="Picture 399"/>
              <p:cNvPicPr>
                <a:picLocks noChangeAspect="1"/>
              </p:cNvPicPr>
              <p:nvPr/>
            </p:nvPicPr>
            <p:blipFill>
              <a:blip r:embed="rId4"/>
              <a:stretch>
                <a:fillRect/>
              </a:stretch>
            </p:blipFill>
            <p:spPr>
              <a:xfrm>
                <a:off x="1057721" y="4980526"/>
                <a:ext cx="442058" cy="661697"/>
              </a:xfrm>
              <a:prstGeom prst="rect">
                <a:avLst/>
              </a:prstGeom>
            </p:spPr>
          </p:pic>
          <p:pic>
            <p:nvPicPr>
              <p:cNvPr id="401" name="Picture 400"/>
              <p:cNvPicPr>
                <a:picLocks noChangeAspect="1"/>
              </p:cNvPicPr>
              <p:nvPr/>
            </p:nvPicPr>
            <p:blipFill rotWithShape="1">
              <a:blip r:embed="rId5"/>
              <a:srcRect r="18984"/>
              <a:stretch/>
            </p:blipFill>
            <p:spPr>
              <a:xfrm>
                <a:off x="1057261" y="5651468"/>
                <a:ext cx="1130873" cy="538350"/>
              </a:xfrm>
              <a:prstGeom prst="rect">
                <a:avLst/>
              </a:prstGeom>
            </p:spPr>
          </p:pic>
          <p:pic>
            <p:nvPicPr>
              <p:cNvPr id="402" name="Picture 401"/>
              <p:cNvPicPr>
                <a:picLocks noChangeAspect="1"/>
              </p:cNvPicPr>
              <p:nvPr/>
            </p:nvPicPr>
            <p:blipFill>
              <a:blip r:embed="rId6"/>
              <a:stretch>
                <a:fillRect/>
              </a:stretch>
            </p:blipFill>
            <p:spPr>
              <a:xfrm>
                <a:off x="592367" y="5640313"/>
                <a:ext cx="442740" cy="546093"/>
              </a:xfrm>
              <a:prstGeom prst="rect">
                <a:avLst/>
              </a:prstGeom>
            </p:spPr>
          </p:pic>
        </p:grpSp>
      </p:grpSp>
      <p:cxnSp>
        <p:nvCxnSpPr>
          <p:cNvPr id="403" name="Straight Connector 402"/>
          <p:cNvCxnSpPr>
            <a:stCxn id="344" idx="4"/>
            <a:endCxn id="396" idx="0"/>
          </p:cNvCxnSpPr>
          <p:nvPr/>
        </p:nvCxnSpPr>
        <p:spPr>
          <a:xfrm>
            <a:off x="2027804" y="3218853"/>
            <a:ext cx="290538" cy="412402"/>
          </a:xfrm>
          <a:prstGeom prst="line">
            <a:avLst/>
          </a:prstGeom>
          <a:noFill/>
          <a:ln w="6350" cap="flat" cmpd="sng" algn="ctr">
            <a:solidFill>
              <a:srgbClr val="5B9BD5"/>
            </a:solidFill>
            <a:prstDash val="solid"/>
            <a:miter lim="800000"/>
          </a:ln>
          <a:effectLst/>
        </p:spPr>
      </p:cxnSp>
    </p:spTree>
    <p:extLst>
      <p:ext uri="{BB962C8B-B14F-4D97-AF65-F5344CB8AC3E}">
        <p14:creationId xmlns:p14="http://schemas.microsoft.com/office/powerpoint/2010/main" val="2906925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8FC8-3D2D-47F8-B6A3-8A61A671E337}"/>
              </a:ext>
            </a:extLst>
          </p:cNvPr>
          <p:cNvSpPr>
            <a:spLocks noGrp="1"/>
          </p:cNvSpPr>
          <p:nvPr>
            <p:ph type="title"/>
          </p:nvPr>
        </p:nvSpPr>
        <p:spPr/>
        <p:txBody>
          <a:bodyPr/>
          <a:lstStyle/>
          <a:p>
            <a:r>
              <a:rPr lang="en-US" dirty="0"/>
              <a:t>So… what does it all mean?</a:t>
            </a:r>
          </a:p>
        </p:txBody>
      </p:sp>
      <p:sp>
        <p:nvSpPr>
          <p:cNvPr id="3" name="Content Placeholder 2">
            <a:extLst>
              <a:ext uri="{FF2B5EF4-FFF2-40B4-BE49-F238E27FC236}">
                <a16:creationId xmlns:a16="http://schemas.microsoft.com/office/drawing/2014/main" id="{BBDADFAA-2650-4E05-B5C6-05005828EFE0}"/>
              </a:ext>
            </a:extLst>
          </p:cNvPr>
          <p:cNvSpPr>
            <a:spLocks noGrp="1"/>
          </p:cNvSpPr>
          <p:nvPr>
            <p:ph idx="1"/>
          </p:nvPr>
        </p:nvSpPr>
        <p:spPr/>
        <p:txBody>
          <a:bodyPr>
            <a:normAutofit/>
          </a:bodyPr>
          <a:lstStyle/>
          <a:p>
            <a:r>
              <a:rPr lang="en-US" sz="3600" dirty="0"/>
              <a:t>Hire and promote the right people</a:t>
            </a:r>
          </a:p>
          <a:p>
            <a:r>
              <a:rPr lang="en-US" sz="3600" dirty="0"/>
              <a:t>Improve the people you have</a:t>
            </a:r>
          </a:p>
          <a:p>
            <a:r>
              <a:rPr lang="en-US" sz="3600" dirty="0"/>
              <a:t>Build better teams</a:t>
            </a:r>
          </a:p>
          <a:p>
            <a:r>
              <a:rPr lang="en-US" sz="3600" dirty="0"/>
              <a:t>Happier customers, add value to the organization, better reputation</a:t>
            </a:r>
          </a:p>
        </p:txBody>
      </p:sp>
    </p:spTree>
    <p:extLst>
      <p:ext uri="{BB962C8B-B14F-4D97-AF65-F5344CB8AC3E}">
        <p14:creationId xmlns:p14="http://schemas.microsoft.com/office/powerpoint/2010/main" val="154412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What’s next</a:t>
            </a:r>
          </a:p>
        </p:txBody>
      </p:sp>
      <p:sp>
        <p:nvSpPr>
          <p:cNvPr id="2" name="Content Placeholder 1"/>
          <p:cNvSpPr>
            <a:spLocks noGrp="1"/>
          </p:cNvSpPr>
          <p:nvPr>
            <p:ph idx="1"/>
          </p:nvPr>
        </p:nvSpPr>
        <p:spPr/>
        <p:txBody>
          <a:bodyPr/>
          <a:lstStyle/>
          <a:p>
            <a:r>
              <a:rPr lang="en-US" dirty="0"/>
              <a:t>Profile your organization</a:t>
            </a:r>
          </a:p>
          <a:p>
            <a:r>
              <a:rPr lang="en-US" dirty="0"/>
              <a:t>Individual assessment of employees in your organization/team </a:t>
            </a:r>
          </a:p>
          <a:p>
            <a:pPr lvl="1"/>
            <a:r>
              <a:rPr lang="en-US" dirty="0"/>
              <a:t>Participants will receive their condensed results</a:t>
            </a:r>
          </a:p>
          <a:p>
            <a:r>
              <a:rPr lang="en-US" dirty="0"/>
              <a:t>Leadership assessment of employee capabilities</a:t>
            </a:r>
          </a:p>
          <a:p>
            <a:pPr lvl="1"/>
            <a:r>
              <a:rPr lang="en-US" dirty="0"/>
              <a:t>Participants will receive a detailed customized test report</a:t>
            </a:r>
          </a:p>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90128C02-5E0E-41E5-A64E-FDCCE17C050C}"/>
              </a:ext>
            </a:extLst>
          </p:cNvPr>
          <p:cNvSpPr txBox="1"/>
          <p:nvPr/>
        </p:nvSpPr>
        <p:spPr>
          <a:xfrm>
            <a:off x="1774747" y="3645146"/>
            <a:ext cx="2680094" cy="707886"/>
          </a:xfrm>
          <a:prstGeom prst="rect">
            <a:avLst/>
          </a:prstGeom>
          <a:noFill/>
        </p:spPr>
        <p:txBody>
          <a:bodyPr wrap="none" rtlCol="0">
            <a:spAutoFit/>
          </a:bodyPr>
          <a:lstStyle/>
          <a:p>
            <a:pPr algn="ctr"/>
            <a:r>
              <a:rPr lang="en-US" sz="4000" b="1" dirty="0">
                <a:solidFill>
                  <a:srgbClr val="FFFF00"/>
                </a:solidFill>
              </a:rPr>
              <a:t>Free Report</a:t>
            </a:r>
          </a:p>
        </p:txBody>
      </p:sp>
      <p:sp>
        <p:nvSpPr>
          <p:cNvPr id="12" name="TextBox 11">
            <a:extLst>
              <a:ext uri="{FF2B5EF4-FFF2-40B4-BE49-F238E27FC236}">
                <a16:creationId xmlns:a16="http://schemas.microsoft.com/office/drawing/2014/main" id="{509F413F-A837-4574-A12E-8331ED3391BD}"/>
              </a:ext>
            </a:extLst>
          </p:cNvPr>
          <p:cNvSpPr txBox="1"/>
          <p:nvPr/>
        </p:nvSpPr>
        <p:spPr>
          <a:xfrm>
            <a:off x="4955892" y="3768257"/>
            <a:ext cx="3674789" cy="461665"/>
          </a:xfrm>
          <a:prstGeom prst="rect">
            <a:avLst/>
          </a:prstGeom>
          <a:noFill/>
        </p:spPr>
        <p:txBody>
          <a:bodyPr wrap="none" rtlCol="0">
            <a:spAutoFit/>
          </a:bodyPr>
          <a:lstStyle/>
          <a:p>
            <a:pPr algn="ctr"/>
            <a:r>
              <a:rPr lang="en-US" sz="2400" b="1" dirty="0">
                <a:solidFill>
                  <a:srgbClr val="FFFF00"/>
                </a:solidFill>
                <a:hlinkClick r:id="rId3">
                  <a:extLst>
                    <a:ext uri="{A12FA001-AC4F-418D-AE19-62706E023703}">
                      <ahyp:hlinkClr xmlns:ahyp="http://schemas.microsoft.com/office/drawing/2018/hyperlinkcolor" val="tx"/>
                    </a:ext>
                  </a:extLst>
                </a:hlinkClick>
              </a:rPr>
              <a:t>Jake.Smithwick@uncc.edu</a:t>
            </a:r>
            <a:endParaRPr lang="en-US" sz="2400" b="1" dirty="0">
              <a:solidFill>
                <a:srgbClr val="FFFF00"/>
              </a:solidFill>
            </a:endParaRPr>
          </a:p>
        </p:txBody>
      </p:sp>
    </p:spTree>
    <p:extLst>
      <p:ext uri="{BB962C8B-B14F-4D97-AF65-F5344CB8AC3E}">
        <p14:creationId xmlns:p14="http://schemas.microsoft.com/office/powerpoint/2010/main" val="188138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7A47-D430-4C99-9293-8AFAB2FB9781}"/>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023F8CA7-12D3-47AE-A925-A9228FD1C6A3}"/>
              </a:ext>
            </a:extLst>
          </p:cNvPr>
          <p:cNvSpPr>
            <a:spLocks noGrp="1"/>
          </p:cNvSpPr>
          <p:nvPr>
            <p:ph idx="1"/>
          </p:nvPr>
        </p:nvSpPr>
        <p:spPr/>
        <p:txBody>
          <a:bodyPr/>
          <a:lstStyle/>
          <a:p>
            <a:r>
              <a:rPr lang="en-US" dirty="0"/>
              <a:t>It’s all about the PEOPLE</a:t>
            </a:r>
          </a:p>
          <a:p>
            <a:endParaRPr lang="en-US" dirty="0"/>
          </a:p>
          <a:p>
            <a:r>
              <a:rPr lang="en-US" dirty="0"/>
              <a:t>Take your existing processes + some science = better results</a:t>
            </a:r>
          </a:p>
          <a:p>
            <a:endParaRPr lang="en-US" dirty="0"/>
          </a:p>
          <a:p>
            <a:r>
              <a:rPr lang="en-US" dirty="0"/>
              <a:t>Better teams, better projects… on-time, on-budget</a:t>
            </a:r>
          </a:p>
        </p:txBody>
      </p:sp>
    </p:spTree>
    <p:extLst>
      <p:ext uri="{BB962C8B-B14F-4D97-AF65-F5344CB8AC3E}">
        <p14:creationId xmlns:p14="http://schemas.microsoft.com/office/powerpoint/2010/main" val="320176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If you are interested…</a:t>
            </a:r>
          </a:p>
        </p:txBody>
      </p:sp>
      <p:sp>
        <p:nvSpPr>
          <p:cNvPr id="2" name="Content Placeholder 1"/>
          <p:cNvSpPr>
            <a:spLocks noGrp="1"/>
          </p:cNvSpPr>
          <p:nvPr>
            <p:ph idx="1"/>
          </p:nvPr>
        </p:nvSpPr>
        <p:spPr/>
        <p:txBody>
          <a:bodyPr>
            <a:normAutofit/>
          </a:bodyPr>
          <a:lstStyle/>
          <a:p>
            <a:pPr marL="0" indent="0" algn="ctr">
              <a:buNone/>
            </a:pPr>
            <a:r>
              <a:rPr lang="en-US" sz="3200" dirty="0"/>
              <a:t>You can find more information about us at: </a:t>
            </a:r>
          </a:p>
          <a:p>
            <a:pPr marL="0" indent="0" algn="ctr">
              <a:buNone/>
            </a:pPr>
            <a:r>
              <a:rPr lang="en-US" sz="3200" dirty="0">
                <a:solidFill>
                  <a:srgbClr val="FFFF00"/>
                </a:solidFill>
                <a:hlinkClick r:id="rId2">
                  <a:extLst>
                    <a:ext uri="{A12FA001-AC4F-418D-AE19-62706E023703}">
                      <ahyp:hlinkClr xmlns:ahyp="http://schemas.microsoft.com/office/drawing/2018/hyperlinkcolor" val="tx"/>
                    </a:ext>
                  </a:extLst>
                </a:hlinkClick>
              </a:rPr>
              <a:t>www.simplar.com</a:t>
            </a:r>
            <a:endParaRPr lang="en-US" sz="3200" dirty="0">
              <a:solidFill>
                <a:srgbClr val="FFFF00"/>
              </a:solidFill>
            </a:endParaRPr>
          </a:p>
          <a:p>
            <a:pPr algn="ctr"/>
            <a:endParaRPr lang="en-US" sz="3200" dirty="0"/>
          </a:p>
          <a:p>
            <a:pPr marL="0" indent="0" algn="ctr">
              <a:buNone/>
            </a:pPr>
            <a:r>
              <a:rPr lang="en-US" sz="3200" dirty="0"/>
              <a:t>For research participation, contact me at: </a:t>
            </a:r>
          </a:p>
          <a:p>
            <a:pPr marL="0" indent="0" algn="ctr">
              <a:buNone/>
            </a:pPr>
            <a:r>
              <a:rPr lang="en-US" sz="3200" dirty="0">
                <a:solidFill>
                  <a:srgbClr val="FFFF00"/>
                </a:solidFill>
                <a:hlinkClick r:id="rId3">
                  <a:extLst>
                    <a:ext uri="{A12FA001-AC4F-418D-AE19-62706E023703}">
                      <ahyp:hlinkClr xmlns:ahyp="http://schemas.microsoft.com/office/drawing/2018/hyperlinkcolor" val="tx"/>
                    </a:ext>
                  </a:extLst>
                </a:hlinkClick>
              </a:rPr>
              <a:t>Jake.Smithwick@uncc.edu</a:t>
            </a:r>
            <a:endParaRPr lang="en-US" sz="3200" dirty="0">
              <a:solidFill>
                <a:srgbClr val="FFFF00"/>
              </a:solidFill>
            </a:endParaRPr>
          </a:p>
        </p:txBody>
      </p:sp>
    </p:spTree>
    <p:extLst>
      <p:ext uri="{BB962C8B-B14F-4D97-AF65-F5344CB8AC3E}">
        <p14:creationId xmlns:p14="http://schemas.microsoft.com/office/powerpoint/2010/main" val="178882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1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894" y="937373"/>
            <a:ext cx="2635358" cy="1979604"/>
          </a:xfrm>
          <a:prstGeom prst="rect">
            <a:avLst/>
          </a:prstGeom>
          <a:noFill/>
          <a:ln w="9525">
            <a:noFill/>
            <a:miter lim="800000"/>
            <a:headEnd/>
            <a:tailEnd/>
          </a:ln>
        </p:spPr>
      </p:pic>
      <p:pic>
        <p:nvPicPr>
          <p:cNvPr id="10" name="Picture 3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893" y="2956516"/>
            <a:ext cx="3051015" cy="2191148"/>
          </a:xfrm>
          <a:prstGeom prst="rect">
            <a:avLst/>
          </a:prstGeom>
          <a:noFill/>
          <a:ln w="9525">
            <a:noFill/>
            <a:miter lim="800000"/>
            <a:headEnd/>
            <a:tailEnd/>
          </a:ln>
        </p:spPr>
      </p:pic>
      <p:pic>
        <p:nvPicPr>
          <p:cNvPr id="11" name="Picture 4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9051" y="937373"/>
            <a:ext cx="2005681" cy="1979604"/>
          </a:xfrm>
          <a:prstGeom prst="rect">
            <a:avLst/>
          </a:prstGeom>
          <a:noFill/>
          <a:ln w="9525">
            <a:noFill/>
            <a:miter lim="800000"/>
            <a:headEnd/>
            <a:tailEnd/>
          </a:ln>
        </p:spPr>
      </p:pic>
      <p:pic>
        <p:nvPicPr>
          <p:cNvPr id="12" name="Picture 44"/>
          <p:cNvPicPr preferRelativeResize="0">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5873017" y="937374"/>
            <a:ext cx="2127092" cy="1096994"/>
          </a:xfrm>
          <a:prstGeom prst="rect">
            <a:avLst/>
          </a:prstGeom>
          <a:noFill/>
          <a:ln w="9525">
            <a:noFill/>
            <a:miter lim="800000"/>
            <a:headEnd/>
            <a:tailEnd/>
          </a:ln>
        </p:spPr>
      </p:pic>
      <p:pic>
        <p:nvPicPr>
          <p:cNvPr id="13" name="Picture 4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73016" y="2088409"/>
            <a:ext cx="2127092" cy="828569"/>
          </a:xfrm>
          <a:prstGeom prst="rect">
            <a:avLst/>
          </a:prstGeom>
          <a:noFill/>
          <a:ln w="9525">
            <a:noFill/>
            <a:miter lim="800000"/>
            <a:headEnd/>
            <a:tailEnd/>
          </a:ln>
        </p:spPr>
      </p:pic>
      <p:pic>
        <p:nvPicPr>
          <p:cNvPr id="14" name="Picture 4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48235" y="2956516"/>
            <a:ext cx="3751873" cy="2191148"/>
          </a:xfrm>
          <a:prstGeom prst="rect">
            <a:avLst/>
          </a:prstGeom>
          <a:noFill/>
          <a:ln w="9525">
            <a:noFill/>
            <a:miter lim="800000"/>
            <a:headEnd/>
            <a:tailEnd/>
          </a:ln>
        </p:spPr>
      </p:pic>
      <p:sp>
        <p:nvSpPr>
          <p:cNvPr id="15" name="TextBox 14"/>
          <p:cNvSpPr txBox="1"/>
          <p:nvPr/>
        </p:nvSpPr>
        <p:spPr>
          <a:xfrm>
            <a:off x="1296253" y="1127823"/>
            <a:ext cx="2171135" cy="709746"/>
          </a:xfrm>
          <a:prstGeom prst="rect">
            <a:avLst/>
          </a:prstGeom>
          <a:noFill/>
        </p:spPr>
        <p:txBody>
          <a:bodyPr>
            <a:spAutoFit/>
          </a:bodyPr>
          <a:lstStyle/>
          <a:p>
            <a:pPr defTabSz="342797">
              <a:lnSpc>
                <a:spcPts val="2399"/>
              </a:lnSpc>
              <a:defRPr/>
            </a:pPr>
            <a:r>
              <a:rPr lang="en-US" sz="2699" b="1" spc="-75" dirty="0">
                <a:solidFill>
                  <a:prstClr val="white"/>
                </a:solidFill>
                <a:effectLst>
                  <a:outerShdw blurRad="38100" dist="38100" dir="2700000" algn="tl">
                    <a:srgbClr val="000000">
                      <a:alpha val="43137"/>
                    </a:srgbClr>
                  </a:outerShdw>
                </a:effectLst>
                <a:latin typeface="Arial" pitchFamily="34" charset="0"/>
                <a:cs typeface="Arial" pitchFamily="34" charset="0"/>
              </a:rPr>
              <a:t>Information</a:t>
            </a:r>
          </a:p>
          <a:p>
            <a:pPr defTabSz="342797">
              <a:lnSpc>
                <a:spcPts val="2399"/>
              </a:lnSpc>
              <a:defRPr/>
            </a:pPr>
            <a:r>
              <a:rPr lang="en-US" sz="2699" b="1" spc="-75" dirty="0">
                <a:solidFill>
                  <a:prstClr val="white"/>
                </a:solidFill>
                <a:effectLst>
                  <a:outerShdw blurRad="38100" dist="38100" dir="2700000" algn="tl">
                    <a:srgbClr val="000000">
                      <a:alpha val="43137"/>
                    </a:srgbClr>
                  </a:outerShdw>
                </a:effectLst>
                <a:latin typeface="Arial" pitchFamily="34" charset="0"/>
                <a:cs typeface="Arial" pitchFamily="34" charset="0"/>
              </a:rPr>
              <a:t>Technology</a:t>
            </a:r>
          </a:p>
        </p:txBody>
      </p:sp>
      <p:sp>
        <p:nvSpPr>
          <p:cNvPr id="16" name="TextBox 15"/>
          <p:cNvSpPr txBox="1"/>
          <p:nvPr/>
        </p:nvSpPr>
        <p:spPr>
          <a:xfrm>
            <a:off x="1315301" y="1820587"/>
            <a:ext cx="1146274" cy="900246"/>
          </a:xfrm>
          <a:prstGeom prst="rect">
            <a:avLst/>
          </a:prstGeom>
          <a:noFill/>
        </p:spPr>
        <p:txBody>
          <a:bodyPr>
            <a:spAutoFit/>
          </a:bodyPr>
          <a:lstStyle/>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Networking</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Data centers</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Hardware</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COTS software</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ERP systems</a:t>
            </a:r>
          </a:p>
        </p:txBody>
      </p:sp>
      <p:sp>
        <p:nvSpPr>
          <p:cNvPr id="17" name="TextBox 16"/>
          <p:cNvSpPr txBox="1"/>
          <p:nvPr/>
        </p:nvSpPr>
        <p:spPr>
          <a:xfrm>
            <a:off x="2397298" y="1820587"/>
            <a:ext cx="1381955" cy="577081"/>
          </a:xfrm>
          <a:prstGeom prst="rect">
            <a:avLst/>
          </a:prstGeom>
          <a:noFill/>
        </p:spPr>
        <p:txBody>
          <a:bodyPr>
            <a:spAutoFit/>
          </a:bodyPr>
          <a:lstStyle/>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Help desk services</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eProcurement</a:t>
            </a:r>
          </a:p>
        </p:txBody>
      </p:sp>
      <p:sp>
        <p:nvSpPr>
          <p:cNvPr id="18" name="TextBox 17"/>
          <p:cNvSpPr txBox="1"/>
          <p:nvPr/>
        </p:nvSpPr>
        <p:spPr>
          <a:xfrm>
            <a:off x="3905423" y="1067118"/>
            <a:ext cx="2171135" cy="606833"/>
          </a:xfrm>
          <a:prstGeom prst="rect">
            <a:avLst/>
          </a:prstGeom>
          <a:noFill/>
        </p:spPr>
        <p:txBody>
          <a:bodyPr>
            <a:spAutoFit/>
          </a:bodyPr>
          <a:lstStyle/>
          <a:p>
            <a:pPr defTabSz="342797">
              <a:lnSpc>
                <a:spcPts val="2024"/>
              </a:lnSpc>
              <a:defRPr/>
            </a:pPr>
            <a:r>
              <a:rPr lang="en-US" sz="2249" b="1" spc="-75" dirty="0">
                <a:solidFill>
                  <a:prstClr val="white"/>
                </a:solidFill>
                <a:effectLst>
                  <a:outerShdw blurRad="38100" dist="38100" dir="2700000" algn="tl">
                    <a:srgbClr val="000000">
                      <a:alpha val="43137"/>
                    </a:srgbClr>
                  </a:outerShdw>
                </a:effectLst>
                <a:latin typeface="Arial" pitchFamily="34" charset="0"/>
                <a:cs typeface="Arial" pitchFamily="34" charset="0"/>
              </a:rPr>
              <a:t>Facility</a:t>
            </a:r>
          </a:p>
          <a:p>
            <a:pPr defTabSz="342797">
              <a:lnSpc>
                <a:spcPts val="2024"/>
              </a:lnSpc>
              <a:defRPr/>
            </a:pPr>
            <a:r>
              <a:rPr lang="en-US" sz="2249" b="1" spc="-75" dirty="0">
                <a:solidFill>
                  <a:prstClr val="white"/>
                </a:solidFill>
                <a:effectLst>
                  <a:outerShdw blurRad="38100" dist="38100" dir="2700000" algn="tl">
                    <a:srgbClr val="000000">
                      <a:alpha val="43137"/>
                    </a:srgbClr>
                  </a:outerShdw>
                </a:effectLst>
                <a:latin typeface="Arial" pitchFamily="34" charset="0"/>
                <a:cs typeface="Arial" pitchFamily="34" charset="0"/>
              </a:rPr>
              <a:t>Management</a:t>
            </a:r>
          </a:p>
        </p:txBody>
      </p:sp>
      <p:sp>
        <p:nvSpPr>
          <p:cNvPr id="19" name="TextBox 18"/>
          <p:cNvSpPr txBox="1"/>
          <p:nvPr/>
        </p:nvSpPr>
        <p:spPr>
          <a:xfrm>
            <a:off x="3913758" y="1680131"/>
            <a:ext cx="1458136" cy="1384995"/>
          </a:xfrm>
          <a:prstGeom prst="rect">
            <a:avLst/>
          </a:prstGeom>
          <a:noFill/>
        </p:spPr>
        <p:txBody>
          <a:bodyPr>
            <a:spAutoFit/>
          </a:bodyPr>
          <a:lstStyle/>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maintenance</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landscaping</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security service</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building systems</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industrial moving</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waste management</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energy management</a:t>
            </a:r>
          </a:p>
        </p:txBody>
      </p:sp>
      <p:sp>
        <p:nvSpPr>
          <p:cNvPr id="20" name="TextBox 19"/>
          <p:cNvSpPr txBox="1"/>
          <p:nvPr/>
        </p:nvSpPr>
        <p:spPr>
          <a:xfrm>
            <a:off x="4944571" y="1680132"/>
            <a:ext cx="1458136" cy="507831"/>
          </a:xfrm>
          <a:prstGeom prst="rect">
            <a:avLst/>
          </a:prstGeom>
          <a:noFill/>
        </p:spPr>
        <p:txBody>
          <a:bodyPr>
            <a:spAutoFit/>
          </a:bodyPr>
          <a:lstStyle/>
          <a:p>
            <a:pPr defTabSz="342797">
              <a:defRPr/>
            </a:pPr>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custodial</a:t>
            </a:r>
          </a:p>
          <a:p>
            <a:pPr defTabSz="342797">
              <a:defRPr/>
            </a:pPr>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conveyance</a:t>
            </a:r>
          </a:p>
          <a:p>
            <a:pPr defTabSz="342797">
              <a:defRPr/>
            </a:pPr>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pest control</a:t>
            </a:r>
          </a:p>
        </p:txBody>
      </p:sp>
      <p:sp>
        <p:nvSpPr>
          <p:cNvPr id="21" name="TextBox 20"/>
          <p:cNvSpPr txBox="1"/>
          <p:nvPr/>
        </p:nvSpPr>
        <p:spPr>
          <a:xfrm>
            <a:off x="5943243" y="1470636"/>
            <a:ext cx="2056865" cy="528350"/>
          </a:xfrm>
          <a:prstGeom prst="rect">
            <a:avLst/>
          </a:prstGeom>
          <a:noFill/>
        </p:spPr>
        <p:txBody>
          <a:bodyPr>
            <a:spAutoFit/>
          </a:bodyPr>
          <a:lstStyle/>
          <a:p>
            <a:pPr defTabSz="342797">
              <a:lnSpc>
                <a:spcPts val="1724"/>
              </a:lnSpc>
              <a:defRPr/>
            </a:pPr>
            <a:r>
              <a:rPr lang="en-US" sz="1799" b="1" spc="-75" dirty="0">
                <a:solidFill>
                  <a:prstClr val="white"/>
                </a:solidFill>
                <a:effectLst>
                  <a:outerShdw blurRad="38100" dist="38100" dir="2700000" algn="tl">
                    <a:srgbClr val="000000">
                      <a:alpha val="43137"/>
                    </a:srgbClr>
                  </a:outerShdw>
                </a:effectLst>
                <a:latin typeface="Arial" pitchFamily="34" charset="0"/>
                <a:cs typeface="Arial" pitchFamily="34" charset="0"/>
              </a:rPr>
              <a:t>Health Insurance/</a:t>
            </a:r>
          </a:p>
          <a:p>
            <a:pPr defTabSz="342797">
              <a:lnSpc>
                <a:spcPts val="1724"/>
              </a:lnSpc>
              <a:defRPr/>
            </a:pPr>
            <a:r>
              <a:rPr lang="en-US" sz="1799" b="1" spc="-75" dirty="0">
                <a:solidFill>
                  <a:prstClr val="white"/>
                </a:solidFill>
                <a:effectLst>
                  <a:outerShdw blurRad="38100" dist="38100" dir="2700000" algn="tl">
                    <a:srgbClr val="000000">
                      <a:alpha val="43137"/>
                    </a:srgbClr>
                  </a:outerShdw>
                </a:effectLst>
                <a:latin typeface="Arial" pitchFamily="34" charset="0"/>
                <a:cs typeface="Arial" pitchFamily="34" charset="0"/>
              </a:rPr>
              <a:t>Medical Services</a:t>
            </a:r>
          </a:p>
        </p:txBody>
      </p:sp>
      <p:sp>
        <p:nvSpPr>
          <p:cNvPr id="22" name="TextBox 21"/>
          <p:cNvSpPr txBox="1"/>
          <p:nvPr/>
        </p:nvSpPr>
        <p:spPr>
          <a:xfrm>
            <a:off x="5943243" y="2483307"/>
            <a:ext cx="2056865" cy="310341"/>
          </a:xfrm>
          <a:prstGeom prst="rect">
            <a:avLst/>
          </a:prstGeom>
          <a:noFill/>
        </p:spPr>
        <p:txBody>
          <a:bodyPr>
            <a:spAutoFit/>
          </a:bodyPr>
          <a:lstStyle/>
          <a:p>
            <a:pPr defTabSz="342797">
              <a:lnSpc>
                <a:spcPts val="1724"/>
              </a:lnSpc>
              <a:defRPr/>
            </a:pPr>
            <a:r>
              <a:rPr lang="en-US" sz="1799" b="1" spc="-75" dirty="0">
                <a:solidFill>
                  <a:prstClr val="white"/>
                </a:solidFill>
                <a:effectLst>
                  <a:outerShdw blurRad="38100" dist="38100" dir="2700000" algn="tl">
                    <a:srgbClr val="000000">
                      <a:alpha val="43137"/>
                    </a:srgbClr>
                  </a:outerShdw>
                </a:effectLst>
                <a:latin typeface="Arial" pitchFamily="34" charset="0"/>
                <a:cs typeface="Arial" pitchFamily="34" charset="0"/>
              </a:rPr>
              <a:t>Manufacturing</a:t>
            </a:r>
          </a:p>
        </p:txBody>
      </p:sp>
      <p:sp>
        <p:nvSpPr>
          <p:cNvPr id="23" name="TextBox 22"/>
          <p:cNvSpPr txBox="1"/>
          <p:nvPr/>
        </p:nvSpPr>
        <p:spPr>
          <a:xfrm>
            <a:off x="1296253" y="3135064"/>
            <a:ext cx="2990072" cy="605294"/>
          </a:xfrm>
          <a:prstGeom prst="rect">
            <a:avLst/>
          </a:prstGeom>
          <a:noFill/>
        </p:spPr>
        <p:txBody>
          <a:bodyPr>
            <a:spAutoFit/>
          </a:bodyPr>
          <a:lstStyle/>
          <a:p>
            <a:pPr defTabSz="342797">
              <a:lnSpc>
                <a:spcPts val="2024"/>
              </a:lnSpc>
              <a:defRPr/>
            </a:pPr>
            <a:r>
              <a:rPr lang="en-US" sz="2099" b="1" spc="-75" dirty="0">
                <a:solidFill>
                  <a:prstClr val="white"/>
                </a:solidFill>
                <a:effectLst>
                  <a:outerShdw blurRad="38100" dist="38100" dir="2700000" algn="tl">
                    <a:srgbClr val="000000">
                      <a:alpha val="43137"/>
                    </a:srgbClr>
                  </a:outerShdw>
                </a:effectLst>
                <a:latin typeface="Arial" pitchFamily="34" charset="0"/>
                <a:cs typeface="Arial" pitchFamily="34" charset="0"/>
              </a:rPr>
              <a:t>Busines</a:t>
            </a:r>
            <a:r>
              <a:rPr lang="en-US" sz="2099" b="1" spc="225" dirty="0">
                <a:solidFill>
                  <a:prstClr val="white"/>
                </a:solidFill>
                <a:effectLst>
                  <a:outerShdw blurRad="38100" dist="38100" dir="2700000" algn="tl">
                    <a:srgbClr val="000000">
                      <a:alpha val="43137"/>
                    </a:srgbClr>
                  </a:outerShdw>
                </a:effectLst>
                <a:latin typeface="Arial" pitchFamily="34" charset="0"/>
                <a:cs typeface="Arial" pitchFamily="34" charset="0"/>
              </a:rPr>
              <a:t>s</a:t>
            </a:r>
            <a:r>
              <a:rPr lang="en-US" sz="1799" b="1" spc="225" dirty="0">
                <a:solidFill>
                  <a:prstClr val="white"/>
                </a:solidFill>
                <a:effectLst>
                  <a:outerShdw blurRad="38100" dist="38100" dir="2700000" algn="tl">
                    <a:srgbClr val="000000">
                      <a:alpha val="43137"/>
                    </a:srgbClr>
                  </a:outerShdw>
                </a:effectLst>
                <a:latin typeface="Arial" pitchFamily="34" charset="0"/>
                <a:cs typeface="Arial" pitchFamily="34" charset="0"/>
              </a:rPr>
              <a:t>/</a:t>
            </a:r>
            <a:r>
              <a:rPr lang="en-US" sz="2099" b="1" spc="-75" dirty="0">
                <a:solidFill>
                  <a:prstClr val="white"/>
                </a:solidFill>
                <a:effectLst>
                  <a:outerShdw blurRad="38100" dist="38100" dir="2700000" algn="tl">
                    <a:srgbClr val="000000">
                      <a:alpha val="43137"/>
                    </a:srgbClr>
                  </a:outerShdw>
                </a:effectLst>
                <a:latin typeface="Arial" pitchFamily="34" charset="0"/>
                <a:cs typeface="Arial" pitchFamily="34" charset="0"/>
              </a:rPr>
              <a:t>Municipa</a:t>
            </a:r>
            <a:r>
              <a:rPr lang="en-US" sz="2099" b="1" spc="225" dirty="0">
                <a:solidFill>
                  <a:prstClr val="white"/>
                </a:solidFill>
                <a:effectLst>
                  <a:outerShdw blurRad="38100" dist="38100" dir="2700000" algn="tl">
                    <a:srgbClr val="000000">
                      <a:alpha val="43137"/>
                    </a:srgbClr>
                  </a:outerShdw>
                </a:effectLst>
                <a:latin typeface="Arial" pitchFamily="34" charset="0"/>
                <a:cs typeface="Arial" pitchFamily="34" charset="0"/>
              </a:rPr>
              <a:t>l</a:t>
            </a:r>
            <a:r>
              <a:rPr lang="en-US" sz="1799" b="1" spc="-75" dirty="0">
                <a:solidFill>
                  <a:prstClr val="white"/>
                </a:solidFill>
                <a:effectLst>
                  <a:outerShdw blurRad="38100" dist="38100" dir="2700000" algn="tl">
                    <a:srgbClr val="000000">
                      <a:alpha val="43137"/>
                    </a:srgbClr>
                  </a:outerShdw>
                </a:effectLst>
                <a:latin typeface="Arial" pitchFamily="34" charset="0"/>
                <a:cs typeface="Arial" pitchFamily="34" charset="0"/>
              </a:rPr>
              <a:t>/</a:t>
            </a:r>
            <a:br>
              <a:rPr lang="en-US" sz="2099" b="1" spc="-75" dirty="0">
                <a:solidFill>
                  <a:prstClr val="white"/>
                </a:solidFill>
                <a:effectLst>
                  <a:outerShdw blurRad="38100" dist="38100" dir="2700000" algn="tl">
                    <a:srgbClr val="000000">
                      <a:alpha val="43137"/>
                    </a:srgbClr>
                  </a:outerShdw>
                </a:effectLst>
                <a:latin typeface="Arial" pitchFamily="34" charset="0"/>
                <a:cs typeface="Arial" pitchFamily="34" charset="0"/>
              </a:rPr>
            </a:br>
            <a:r>
              <a:rPr lang="en-US" sz="2099" b="1" spc="-75" dirty="0">
                <a:solidFill>
                  <a:prstClr val="white"/>
                </a:solidFill>
                <a:effectLst>
                  <a:outerShdw blurRad="38100" dist="38100" dir="2700000" algn="tl">
                    <a:srgbClr val="000000">
                      <a:alpha val="43137"/>
                    </a:srgbClr>
                  </a:outerShdw>
                </a:effectLst>
                <a:latin typeface="Arial" pitchFamily="34" charset="0"/>
                <a:cs typeface="Arial" pitchFamily="34" charset="0"/>
              </a:rPr>
              <a:t>University Services</a:t>
            </a:r>
          </a:p>
        </p:txBody>
      </p:sp>
      <p:sp>
        <p:nvSpPr>
          <p:cNvPr id="26" name="TextBox 25"/>
          <p:cNvSpPr txBox="1"/>
          <p:nvPr/>
        </p:nvSpPr>
        <p:spPr>
          <a:xfrm>
            <a:off x="4457731" y="3117207"/>
            <a:ext cx="3199567" cy="733534"/>
          </a:xfrm>
          <a:prstGeom prst="rect">
            <a:avLst/>
          </a:prstGeom>
          <a:noFill/>
        </p:spPr>
        <p:txBody>
          <a:bodyPr>
            <a:spAutoFit/>
          </a:bodyPr>
          <a:lstStyle/>
          <a:p>
            <a:pPr defTabSz="342797">
              <a:lnSpc>
                <a:spcPts val="2474"/>
              </a:lnSpc>
              <a:defRPr/>
            </a:pPr>
            <a:r>
              <a:rPr lang="en-US" sz="2399" b="1" spc="-75" dirty="0">
                <a:solidFill>
                  <a:prstClr val="white"/>
                </a:solidFill>
                <a:effectLst>
                  <a:outerShdw blurRad="38100" dist="38100" dir="2700000" algn="tl">
                    <a:srgbClr val="000000">
                      <a:alpha val="43137"/>
                    </a:srgbClr>
                  </a:outerShdw>
                </a:effectLst>
                <a:latin typeface="Arial" pitchFamily="34" charset="0"/>
                <a:cs typeface="Arial" pitchFamily="34" charset="0"/>
              </a:rPr>
              <a:t>Constructio</a:t>
            </a:r>
            <a:r>
              <a:rPr lang="en-US" sz="2399" b="1" spc="225" dirty="0">
                <a:solidFill>
                  <a:prstClr val="white"/>
                </a:solidFill>
                <a:effectLst>
                  <a:outerShdw blurRad="38100" dist="38100" dir="2700000" algn="tl">
                    <a:srgbClr val="000000">
                      <a:alpha val="43137"/>
                    </a:srgbClr>
                  </a:outerShdw>
                </a:effectLst>
                <a:latin typeface="Arial" pitchFamily="34" charset="0"/>
                <a:cs typeface="Arial" pitchFamily="34" charset="0"/>
              </a:rPr>
              <a:t>n</a:t>
            </a:r>
            <a:r>
              <a:rPr lang="en-US" sz="2099" b="1" spc="225" dirty="0">
                <a:solidFill>
                  <a:prstClr val="white"/>
                </a:solidFill>
                <a:effectLst>
                  <a:outerShdw blurRad="38100" dist="38100" dir="2700000" algn="tl">
                    <a:srgbClr val="000000">
                      <a:alpha val="43137"/>
                    </a:srgbClr>
                  </a:outerShdw>
                </a:effectLst>
                <a:latin typeface="Arial" pitchFamily="34" charset="0"/>
                <a:cs typeface="Arial" pitchFamily="34" charset="0"/>
              </a:rPr>
              <a:t>/</a:t>
            </a:r>
            <a:r>
              <a:rPr lang="en-US" sz="2399" b="1" spc="-75" dirty="0">
                <a:solidFill>
                  <a:prstClr val="white"/>
                </a:solidFill>
                <a:effectLst>
                  <a:outerShdw blurRad="38100" dist="38100" dir="2700000" algn="tl">
                    <a:srgbClr val="000000">
                      <a:alpha val="43137"/>
                    </a:srgbClr>
                  </a:outerShdw>
                </a:effectLst>
                <a:latin typeface="Arial" pitchFamily="34" charset="0"/>
                <a:cs typeface="Arial" pitchFamily="34" charset="0"/>
              </a:rPr>
              <a:t>Desig</a:t>
            </a:r>
            <a:r>
              <a:rPr lang="en-US" sz="2399" b="1" spc="225" dirty="0">
                <a:solidFill>
                  <a:prstClr val="white"/>
                </a:solidFill>
                <a:effectLst>
                  <a:outerShdw blurRad="38100" dist="38100" dir="2700000" algn="tl">
                    <a:srgbClr val="000000">
                      <a:alpha val="43137"/>
                    </a:srgbClr>
                  </a:outerShdw>
                </a:effectLst>
                <a:latin typeface="Arial" pitchFamily="34" charset="0"/>
                <a:cs typeface="Arial" pitchFamily="34" charset="0"/>
              </a:rPr>
              <a:t>n</a:t>
            </a:r>
            <a:r>
              <a:rPr lang="en-US" sz="2099" b="1" spc="-75" dirty="0">
                <a:solidFill>
                  <a:prstClr val="white"/>
                </a:solidFill>
                <a:effectLst>
                  <a:outerShdw blurRad="38100" dist="38100" dir="2700000" algn="tl">
                    <a:srgbClr val="000000">
                      <a:alpha val="43137"/>
                    </a:srgbClr>
                  </a:outerShdw>
                </a:effectLst>
                <a:latin typeface="Arial" pitchFamily="34" charset="0"/>
                <a:cs typeface="Arial" pitchFamily="34" charset="0"/>
              </a:rPr>
              <a:t>/</a:t>
            </a:r>
            <a:br>
              <a:rPr lang="en-US" sz="2399" b="1" spc="-75" dirty="0">
                <a:solidFill>
                  <a:prstClr val="white"/>
                </a:solidFill>
                <a:effectLst>
                  <a:outerShdw blurRad="38100" dist="38100" dir="2700000" algn="tl">
                    <a:srgbClr val="000000">
                      <a:alpha val="43137"/>
                    </a:srgbClr>
                  </a:outerShdw>
                </a:effectLst>
                <a:latin typeface="Arial" pitchFamily="34" charset="0"/>
                <a:cs typeface="Arial" pitchFamily="34" charset="0"/>
              </a:rPr>
            </a:br>
            <a:r>
              <a:rPr lang="en-US" sz="2399" b="1" spc="-75" dirty="0">
                <a:solidFill>
                  <a:prstClr val="white"/>
                </a:solidFill>
                <a:effectLst>
                  <a:outerShdw blurRad="38100" dist="38100" dir="2700000" algn="tl">
                    <a:srgbClr val="000000">
                      <a:alpha val="43137"/>
                    </a:srgbClr>
                  </a:outerShdw>
                </a:effectLst>
                <a:latin typeface="Arial" pitchFamily="34" charset="0"/>
                <a:cs typeface="Arial" pitchFamily="34" charset="0"/>
              </a:rPr>
              <a:t>Engineering</a:t>
            </a:r>
          </a:p>
        </p:txBody>
      </p:sp>
      <p:sp>
        <p:nvSpPr>
          <p:cNvPr id="27" name="TextBox 26"/>
          <p:cNvSpPr txBox="1"/>
          <p:nvPr/>
        </p:nvSpPr>
        <p:spPr>
          <a:xfrm>
            <a:off x="4487490" y="3867345"/>
            <a:ext cx="1112944" cy="1223412"/>
          </a:xfrm>
          <a:prstGeom prst="rect">
            <a:avLst/>
          </a:prstGeom>
          <a:noFill/>
        </p:spPr>
        <p:txBody>
          <a:bodyPr>
            <a:spAutoFit/>
          </a:bodyPr>
          <a:lstStyle/>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Infrastructure</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Municipal</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Laboratory</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Education</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Hospital</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Corrections</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Financial</a:t>
            </a:r>
          </a:p>
        </p:txBody>
      </p:sp>
      <p:sp>
        <p:nvSpPr>
          <p:cNvPr id="28" name="TextBox 27"/>
          <p:cNvSpPr txBox="1"/>
          <p:nvPr/>
        </p:nvSpPr>
        <p:spPr>
          <a:xfrm>
            <a:off x="5657567" y="3864726"/>
            <a:ext cx="1042716" cy="1223412"/>
          </a:xfrm>
          <a:prstGeom prst="rect">
            <a:avLst/>
          </a:prstGeom>
          <a:noFill/>
        </p:spPr>
        <p:txBody>
          <a:bodyPr>
            <a:spAutoFit/>
          </a:bodyPr>
          <a:lstStyle/>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Renovation</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Repair</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Maintenance</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Roofing</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Specialty</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Demolition</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Development</a:t>
            </a:r>
          </a:p>
        </p:txBody>
      </p:sp>
      <p:sp>
        <p:nvSpPr>
          <p:cNvPr id="29" name="TextBox 28"/>
          <p:cNvSpPr txBox="1"/>
          <p:nvPr/>
        </p:nvSpPr>
        <p:spPr>
          <a:xfrm>
            <a:off x="6814556" y="3864726"/>
            <a:ext cx="1041526" cy="1223412"/>
          </a:xfrm>
          <a:prstGeom prst="rect">
            <a:avLst/>
          </a:prstGeom>
          <a:noFill/>
        </p:spPr>
        <p:txBody>
          <a:bodyPr>
            <a:spAutoFit/>
          </a:bodyPr>
          <a:lstStyle/>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DBB</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CMAR</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DB</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IDIQ</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JOC</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Low Bid</a:t>
            </a:r>
          </a:p>
          <a:p>
            <a:pPr defTabSz="342797">
              <a:defRPr/>
            </a:pPr>
            <a:r>
              <a:rPr lang="en-US" sz="1050" b="1" dirty="0">
                <a:solidFill>
                  <a:prstClr val="white"/>
                </a:solidFill>
                <a:effectLst>
                  <a:outerShdw blurRad="38100" dist="38100" dir="2700000" algn="tl">
                    <a:srgbClr val="000000">
                      <a:alpha val="43137"/>
                    </a:srgbClr>
                  </a:outerShdw>
                </a:effectLst>
                <a:latin typeface="Arial" pitchFamily="34" charset="0"/>
                <a:cs typeface="Arial" pitchFamily="34" charset="0"/>
              </a:rPr>
              <a:t>IPD</a:t>
            </a:r>
          </a:p>
        </p:txBody>
      </p:sp>
      <p:sp>
        <p:nvSpPr>
          <p:cNvPr id="4" name="Content Placeholder 2"/>
          <p:cNvSpPr>
            <a:spLocks noGrp="1"/>
          </p:cNvSpPr>
          <p:nvPr>
            <p:ph idx="1"/>
          </p:nvPr>
        </p:nvSpPr>
        <p:spPr>
          <a:xfrm>
            <a:off x="1191" y="-8652"/>
            <a:ext cx="9141618" cy="938883"/>
          </a:xfrm>
          <a:solidFill>
            <a:srgbClr val="000044"/>
          </a:solidFill>
        </p:spPr>
        <p:txBody>
          <a:bodyPr>
            <a:noAutofit/>
          </a:bodyPr>
          <a:lstStyle/>
          <a:p>
            <a:pPr marL="274238" lvl="1" indent="0" algn="ctr">
              <a:lnSpc>
                <a:spcPct val="110000"/>
              </a:lnSpc>
              <a:buNone/>
              <a:defRPr/>
            </a:pPr>
            <a:r>
              <a:rPr lang="en-US" dirty="0">
                <a:solidFill>
                  <a:srgbClr val="FFFFCC"/>
                </a:solidFill>
                <a:effectLst>
                  <a:outerShdw blurRad="38100" dist="38100" dir="2700000" algn="tl">
                    <a:srgbClr val="000000">
                      <a:alpha val="43137"/>
                    </a:srgbClr>
                  </a:outerShdw>
                </a:effectLst>
              </a:rPr>
              <a:t>20+ Years | 150+ Owners </a:t>
            </a:r>
          </a:p>
          <a:p>
            <a:pPr marL="274238" lvl="1" indent="0" algn="ctr">
              <a:lnSpc>
                <a:spcPct val="110000"/>
              </a:lnSpc>
              <a:buNone/>
              <a:defRPr/>
            </a:pPr>
            <a:r>
              <a:rPr lang="en-US" sz="2999" dirty="0">
                <a:solidFill>
                  <a:srgbClr val="FFC000"/>
                </a:solidFill>
                <a:effectLst>
                  <a:outerShdw blurRad="38100" dist="38100" dir="2700000" algn="tl">
                    <a:srgbClr val="000000">
                      <a:alpha val="43137"/>
                    </a:srgbClr>
                  </a:outerShdw>
                </a:effectLst>
              </a:rPr>
              <a:t>3,000+ Projects | $15+ Billion Procured</a:t>
            </a:r>
          </a:p>
        </p:txBody>
      </p:sp>
      <p:sp>
        <p:nvSpPr>
          <p:cNvPr id="30" name="TextBox 29"/>
          <p:cNvSpPr txBox="1"/>
          <p:nvPr/>
        </p:nvSpPr>
        <p:spPr>
          <a:xfrm>
            <a:off x="1309610" y="3659913"/>
            <a:ext cx="2084747" cy="1477328"/>
          </a:xfrm>
          <a:prstGeom prst="rect">
            <a:avLst/>
          </a:prstGeom>
          <a:noFill/>
        </p:spPr>
        <p:txBody>
          <a:bodyPr wrap="square" rtlCol="0">
            <a:spAutoFit/>
          </a:bodyPr>
          <a:lstStyle/>
          <a:p>
            <a:pPr defTabSz="342797"/>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dining</a:t>
            </a:r>
          </a:p>
          <a:p>
            <a:pPr defTabSz="342797"/>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multi-media rights</a:t>
            </a:r>
          </a:p>
          <a:p>
            <a:pPr defTabSz="342797"/>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fitness equipment</a:t>
            </a:r>
          </a:p>
          <a:p>
            <a:pPr defTabSz="342797"/>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online education</a:t>
            </a:r>
          </a:p>
          <a:p>
            <a:pPr defTabSz="342797"/>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document management</a:t>
            </a:r>
          </a:p>
          <a:p>
            <a:pPr defTabSz="342797"/>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property management</a:t>
            </a:r>
          </a:p>
          <a:p>
            <a:pPr defTabSz="342797"/>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audiovisual</a:t>
            </a:r>
          </a:p>
          <a:p>
            <a:pPr defTabSz="342797"/>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communications systems</a:t>
            </a:r>
          </a:p>
          <a:p>
            <a:pPr defTabSz="342797"/>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emergency response systems</a:t>
            </a:r>
          </a:p>
          <a:p>
            <a:pPr defTabSz="342797"/>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laundry</a:t>
            </a:r>
          </a:p>
        </p:txBody>
      </p:sp>
      <p:sp>
        <p:nvSpPr>
          <p:cNvPr id="31" name="TextBox 30"/>
          <p:cNvSpPr txBox="1"/>
          <p:nvPr/>
        </p:nvSpPr>
        <p:spPr>
          <a:xfrm>
            <a:off x="2786199" y="3667812"/>
            <a:ext cx="1342175" cy="646331"/>
          </a:xfrm>
          <a:prstGeom prst="rect">
            <a:avLst/>
          </a:prstGeom>
          <a:noFill/>
        </p:spPr>
        <p:txBody>
          <a:bodyPr wrap="square" rtlCol="0">
            <a:spAutoFit/>
          </a:bodyPr>
          <a:lstStyle/>
          <a:p>
            <a:pPr defTabSz="342797"/>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retirement fund material recycling</a:t>
            </a:r>
          </a:p>
          <a:p>
            <a:pPr defTabSz="342797"/>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bookstores</a:t>
            </a:r>
          </a:p>
          <a:p>
            <a:pPr defTabSz="342797"/>
            <a:r>
              <a:rPr lang="en-US" sz="900" b="1" dirty="0">
                <a:solidFill>
                  <a:prstClr val="white"/>
                </a:solidFill>
                <a:effectLst>
                  <a:outerShdw blurRad="38100" dist="38100" dir="2700000" algn="tl">
                    <a:srgbClr val="000000">
                      <a:alpha val="43137"/>
                    </a:srgbClr>
                  </a:outerShdw>
                </a:effectLst>
                <a:latin typeface="Arial" pitchFamily="34" charset="0"/>
                <a:cs typeface="Arial" pitchFamily="34" charset="0"/>
              </a:rPr>
              <a:t>furniture</a:t>
            </a:r>
          </a:p>
        </p:txBody>
      </p:sp>
    </p:spTree>
    <p:extLst>
      <p:ext uri="{BB962C8B-B14F-4D97-AF65-F5344CB8AC3E}">
        <p14:creationId xmlns:p14="http://schemas.microsoft.com/office/powerpoint/2010/main" val="146506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descr="http://www.psdgraphics.com/file/world-map-backgroun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223" y="866268"/>
            <a:ext cx="2388606" cy="155928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217" y="2318447"/>
            <a:ext cx="1566455" cy="173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34729" y="1892620"/>
            <a:ext cx="1132750" cy="117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p:cNvPicPr>
            <a:picLocks noChangeAspect="1" noChangeArrowheads="1"/>
          </p:cNvPicPr>
          <p:nvPr/>
        </p:nvPicPr>
        <p:blipFill>
          <a:blip r:embed="rId6" cstate="email">
            <a:lum bright="-20000" contrast="40000"/>
            <a:extLst>
              <a:ext uri="{28A0092B-C50C-407E-A947-70E740481C1C}">
                <a14:useLocalDpi xmlns:a14="http://schemas.microsoft.com/office/drawing/2010/main"/>
              </a:ext>
            </a:extLst>
          </a:blip>
          <a:srcRect/>
          <a:stretch>
            <a:fillRect/>
          </a:stretch>
        </p:blipFill>
        <p:spPr bwMode="auto">
          <a:xfrm>
            <a:off x="1800353" y="2164289"/>
            <a:ext cx="703476" cy="107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96837" y="3185590"/>
            <a:ext cx="1106993" cy="98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F2FCB2C-B6D4-48E3-95CE-2FD70FA9B73E}"/>
              </a:ext>
            </a:extLst>
          </p:cNvPr>
          <p:cNvPicPr>
            <a:picLocks noChangeAspect="1"/>
          </p:cNvPicPr>
          <p:nvPr/>
        </p:nvPicPr>
        <p:blipFill>
          <a:blip r:embed="rId8"/>
          <a:stretch>
            <a:fillRect/>
          </a:stretch>
        </p:blipFill>
        <p:spPr>
          <a:xfrm>
            <a:off x="2598285" y="127906"/>
            <a:ext cx="6382531" cy="4524467"/>
          </a:xfrm>
          <a:prstGeom prst="rect">
            <a:avLst/>
          </a:prstGeom>
        </p:spPr>
      </p:pic>
    </p:spTree>
    <p:extLst>
      <p:ext uri="{BB962C8B-B14F-4D97-AF65-F5344CB8AC3E}">
        <p14:creationId xmlns:p14="http://schemas.microsoft.com/office/powerpoint/2010/main" val="94886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1191" y="4432492"/>
            <a:ext cx="9141620" cy="71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797"/>
            <a:endParaRPr lang="en-US" sz="1349">
              <a:solidFill>
                <a:prstClr val="white"/>
              </a:solidFill>
              <a:latin typeface="Calibri" panose="020F0502020204030204"/>
            </a:endParaRPr>
          </a:p>
        </p:txBody>
      </p:sp>
      <p:pic>
        <p:nvPicPr>
          <p:cNvPr id="18440" name="Picture 8" descr="Image result for general electr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3113" y="4104135"/>
            <a:ext cx="877595" cy="877595"/>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Image result for la dw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51" y="1105097"/>
            <a:ext cx="1275524" cy="1485850"/>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Image result for seattle city light"/>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a:stretch>
            <a:fillRect/>
          </a:stretch>
        </p:blipFill>
        <p:spPr bwMode="auto">
          <a:xfrm>
            <a:off x="434165" y="2773669"/>
            <a:ext cx="2276535" cy="397463"/>
          </a:xfrm>
          <a:prstGeom prst="rect">
            <a:avLst/>
          </a:prstGeom>
          <a:noFill/>
          <a:extLst>
            <a:ext uri="{909E8E84-426E-40DD-AFC4-6F175D3DCCD1}">
              <a14:hiddenFill xmlns:a14="http://schemas.microsoft.com/office/drawing/2010/main">
                <a:solidFill>
                  <a:srgbClr val="FFFFFF"/>
                </a:solidFill>
              </a14:hiddenFill>
            </a:ext>
          </a:extLst>
        </p:spPr>
      </p:pic>
      <p:pic>
        <p:nvPicPr>
          <p:cNvPr id="18450" name="Picture 18" descr="Image result for compass group"/>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7017" y="4564949"/>
            <a:ext cx="1248143" cy="474294"/>
          </a:xfrm>
          <a:prstGeom prst="rect">
            <a:avLst/>
          </a:prstGeom>
          <a:noFill/>
          <a:extLst>
            <a:ext uri="{909E8E84-426E-40DD-AFC4-6F175D3DCCD1}">
              <a14:hiddenFill xmlns:a14="http://schemas.microsoft.com/office/drawing/2010/main">
                <a:solidFill>
                  <a:srgbClr val="FFFFFF"/>
                </a:solidFill>
              </a14:hiddenFill>
            </a:ext>
          </a:extLst>
        </p:spPr>
      </p:pic>
      <p:pic>
        <p:nvPicPr>
          <p:cNvPr id="18454" name="Picture 22" descr="Image result for uc riversid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102" y="4456283"/>
            <a:ext cx="2265948" cy="484953"/>
          </a:xfrm>
          <a:prstGeom prst="rect">
            <a:avLst/>
          </a:prstGeom>
          <a:noFill/>
          <a:extLst>
            <a:ext uri="{909E8E84-426E-40DD-AFC4-6F175D3DCCD1}">
              <a14:hiddenFill xmlns:a14="http://schemas.microsoft.com/office/drawing/2010/main">
                <a:solidFill>
                  <a:srgbClr val="FFFFFF"/>
                </a:solidFill>
              </a14:hiddenFill>
            </a:ext>
          </a:extLst>
        </p:spPr>
      </p:pic>
      <p:pic>
        <p:nvPicPr>
          <p:cNvPr id="18456" name="Picture 24" descr="Image result for leduc county"/>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22678" b="22481"/>
          <a:stretch/>
        </p:blipFill>
        <p:spPr bwMode="auto">
          <a:xfrm>
            <a:off x="5622292" y="2560541"/>
            <a:ext cx="1252044" cy="686633"/>
          </a:xfrm>
          <a:prstGeom prst="rect">
            <a:avLst/>
          </a:prstGeom>
          <a:noFill/>
          <a:extLst>
            <a:ext uri="{909E8E84-426E-40DD-AFC4-6F175D3DCCD1}">
              <a14:hiddenFill xmlns:a14="http://schemas.microsoft.com/office/drawing/2010/main">
                <a:solidFill>
                  <a:srgbClr val="FFFFFF"/>
                </a:solidFill>
              </a14:hiddenFill>
            </a:ext>
          </a:extLst>
        </p:spPr>
      </p:pic>
      <p:pic>
        <p:nvPicPr>
          <p:cNvPr id="18458" name="Picture 26" descr="Image result for IFMA"/>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7045" y="71622"/>
            <a:ext cx="1753889" cy="602506"/>
          </a:xfrm>
          <a:prstGeom prst="rect">
            <a:avLst/>
          </a:prstGeom>
          <a:noFill/>
          <a:extLst>
            <a:ext uri="{909E8E84-426E-40DD-AFC4-6F175D3DCCD1}">
              <a14:hiddenFill xmlns:a14="http://schemas.microsoft.com/office/drawing/2010/main">
                <a:solidFill>
                  <a:srgbClr val="FFFFFF"/>
                </a:solidFill>
              </a14:hiddenFill>
            </a:ext>
          </a:extLst>
        </p:spPr>
      </p:pic>
      <p:pic>
        <p:nvPicPr>
          <p:cNvPr id="18460" name="Picture 28" descr="Image result for city of spruce grove alberta"/>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270" y="2675923"/>
            <a:ext cx="1413438" cy="542639"/>
          </a:xfrm>
          <a:prstGeom prst="rect">
            <a:avLst/>
          </a:prstGeom>
          <a:noFill/>
          <a:extLst>
            <a:ext uri="{909E8E84-426E-40DD-AFC4-6F175D3DCCD1}">
              <a14:hiddenFill xmlns:a14="http://schemas.microsoft.com/office/drawing/2010/main">
                <a:solidFill>
                  <a:srgbClr val="FFFFFF"/>
                </a:solidFill>
              </a14:hiddenFill>
            </a:ext>
          </a:extLst>
        </p:spPr>
      </p:pic>
      <p:pic>
        <p:nvPicPr>
          <p:cNvPr id="18464" name="Picture 32" descr="Related image"/>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r="26983"/>
          <a:stretch/>
        </p:blipFill>
        <p:spPr bwMode="auto">
          <a:xfrm>
            <a:off x="7241225" y="2193173"/>
            <a:ext cx="1652630" cy="395763"/>
          </a:xfrm>
          <a:prstGeom prst="rect">
            <a:avLst/>
          </a:prstGeom>
          <a:noFill/>
          <a:extLst>
            <a:ext uri="{909E8E84-426E-40DD-AFC4-6F175D3DCCD1}">
              <a14:hiddenFill xmlns:a14="http://schemas.microsoft.com/office/drawing/2010/main">
                <a:solidFill>
                  <a:srgbClr val="FFFFFF"/>
                </a:solidFill>
              </a14:hiddenFill>
            </a:ext>
          </a:extLst>
        </p:spPr>
      </p:pic>
      <p:pic>
        <p:nvPicPr>
          <p:cNvPr id="18466" name="Picture 34" descr="Image result for tremco"/>
          <p:cNvPicPr>
            <a:picLocks noChangeAspect="1" noChangeArrowheads="1"/>
          </p:cNvPicPr>
          <p:nvPr/>
        </p:nvPicPr>
        <p:blipFill rotWithShape="1">
          <a:blip r:embed="rId11">
            <a:clrChange>
              <a:clrFrom>
                <a:srgbClr val="FFFEFF"/>
              </a:clrFrom>
              <a:clrTo>
                <a:srgbClr val="FFFEFF">
                  <a:alpha val="0"/>
                </a:srgbClr>
              </a:clrTo>
            </a:clrChange>
            <a:extLst>
              <a:ext uri="{28A0092B-C50C-407E-A947-70E740481C1C}">
                <a14:useLocalDpi xmlns:a14="http://schemas.microsoft.com/office/drawing/2010/main" val="0"/>
              </a:ext>
            </a:extLst>
          </a:blip>
          <a:srcRect l="5515" t="31227" r="4569" b="34862"/>
          <a:stretch/>
        </p:blipFill>
        <p:spPr bwMode="auto">
          <a:xfrm>
            <a:off x="4514601" y="112147"/>
            <a:ext cx="2083934" cy="523961"/>
          </a:xfrm>
          <a:prstGeom prst="rect">
            <a:avLst/>
          </a:prstGeom>
          <a:noFill/>
          <a:extLst>
            <a:ext uri="{909E8E84-426E-40DD-AFC4-6F175D3DCCD1}">
              <a14:hiddenFill xmlns:a14="http://schemas.microsoft.com/office/drawing/2010/main">
                <a:solidFill>
                  <a:srgbClr val="FFFFFF"/>
                </a:solidFill>
              </a14:hiddenFill>
            </a:ext>
          </a:extLst>
        </p:spPr>
      </p:pic>
      <p:pic>
        <p:nvPicPr>
          <p:cNvPr id="18468" name="Picture 36" descr="Image result for simon fraser universit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29172" y="3232372"/>
            <a:ext cx="610958" cy="610958"/>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http://patrickcoombe.com/wp-content/uploads/2015/09/new-google-logo-2015.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824" y="113437"/>
            <a:ext cx="2212426" cy="92184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web.cs.dal.ca/~haddadi/css/logo-dal.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73317" y="3515170"/>
            <a:ext cx="1276756" cy="4467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upload.wikimedia.org/wikipedia/commons/thumb/c/c3/Seal_of_the_North_Carolina_Department_of_Transportation.svg/2000px-Seal_of_the_North_Carolina_Department_of_Transportation.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40827" y="3992795"/>
            <a:ext cx="944534" cy="94453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city of lawrence kansa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67347" y="3743857"/>
            <a:ext cx="2132406" cy="32868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georgia pacific"/>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9156" y="106339"/>
            <a:ext cx="1548200" cy="967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06222" y="2765423"/>
            <a:ext cx="1787570" cy="4695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tate of alaska"/>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5139" y="3218010"/>
            <a:ext cx="1057615" cy="10650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hallmark"/>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789128" y="1664089"/>
            <a:ext cx="1229846" cy="469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ity of los angeles 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879492" y="3877758"/>
            <a:ext cx="1151868" cy="11643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22">
            <a:clrChange>
              <a:clrFrom>
                <a:srgbClr val="FCFEFC"/>
              </a:clrFrom>
              <a:clrTo>
                <a:srgbClr val="FCFEFC">
                  <a:alpha val="0"/>
                </a:srgbClr>
              </a:clrTo>
            </a:clrChange>
          </a:blip>
          <a:srcRect t="27547" b="27072"/>
          <a:stretch/>
        </p:blipFill>
        <p:spPr>
          <a:xfrm>
            <a:off x="1684515" y="977962"/>
            <a:ext cx="1428378" cy="648224"/>
          </a:xfrm>
          <a:prstGeom prst="rect">
            <a:avLst/>
          </a:prstGeom>
        </p:spPr>
      </p:pic>
      <p:pic>
        <p:nvPicPr>
          <p:cNvPr id="9" name="Picture 8"/>
          <p:cNvPicPr>
            <a:picLocks noChangeAspect="1"/>
          </p:cNvPicPr>
          <p:nvPr/>
        </p:nvPicPr>
        <p:blipFill>
          <a:blip r:embed="rId23">
            <a:clrChange>
              <a:clrFrom>
                <a:srgbClr val="FFFFFF"/>
              </a:clrFrom>
              <a:clrTo>
                <a:srgbClr val="FFFFFF">
                  <a:alpha val="0"/>
                </a:srgbClr>
              </a:clrTo>
            </a:clrChange>
          </a:blip>
          <a:stretch>
            <a:fillRect/>
          </a:stretch>
        </p:blipFill>
        <p:spPr>
          <a:xfrm>
            <a:off x="1684515" y="2137686"/>
            <a:ext cx="1690839" cy="709490"/>
          </a:xfrm>
          <a:prstGeom prst="rect">
            <a:avLst/>
          </a:prstGeom>
        </p:spPr>
      </p:pic>
      <p:pic>
        <p:nvPicPr>
          <p:cNvPr id="10" name="Picture 4" descr="Image result for center for procurement excellenc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874335" y="741457"/>
            <a:ext cx="1192986" cy="7013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25">
            <a:clrChange>
              <a:clrFrom>
                <a:srgbClr val="FFFFFF"/>
              </a:clrFrom>
              <a:clrTo>
                <a:srgbClr val="FFFFFF">
                  <a:alpha val="0"/>
                </a:srgbClr>
              </a:clrTo>
            </a:clrChange>
          </a:blip>
          <a:stretch>
            <a:fillRect/>
          </a:stretch>
        </p:blipFill>
        <p:spPr>
          <a:xfrm>
            <a:off x="5099716" y="4636992"/>
            <a:ext cx="1056665" cy="330208"/>
          </a:xfrm>
          <a:prstGeom prst="rect">
            <a:avLst/>
          </a:prstGeom>
        </p:spPr>
      </p:pic>
      <p:pic>
        <p:nvPicPr>
          <p:cNvPr id="3" name="Picture 2"/>
          <p:cNvPicPr>
            <a:picLocks noChangeAspect="1"/>
          </p:cNvPicPr>
          <p:nvPr/>
        </p:nvPicPr>
        <p:blipFill>
          <a:blip r:embed="rId26">
            <a:clrChange>
              <a:clrFrom>
                <a:srgbClr val="FFFFFF"/>
              </a:clrFrom>
              <a:clrTo>
                <a:srgbClr val="FFFFFF">
                  <a:alpha val="0"/>
                </a:srgbClr>
              </a:clrTo>
            </a:clrChange>
          </a:blip>
          <a:stretch>
            <a:fillRect/>
          </a:stretch>
        </p:blipFill>
        <p:spPr>
          <a:xfrm>
            <a:off x="4221569" y="759255"/>
            <a:ext cx="1303314" cy="711610"/>
          </a:xfrm>
          <a:prstGeom prst="rect">
            <a:avLst/>
          </a:prstGeom>
        </p:spPr>
      </p:pic>
      <p:pic>
        <p:nvPicPr>
          <p:cNvPr id="5" name="Picture 4"/>
          <p:cNvPicPr>
            <a:picLocks noChangeAspect="1"/>
          </p:cNvPicPr>
          <p:nvPr/>
        </p:nvPicPr>
        <p:blipFill>
          <a:blip r:embed="rId27">
            <a:clrChange>
              <a:clrFrom>
                <a:srgbClr val="FFFFFF"/>
              </a:clrFrom>
              <a:clrTo>
                <a:srgbClr val="FFFFFF">
                  <a:alpha val="0"/>
                </a:srgbClr>
              </a:clrTo>
            </a:clrChange>
          </a:blip>
          <a:stretch>
            <a:fillRect/>
          </a:stretch>
        </p:blipFill>
        <p:spPr>
          <a:xfrm>
            <a:off x="4910751" y="1457446"/>
            <a:ext cx="1421624" cy="772622"/>
          </a:xfrm>
          <a:prstGeom prst="rect">
            <a:avLst/>
          </a:prstGeom>
        </p:spPr>
      </p:pic>
      <p:pic>
        <p:nvPicPr>
          <p:cNvPr id="7" name="Picture 6"/>
          <p:cNvPicPr>
            <a:picLocks noChangeAspect="1"/>
          </p:cNvPicPr>
          <p:nvPr/>
        </p:nvPicPr>
        <p:blipFill rotWithShape="1">
          <a:blip r:embed="rId28">
            <a:clrChange>
              <a:clrFrom>
                <a:srgbClr val="FFFFFF"/>
              </a:clrFrom>
              <a:clrTo>
                <a:srgbClr val="FFFFFF">
                  <a:alpha val="0"/>
                </a:srgbClr>
              </a:clrTo>
            </a:clrChange>
          </a:blip>
          <a:srcRect t="23280" b="23657"/>
          <a:stretch/>
        </p:blipFill>
        <p:spPr>
          <a:xfrm>
            <a:off x="1464423" y="3774717"/>
            <a:ext cx="1174735" cy="623347"/>
          </a:xfrm>
          <a:prstGeom prst="rect">
            <a:avLst/>
          </a:prstGeom>
        </p:spPr>
      </p:pic>
      <p:pic>
        <p:nvPicPr>
          <p:cNvPr id="6146" name="Picture 2" descr="Image result for city of brooklyn park mn"/>
          <p:cNvPicPr>
            <a:picLocks noChangeAspect="1" noChangeArrowheads="1"/>
          </p:cNvPicPr>
          <p:nvPr/>
        </p:nvPicPr>
        <p:blipFill>
          <a:blip r:embed="rId2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1220" y="2193172"/>
            <a:ext cx="1187115" cy="41545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0">
            <a:clrChange>
              <a:clrFrom>
                <a:srgbClr val="FFFFFF"/>
              </a:clrFrom>
              <a:clrTo>
                <a:srgbClr val="FFFFFF">
                  <a:alpha val="0"/>
                </a:srgbClr>
              </a:clrTo>
            </a:clrChange>
          </a:blip>
          <a:stretch>
            <a:fillRect/>
          </a:stretch>
        </p:blipFill>
        <p:spPr>
          <a:xfrm>
            <a:off x="3145798" y="3459017"/>
            <a:ext cx="971702" cy="316497"/>
          </a:xfrm>
          <a:prstGeom prst="rect">
            <a:avLst/>
          </a:prstGeom>
        </p:spPr>
      </p:pic>
      <p:pic>
        <p:nvPicPr>
          <p:cNvPr id="33" name="Picture 2" descr="Image result for kansas city kansas community college logo"/>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156381" y="3243982"/>
            <a:ext cx="1969417" cy="5001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32">
            <a:clrChange>
              <a:clrFrom>
                <a:srgbClr val="FFFFFF"/>
              </a:clrFrom>
              <a:clrTo>
                <a:srgbClr val="FFFFFF">
                  <a:alpha val="0"/>
                </a:srgbClr>
              </a:clrTo>
            </a:clrChange>
          </a:blip>
          <a:stretch>
            <a:fillRect/>
          </a:stretch>
        </p:blipFill>
        <p:spPr>
          <a:xfrm>
            <a:off x="3190028" y="1254778"/>
            <a:ext cx="1916162" cy="780659"/>
          </a:xfrm>
          <a:prstGeom prst="rect">
            <a:avLst/>
          </a:prstGeom>
        </p:spPr>
      </p:pic>
      <p:pic>
        <p:nvPicPr>
          <p:cNvPr id="15" name="Picture 14"/>
          <p:cNvPicPr>
            <a:picLocks noChangeAspect="1"/>
          </p:cNvPicPr>
          <p:nvPr/>
        </p:nvPicPr>
        <p:blipFill>
          <a:blip r:embed="rId33">
            <a:clrChange>
              <a:clrFrom>
                <a:srgbClr val="FEFEFE"/>
              </a:clrFrom>
              <a:clrTo>
                <a:srgbClr val="FEFEFE">
                  <a:alpha val="0"/>
                </a:srgbClr>
              </a:clrTo>
            </a:clrChange>
          </a:blip>
          <a:stretch>
            <a:fillRect/>
          </a:stretch>
        </p:blipFill>
        <p:spPr>
          <a:xfrm>
            <a:off x="7635864" y="983527"/>
            <a:ext cx="1612092" cy="1205845"/>
          </a:xfrm>
          <a:prstGeom prst="rect">
            <a:avLst/>
          </a:prstGeom>
        </p:spPr>
      </p:pic>
      <p:pic>
        <p:nvPicPr>
          <p:cNvPr id="3080" name="Picture 8" descr="Image result for electrical training alliance"/>
          <p:cNvPicPr>
            <a:picLocks noChangeAspect="1" noChangeArrowheads="1"/>
          </p:cNvPicPr>
          <p:nvPr/>
        </p:nvPicPr>
        <p:blipFill rotWithShape="1">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rcRect t="26329" b="27534"/>
          <a:stretch/>
        </p:blipFill>
        <p:spPr bwMode="auto">
          <a:xfrm>
            <a:off x="5332797" y="4060216"/>
            <a:ext cx="1700893" cy="4456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A picture containing drawing&#10;&#10;Description automatically generated">
            <a:extLst>
              <a:ext uri="{FF2B5EF4-FFF2-40B4-BE49-F238E27FC236}">
                <a16:creationId xmlns:a16="http://schemas.microsoft.com/office/drawing/2014/main" id="{215148F1-1FAB-4884-80F4-52E4B2743BA4}"/>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5788103" y="693976"/>
            <a:ext cx="790282" cy="854358"/>
          </a:xfrm>
          <a:prstGeom prst="rect">
            <a:avLst/>
          </a:prstGeom>
        </p:spPr>
      </p:pic>
      <p:pic>
        <p:nvPicPr>
          <p:cNvPr id="42" name="Picture 2" descr="Image result for evergy"/>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722192" y="2230067"/>
            <a:ext cx="1551553" cy="3112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37">
            <a:clrChange>
              <a:clrFrom>
                <a:srgbClr val="FFFFFF"/>
              </a:clrFrom>
              <a:clrTo>
                <a:srgbClr val="FFFFFF">
                  <a:alpha val="0"/>
                </a:srgbClr>
              </a:clrTo>
            </a:clrChange>
          </a:blip>
          <a:srcRect t="18990" b="18217"/>
          <a:stretch/>
        </p:blipFill>
        <p:spPr>
          <a:xfrm>
            <a:off x="6308581" y="1356595"/>
            <a:ext cx="964011" cy="697286"/>
          </a:xfrm>
          <a:prstGeom prst="rect">
            <a:avLst/>
          </a:prstGeom>
        </p:spPr>
      </p:pic>
    </p:spTree>
    <p:extLst>
      <p:ext uri="{BB962C8B-B14F-4D97-AF65-F5344CB8AC3E}">
        <p14:creationId xmlns:p14="http://schemas.microsoft.com/office/powerpoint/2010/main" val="119062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25" y="813948"/>
            <a:ext cx="7067550" cy="3515604"/>
          </a:xfrm>
          <a:noFill/>
        </p:spPr>
        <p:txBody>
          <a:bodyPr>
            <a:noAutofit/>
          </a:bodyPr>
          <a:lstStyle/>
          <a:p>
            <a:pPr algn="ctr"/>
            <a:r>
              <a:rPr lang="en-US" sz="4800" dirty="0">
                <a:latin typeface="Calibri" panose="020F0502020204030204" pitchFamily="34" charset="0"/>
              </a:rPr>
              <a:t>Just because something is </a:t>
            </a:r>
            <a:br>
              <a:rPr lang="en-US" sz="4800" dirty="0">
                <a:latin typeface="Calibri" panose="020F0502020204030204" pitchFamily="34" charset="0"/>
              </a:rPr>
            </a:br>
            <a:r>
              <a:rPr lang="en-US" sz="4800" dirty="0">
                <a:latin typeface="Calibri" panose="020F0502020204030204" pitchFamily="34" charset="0"/>
              </a:rPr>
              <a:t>written in a contract </a:t>
            </a:r>
            <a:br>
              <a:rPr lang="en-US" sz="4800" dirty="0">
                <a:latin typeface="Calibri" panose="020F0502020204030204" pitchFamily="34" charset="0"/>
              </a:rPr>
            </a:br>
            <a:r>
              <a:rPr lang="en-US" sz="4800" dirty="0">
                <a:latin typeface="Calibri" panose="020F0502020204030204" pitchFamily="34" charset="0"/>
              </a:rPr>
              <a:t>does not make it so</a:t>
            </a:r>
          </a:p>
        </p:txBody>
      </p:sp>
    </p:spTree>
    <p:extLst>
      <p:ext uri="{BB962C8B-B14F-4D97-AF65-F5344CB8AC3E}">
        <p14:creationId xmlns:p14="http://schemas.microsoft.com/office/powerpoint/2010/main" val="183924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5518446" y="1903258"/>
            <a:ext cx="1600200" cy="300082"/>
          </a:xfrm>
          <a:prstGeom prst="rect">
            <a:avLst/>
          </a:prstGeom>
          <a:noFill/>
          <a:ln w="9525">
            <a:noFill/>
            <a:miter lim="800000"/>
            <a:headEnd/>
            <a:tailEnd/>
          </a:ln>
        </p:spPr>
        <p:txBody>
          <a:bodyPr>
            <a:spAutoFit/>
          </a:bodyPr>
          <a:lstStyle/>
          <a:p>
            <a:pPr algn="ctr">
              <a:spcBef>
                <a:spcPct val="50000"/>
              </a:spcBef>
              <a:defRPr/>
            </a:pPr>
            <a:r>
              <a:rPr lang="en-US" altLang="zh-CN" sz="1350" b="1" dirty="0">
                <a:solidFill>
                  <a:schemeClr val="bg1"/>
                </a:solidFill>
                <a:ea typeface="宋体" pitchFamily="2" charset="-122"/>
              </a:rPr>
              <a:t>Team-Vendor 1</a:t>
            </a:r>
          </a:p>
        </p:txBody>
      </p:sp>
      <p:sp>
        <p:nvSpPr>
          <p:cNvPr id="6" name="Text Box 3"/>
          <p:cNvSpPr txBox="1">
            <a:spLocks noChangeArrowheads="1"/>
          </p:cNvSpPr>
          <p:nvPr/>
        </p:nvSpPr>
        <p:spPr bwMode="auto">
          <a:xfrm>
            <a:off x="5518446" y="2360458"/>
            <a:ext cx="1600200" cy="300082"/>
          </a:xfrm>
          <a:prstGeom prst="rect">
            <a:avLst/>
          </a:prstGeom>
          <a:noFill/>
          <a:ln w="9525">
            <a:noFill/>
            <a:miter lim="800000"/>
            <a:headEnd/>
            <a:tailEnd/>
          </a:ln>
        </p:spPr>
        <p:txBody>
          <a:bodyPr>
            <a:spAutoFit/>
          </a:bodyPr>
          <a:lstStyle/>
          <a:p>
            <a:pPr algn="ctr">
              <a:spcBef>
                <a:spcPct val="50000"/>
              </a:spcBef>
              <a:defRPr/>
            </a:pPr>
            <a:r>
              <a:rPr lang="en-US" altLang="zh-CN" sz="1350" b="1" dirty="0">
                <a:solidFill>
                  <a:schemeClr val="bg1"/>
                </a:solidFill>
                <a:ea typeface="宋体" pitchFamily="2" charset="-122"/>
              </a:rPr>
              <a:t>Team-Vendor 2</a:t>
            </a:r>
          </a:p>
        </p:txBody>
      </p:sp>
      <p:sp>
        <p:nvSpPr>
          <p:cNvPr id="7" name="Text Box 4"/>
          <p:cNvSpPr txBox="1">
            <a:spLocks noChangeArrowheads="1"/>
          </p:cNvSpPr>
          <p:nvPr/>
        </p:nvSpPr>
        <p:spPr bwMode="auto">
          <a:xfrm>
            <a:off x="5489871" y="2817658"/>
            <a:ext cx="1657350" cy="300082"/>
          </a:xfrm>
          <a:prstGeom prst="rect">
            <a:avLst/>
          </a:prstGeom>
          <a:noFill/>
          <a:ln w="9525">
            <a:noFill/>
            <a:miter lim="800000"/>
            <a:headEnd/>
            <a:tailEnd/>
          </a:ln>
        </p:spPr>
        <p:txBody>
          <a:bodyPr>
            <a:spAutoFit/>
          </a:bodyPr>
          <a:lstStyle/>
          <a:p>
            <a:pPr algn="ctr">
              <a:spcBef>
                <a:spcPct val="50000"/>
              </a:spcBef>
              <a:defRPr/>
            </a:pPr>
            <a:r>
              <a:rPr lang="en-US" altLang="zh-CN" sz="1350" b="1" dirty="0">
                <a:solidFill>
                  <a:schemeClr val="bg1"/>
                </a:solidFill>
                <a:ea typeface="宋体" pitchFamily="2" charset="-122"/>
              </a:rPr>
              <a:t>Team-Vendor 3</a:t>
            </a:r>
          </a:p>
        </p:txBody>
      </p:sp>
      <p:sp>
        <p:nvSpPr>
          <p:cNvPr id="8" name="Text Box 5"/>
          <p:cNvSpPr txBox="1">
            <a:spLocks noChangeArrowheads="1"/>
          </p:cNvSpPr>
          <p:nvPr/>
        </p:nvSpPr>
        <p:spPr bwMode="auto">
          <a:xfrm>
            <a:off x="5489871" y="3217708"/>
            <a:ext cx="1657350" cy="300082"/>
          </a:xfrm>
          <a:prstGeom prst="rect">
            <a:avLst/>
          </a:prstGeom>
          <a:noFill/>
          <a:ln w="9525">
            <a:noFill/>
            <a:miter lim="800000"/>
            <a:headEnd/>
            <a:tailEnd/>
          </a:ln>
        </p:spPr>
        <p:txBody>
          <a:bodyPr>
            <a:spAutoFit/>
          </a:bodyPr>
          <a:lstStyle/>
          <a:p>
            <a:pPr algn="ctr">
              <a:spcBef>
                <a:spcPct val="50000"/>
              </a:spcBef>
              <a:defRPr/>
            </a:pPr>
            <a:r>
              <a:rPr lang="en-US" altLang="zh-CN" sz="1350" b="1" dirty="0">
                <a:solidFill>
                  <a:schemeClr val="bg1"/>
                </a:solidFill>
                <a:ea typeface="宋体" pitchFamily="2" charset="-122"/>
              </a:rPr>
              <a:t>Team-Vendor 4</a:t>
            </a:r>
          </a:p>
        </p:txBody>
      </p:sp>
      <p:sp>
        <p:nvSpPr>
          <p:cNvPr id="10" name="Line 8"/>
          <p:cNvSpPr>
            <a:spLocks noChangeShapeType="1"/>
          </p:cNvSpPr>
          <p:nvPr/>
        </p:nvSpPr>
        <p:spPr bwMode="auto">
          <a:xfrm>
            <a:off x="5449390" y="1788958"/>
            <a:ext cx="0" cy="2000250"/>
          </a:xfrm>
          <a:prstGeom prst="line">
            <a:avLst/>
          </a:prstGeom>
          <a:noFill/>
          <a:ln w="9525">
            <a:solidFill>
              <a:schemeClr val="bg1"/>
            </a:solidFill>
            <a:round/>
            <a:headEnd/>
            <a:tailEnd/>
          </a:ln>
        </p:spPr>
        <p:txBody>
          <a:bodyPr wrap="none"/>
          <a:lstStyle/>
          <a:p>
            <a:pPr>
              <a:defRPr/>
            </a:pPr>
            <a:endParaRPr lang="en-US" sz="1350">
              <a:solidFill>
                <a:schemeClr val="bg1"/>
              </a:solidFill>
            </a:endParaRPr>
          </a:p>
        </p:txBody>
      </p:sp>
      <p:sp>
        <p:nvSpPr>
          <p:cNvPr id="11" name="Line 9"/>
          <p:cNvSpPr>
            <a:spLocks noChangeShapeType="1"/>
          </p:cNvSpPr>
          <p:nvPr/>
        </p:nvSpPr>
        <p:spPr bwMode="auto">
          <a:xfrm>
            <a:off x="5449390" y="3789208"/>
            <a:ext cx="1714500" cy="0"/>
          </a:xfrm>
          <a:prstGeom prst="line">
            <a:avLst/>
          </a:prstGeom>
          <a:noFill/>
          <a:ln w="9525">
            <a:solidFill>
              <a:schemeClr val="bg1"/>
            </a:solidFill>
            <a:round/>
            <a:headEnd/>
            <a:tailEnd/>
          </a:ln>
        </p:spPr>
        <p:txBody>
          <a:bodyPr wrap="none"/>
          <a:lstStyle/>
          <a:p>
            <a:pPr>
              <a:defRPr/>
            </a:pPr>
            <a:endParaRPr lang="en-US" sz="1350">
              <a:solidFill>
                <a:schemeClr val="bg1"/>
              </a:solidFill>
            </a:endParaRPr>
          </a:p>
        </p:txBody>
      </p:sp>
      <p:sp>
        <p:nvSpPr>
          <p:cNvPr id="12" name="Text Box 10"/>
          <p:cNvSpPr txBox="1">
            <a:spLocks noChangeArrowheads="1"/>
          </p:cNvSpPr>
          <p:nvPr/>
        </p:nvSpPr>
        <p:spPr bwMode="auto">
          <a:xfrm rot="-5427507">
            <a:off x="4342108" y="2654156"/>
            <a:ext cx="1785938" cy="276999"/>
          </a:xfrm>
          <a:prstGeom prst="rect">
            <a:avLst/>
          </a:prstGeom>
          <a:noFill/>
          <a:ln w="9525">
            <a:noFill/>
            <a:miter lim="800000"/>
            <a:headEnd/>
            <a:tailEnd/>
          </a:ln>
        </p:spPr>
        <p:txBody>
          <a:bodyPr>
            <a:spAutoFit/>
          </a:bodyPr>
          <a:lstStyle/>
          <a:p>
            <a:pPr algn="ctr">
              <a:spcBef>
                <a:spcPct val="50000"/>
              </a:spcBef>
              <a:defRPr/>
            </a:pPr>
            <a:r>
              <a:rPr lang="en-US" altLang="zh-CN" sz="1200" b="1">
                <a:solidFill>
                  <a:schemeClr val="bg1"/>
                </a:solidFill>
                <a:ea typeface="宋体" pitchFamily="2" charset="-122"/>
              </a:rPr>
              <a:t>Performance</a:t>
            </a:r>
          </a:p>
        </p:txBody>
      </p:sp>
      <p:sp>
        <p:nvSpPr>
          <p:cNvPr id="13" name="Text Box 11"/>
          <p:cNvSpPr txBox="1">
            <a:spLocks noChangeArrowheads="1"/>
          </p:cNvSpPr>
          <p:nvPr/>
        </p:nvSpPr>
        <p:spPr bwMode="auto">
          <a:xfrm>
            <a:off x="5049340" y="1640134"/>
            <a:ext cx="571500" cy="230832"/>
          </a:xfrm>
          <a:prstGeom prst="rect">
            <a:avLst/>
          </a:prstGeom>
          <a:noFill/>
          <a:ln w="9525">
            <a:noFill/>
            <a:miter lim="800000"/>
            <a:headEnd/>
            <a:tailEnd/>
          </a:ln>
        </p:spPr>
        <p:txBody>
          <a:bodyPr>
            <a:spAutoFit/>
          </a:bodyPr>
          <a:lstStyle/>
          <a:p>
            <a:pPr>
              <a:spcBef>
                <a:spcPct val="50000"/>
              </a:spcBef>
              <a:defRPr/>
            </a:pPr>
            <a:r>
              <a:rPr lang="en-US" altLang="zh-CN" sz="900" b="1">
                <a:solidFill>
                  <a:schemeClr val="bg1"/>
                </a:solidFill>
                <a:ea typeface="宋体" pitchFamily="2" charset="-122"/>
              </a:rPr>
              <a:t>High</a:t>
            </a:r>
          </a:p>
        </p:txBody>
      </p:sp>
      <p:sp>
        <p:nvSpPr>
          <p:cNvPr id="14" name="Text Box 12"/>
          <p:cNvSpPr txBox="1">
            <a:spLocks noChangeArrowheads="1"/>
          </p:cNvSpPr>
          <p:nvPr/>
        </p:nvSpPr>
        <p:spPr bwMode="auto">
          <a:xfrm>
            <a:off x="5049340" y="3674908"/>
            <a:ext cx="571500" cy="230832"/>
          </a:xfrm>
          <a:prstGeom prst="rect">
            <a:avLst/>
          </a:prstGeom>
          <a:noFill/>
          <a:ln w="9525">
            <a:noFill/>
            <a:miter lim="800000"/>
            <a:headEnd/>
            <a:tailEnd/>
          </a:ln>
        </p:spPr>
        <p:txBody>
          <a:bodyPr>
            <a:spAutoFit/>
          </a:bodyPr>
          <a:lstStyle/>
          <a:p>
            <a:pPr>
              <a:spcBef>
                <a:spcPct val="50000"/>
              </a:spcBef>
              <a:defRPr/>
            </a:pPr>
            <a:r>
              <a:rPr lang="en-US" altLang="zh-CN" sz="900" b="1">
                <a:solidFill>
                  <a:schemeClr val="bg1"/>
                </a:solidFill>
                <a:ea typeface="宋体" pitchFamily="2" charset="-122"/>
              </a:rPr>
              <a:t>Low</a:t>
            </a:r>
          </a:p>
        </p:txBody>
      </p:sp>
      <p:sp>
        <p:nvSpPr>
          <p:cNvPr id="15" name="Line 13"/>
          <p:cNvSpPr>
            <a:spLocks noChangeShapeType="1"/>
          </p:cNvSpPr>
          <p:nvPr/>
        </p:nvSpPr>
        <p:spPr bwMode="auto">
          <a:xfrm>
            <a:off x="7163890" y="1788958"/>
            <a:ext cx="0" cy="2000250"/>
          </a:xfrm>
          <a:prstGeom prst="line">
            <a:avLst/>
          </a:prstGeom>
          <a:noFill/>
          <a:ln w="9525">
            <a:solidFill>
              <a:schemeClr val="bg1"/>
            </a:solidFill>
            <a:round/>
            <a:headEnd/>
            <a:tailEnd/>
          </a:ln>
        </p:spPr>
        <p:txBody>
          <a:bodyPr wrap="none"/>
          <a:lstStyle/>
          <a:p>
            <a:pPr>
              <a:defRPr/>
            </a:pPr>
            <a:endParaRPr lang="en-US" sz="1350">
              <a:solidFill>
                <a:schemeClr val="bg1"/>
              </a:solidFill>
            </a:endParaRPr>
          </a:p>
        </p:txBody>
      </p:sp>
      <p:sp>
        <p:nvSpPr>
          <p:cNvPr id="16" name="Text Box 14"/>
          <p:cNvSpPr txBox="1">
            <a:spLocks noChangeArrowheads="1"/>
          </p:cNvSpPr>
          <p:nvPr/>
        </p:nvSpPr>
        <p:spPr bwMode="auto">
          <a:xfrm rot="-5427507">
            <a:off x="6568577" y="2599387"/>
            <a:ext cx="1785938" cy="276999"/>
          </a:xfrm>
          <a:prstGeom prst="rect">
            <a:avLst/>
          </a:prstGeom>
          <a:noFill/>
          <a:ln w="9525">
            <a:noFill/>
            <a:miter lim="800000"/>
            <a:headEnd/>
            <a:tailEnd/>
          </a:ln>
        </p:spPr>
        <p:txBody>
          <a:bodyPr>
            <a:spAutoFit/>
          </a:bodyPr>
          <a:lstStyle/>
          <a:p>
            <a:pPr algn="ctr">
              <a:spcBef>
                <a:spcPct val="50000"/>
              </a:spcBef>
              <a:defRPr/>
            </a:pPr>
            <a:r>
              <a:rPr lang="en-US" altLang="zh-CN" sz="1200" b="1">
                <a:solidFill>
                  <a:schemeClr val="bg1"/>
                </a:solidFill>
                <a:ea typeface="宋体" pitchFamily="2" charset="-122"/>
              </a:rPr>
              <a:t>Risk</a:t>
            </a:r>
          </a:p>
        </p:txBody>
      </p:sp>
      <p:sp>
        <p:nvSpPr>
          <p:cNvPr id="17" name="Text Box 15"/>
          <p:cNvSpPr txBox="1">
            <a:spLocks noChangeArrowheads="1"/>
          </p:cNvSpPr>
          <p:nvPr/>
        </p:nvSpPr>
        <p:spPr bwMode="auto">
          <a:xfrm>
            <a:off x="7163890" y="3674908"/>
            <a:ext cx="571500" cy="230832"/>
          </a:xfrm>
          <a:prstGeom prst="rect">
            <a:avLst/>
          </a:prstGeom>
          <a:noFill/>
          <a:ln w="9525">
            <a:noFill/>
            <a:miter lim="800000"/>
            <a:headEnd/>
            <a:tailEnd/>
          </a:ln>
        </p:spPr>
        <p:txBody>
          <a:bodyPr>
            <a:spAutoFit/>
          </a:bodyPr>
          <a:lstStyle/>
          <a:p>
            <a:pPr>
              <a:spcBef>
                <a:spcPct val="50000"/>
              </a:spcBef>
              <a:defRPr/>
            </a:pPr>
            <a:r>
              <a:rPr lang="en-US" altLang="zh-CN" sz="900" b="1">
                <a:solidFill>
                  <a:schemeClr val="bg1"/>
                </a:solidFill>
                <a:ea typeface="宋体" pitchFamily="2" charset="-122"/>
              </a:rPr>
              <a:t>High</a:t>
            </a:r>
          </a:p>
        </p:txBody>
      </p:sp>
      <p:sp>
        <p:nvSpPr>
          <p:cNvPr id="18" name="Text Box 16"/>
          <p:cNvSpPr txBox="1">
            <a:spLocks noChangeArrowheads="1"/>
          </p:cNvSpPr>
          <p:nvPr/>
        </p:nvSpPr>
        <p:spPr bwMode="auto">
          <a:xfrm>
            <a:off x="7163890" y="1640134"/>
            <a:ext cx="571500" cy="230832"/>
          </a:xfrm>
          <a:prstGeom prst="rect">
            <a:avLst/>
          </a:prstGeom>
          <a:noFill/>
          <a:ln w="9525">
            <a:noFill/>
            <a:miter lim="800000"/>
            <a:headEnd/>
            <a:tailEnd/>
          </a:ln>
        </p:spPr>
        <p:txBody>
          <a:bodyPr>
            <a:spAutoFit/>
          </a:bodyPr>
          <a:lstStyle/>
          <a:p>
            <a:pPr>
              <a:spcBef>
                <a:spcPct val="50000"/>
              </a:spcBef>
              <a:defRPr/>
            </a:pPr>
            <a:r>
              <a:rPr lang="en-US" altLang="zh-CN" sz="900" b="1">
                <a:solidFill>
                  <a:schemeClr val="bg1"/>
                </a:solidFill>
                <a:ea typeface="宋体" pitchFamily="2" charset="-122"/>
              </a:rPr>
              <a:t>Low</a:t>
            </a:r>
          </a:p>
        </p:txBody>
      </p:sp>
      <p:sp>
        <p:nvSpPr>
          <p:cNvPr id="19" name="Rectangle 17"/>
          <p:cNvSpPr>
            <a:spLocks noChangeArrowheads="1"/>
          </p:cNvSpPr>
          <p:nvPr/>
        </p:nvSpPr>
        <p:spPr bwMode="auto">
          <a:xfrm>
            <a:off x="4877890" y="1331758"/>
            <a:ext cx="2914650" cy="2857500"/>
          </a:xfrm>
          <a:prstGeom prst="rect">
            <a:avLst/>
          </a:prstGeom>
          <a:noFill/>
          <a:ln w="38100">
            <a:solidFill>
              <a:schemeClr val="bg1"/>
            </a:solidFill>
            <a:miter lim="800000"/>
            <a:headEnd/>
            <a:tailEnd/>
          </a:ln>
        </p:spPr>
        <p:txBody>
          <a:bodyPr wrap="none" anchor="ctr"/>
          <a:lstStyle/>
          <a:p>
            <a:pPr>
              <a:defRPr/>
            </a:pPr>
            <a:endParaRPr lang="en-US" sz="1350">
              <a:solidFill>
                <a:schemeClr val="bg1"/>
              </a:solidFill>
            </a:endParaRPr>
          </a:p>
        </p:txBody>
      </p:sp>
      <p:sp>
        <p:nvSpPr>
          <p:cNvPr id="20" name="Title 1"/>
          <p:cNvSpPr txBox="1">
            <a:spLocks/>
          </p:cNvSpPr>
          <p:nvPr/>
        </p:nvSpPr>
        <p:spPr bwMode="auto">
          <a:xfrm>
            <a:off x="1476534" y="2388066"/>
            <a:ext cx="3295583" cy="565547"/>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4400" kern="1200">
                <a:solidFill>
                  <a:schemeClr val="tx1"/>
                </a:solidFill>
                <a:latin typeface="Tahoma" pitchFamily="34" charset="0"/>
                <a:ea typeface="+mj-ea"/>
                <a:cs typeface="Tahoma" pitchFamily="34" charset="0"/>
              </a:defRPr>
            </a:lvl1pPr>
            <a:lvl2pPr algn="l" rtl="0" eaLnBrk="1" fontAlgn="base" hangingPunct="1">
              <a:spcBef>
                <a:spcPct val="0"/>
              </a:spcBef>
              <a:spcAft>
                <a:spcPct val="0"/>
              </a:spcAft>
              <a:defRPr sz="4400">
                <a:solidFill>
                  <a:schemeClr val="tx1"/>
                </a:solidFill>
                <a:latin typeface="Tahoma" pitchFamily="34" charset="0"/>
                <a:cs typeface="Tahoma" pitchFamily="34" charset="0"/>
              </a:defRPr>
            </a:lvl2pPr>
            <a:lvl3pPr algn="l" rtl="0" eaLnBrk="1" fontAlgn="base" hangingPunct="1">
              <a:spcBef>
                <a:spcPct val="0"/>
              </a:spcBef>
              <a:spcAft>
                <a:spcPct val="0"/>
              </a:spcAft>
              <a:defRPr sz="4400">
                <a:solidFill>
                  <a:schemeClr val="tx1"/>
                </a:solidFill>
                <a:latin typeface="Tahoma" pitchFamily="34" charset="0"/>
                <a:cs typeface="Tahoma" pitchFamily="34" charset="0"/>
              </a:defRPr>
            </a:lvl3pPr>
            <a:lvl4pPr algn="l" rtl="0" eaLnBrk="1" fontAlgn="base" hangingPunct="1">
              <a:spcBef>
                <a:spcPct val="0"/>
              </a:spcBef>
              <a:spcAft>
                <a:spcPct val="0"/>
              </a:spcAft>
              <a:defRPr sz="4400">
                <a:solidFill>
                  <a:schemeClr val="tx1"/>
                </a:solidFill>
                <a:latin typeface="Tahoma" pitchFamily="34" charset="0"/>
                <a:cs typeface="Tahoma" pitchFamily="34" charset="0"/>
              </a:defRPr>
            </a:lvl4pPr>
            <a:lvl5pPr algn="l" rtl="0" eaLnBrk="1" fontAlgn="base" hangingPunct="1">
              <a:spcBef>
                <a:spcPct val="0"/>
              </a:spcBef>
              <a:spcAft>
                <a:spcPct val="0"/>
              </a:spcAft>
              <a:defRPr sz="44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US" sz="3600" b="1" dirty="0">
                <a:solidFill>
                  <a:schemeClr val="bg1"/>
                </a:solidFill>
                <a:effectLst>
                  <a:outerShdw blurRad="38100" dist="38100" dir="2700000" algn="tl">
                    <a:srgbClr val="000000">
                      <a:alpha val="43137"/>
                    </a:srgbClr>
                  </a:outerShdw>
                </a:effectLst>
                <a:latin typeface="Calibri" panose="020F0502020204030204" pitchFamily="34" charset="0"/>
              </a:rPr>
              <a:t>Which of these teams brings your project the most risk?</a:t>
            </a:r>
          </a:p>
        </p:txBody>
      </p:sp>
    </p:spTree>
    <p:extLst>
      <p:ext uri="{BB962C8B-B14F-4D97-AF65-F5344CB8AC3E}">
        <p14:creationId xmlns:p14="http://schemas.microsoft.com/office/powerpoint/2010/main" val="386787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3220" y="389828"/>
            <a:ext cx="8177561" cy="3962400"/>
          </a:xfrm>
          <a:noFill/>
        </p:spPr>
        <p:txBody>
          <a:bodyPr>
            <a:normAutofit/>
          </a:bodyPr>
          <a:lstStyle/>
          <a:p>
            <a:pPr algn="ctr"/>
            <a:r>
              <a:rPr lang="en-US" sz="4800" dirty="0"/>
              <a:t>Proven Solution To Increase Odds of Success On ANY Project:</a:t>
            </a:r>
            <a:br>
              <a:rPr lang="en-US" sz="4950" dirty="0"/>
            </a:br>
            <a:r>
              <a:rPr lang="en-US" sz="6000" dirty="0">
                <a:solidFill>
                  <a:srgbClr val="FFFF00"/>
                </a:solidFill>
              </a:rPr>
              <a:t>Hire &amp; Work w/ Experts </a:t>
            </a:r>
            <a:br>
              <a:rPr lang="en-US" sz="6000" dirty="0">
                <a:solidFill>
                  <a:srgbClr val="FFFF00"/>
                </a:solidFill>
              </a:rPr>
            </a:br>
            <a:r>
              <a:rPr lang="en-US" sz="2700" dirty="0">
                <a:solidFill>
                  <a:srgbClr val="FFFF00"/>
                </a:solidFill>
              </a:rPr>
              <a:t>(High Performing Individuals &amp; Teams That </a:t>
            </a:r>
            <a:br>
              <a:rPr lang="en-US" sz="2700" dirty="0">
                <a:solidFill>
                  <a:srgbClr val="FFFF00"/>
                </a:solidFill>
              </a:rPr>
            </a:br>
            <a:r>
              <a:rPr lang="en-US" sz="2700" dirty="0">
                <a:solidFill>
                  <a:srgbClr val="FFFF00"/>
                </a:solidFill>
              </a:rPr>
              <a:t>Actually Know How To Create Value &amp; Mitigate Risk)</a:t>
            </a:r>
          </a:p>
        </p:txBody>
      </p:sp>
    </p:spTree>
    <p:extLst>
      <p:ext uri="{BB962C8B-B14F-4D97-AF65-F5344CB8AC3E}">
        <p14:creationId xmlns:p14="http://schemas.microsoft.com/office/powerpoint/2010/main" val="1559918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6|25.8|11.7"/>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purl.org/dc/term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sharepoint/v3/fields"/>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11015</TotalTime>
  <Words>3390</Words>
  <Application>Microsoft Office PowerPoint</Application>
  <PresentationFormat>On-screen Show (16:9)</PresentationFormat>
  <Paragraphs>637</Paragraphs>
  <Slides>38</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Calibri Light</vt:lpstr>
      <vt:lpstr>Times New Roman</vt:lpstr>
      <vt:lpstr>1_Office Theme</vt:lpstr>
      <vt:lpstr>2_Office Theme</vt:lpstr>
      <vt:lpstr>PowerPoint Presentation</vt:lpstr>
      <vt:lpstr>Today’s Agenda</vt:lpstr>
      <vt:lpstr>Simplar</vt:lpstr>
      <vt:lpstr>PowerPoint Presentation</vt:lpstr>
      <vt:lpstr>PowerPoint Presentation</vt:lpstr>
      <vt:lpstr>PowerPoint Presentation</vt:lpstr>
      <vt:lpstr>Just because something is  written in a contract  does not make it so</vt:lpstr>
      <vt:lpstr>PowerPoint Presentation</vt:lpstr>
      <vt:lpstr>Proven Solution To Increase Odds of Success On ANY Project: Hire &amp; Work w/ Experts  (High Performing Individuals &amp; Teams That  Actually Know How To Create Value &amp; Mitigate Risk)</vt:lpstr>
      <vt:lpstr>This Is Not As Simple  As It Sounds</vt:lpstr>
      <vt:lpstr>How are project teams selected?</vt:lpstr>
      <vt:lpstr>It’s Elementary</vt:lpstr>
      <vt:lpstr>PowerPoint Presentation</vt:lpstr>
      <vt:lpstr>How might these be used?</vt:lpstr>
      <vt:lpstr>Road to Today</vt:lpstr>
      <vt:lpstr>HEXACO Personality Inventory</vt:lpstr>
      <vt:lpstr>Emotional Intelligence Appraisal</vt:lpstr>
      <vt:lpstr>QDISC-101</vt:lpstr>
      <vt:lpstr>Customized Individual Reports</vt:lpstr>
      <vt:lpstr>Customized Individual Reports</vt:lpstr>
      <vt:lpstr>Profile &amp; Benchmarking</vt:lpstr>
      <vt:lpstr>Comparing Levels Org. Seniority</vt:lpstr>
      <vt:lpstr>Enhanced Decision Making – Promotions / Opportunities</vt:lpstr>
      <vt:lpstr>Top Performers - Individuals</vt:lpstr>
      <vt:lpstr>Performance Ratings: ID the Rockstars</vt:lpstr>
      <vt:lpstr>Comparison: Rockstar vs. Avg.</vt:lpstr>
      <vt:lpstr>Comparison:  Rockstars vs. Avg.</vt:lpstr>
      <vt:lpstr>PowerPoint Presentation</vt:lpstr>
      <vt:lpstr>Team Performance – Case Study</vt:lpstr>
      <vt:lpstr>Team Performance – Case Study</vt:lpstr>
      <vt:lpstr>Team Performance – Case Study</vt:lpstr>
      <vt:lpstr>Team Performance – Case Study</vt:lpstr>
      <vt:lpstr>Top Performing Teams vs. Others </vt:lpstr>
      <vt:lpstr>Organizational Profile Mapping</vt:lpstr>
      <vt:lpstr>So… what does it all mean?</vt:lpstr>
      <vt:lpstr>What’s next</vt:lpstr>
      <vt:lpstr>Key Takeaways</vt:lpstr>
      <vt:lpstr>If you are interested…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Identiyfing Future High Performers</dc:title>
  <dc:subject/>
  <dc:creator>Simplar</dc:creator>
  <cp:keywords/>
  <dc:description/>
  <cp:lastModifiedBy>Jake Smithwick</cp:lastModifiedBy>
  <cp:revision>369</cp:revision>
  <dcterms:created xsi:type="dcterms:W3CDTF">2010-04-12T23:12:02Z</dcterms:created>
  <dcterms:modified xsi:type="dcterms:W3CDTF">2020-06-26T17:52:55Z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