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42" r:id="rId2"/>
    <p:sldMasterId id="2147483962" r:id="rId3"/>
    <p:sldMasterId id="2147483972" r:id="rId4"/>
    <p:sldMasterId id="2147483982" r:id="rId5"/>
    <p:sldMasterId id="2147484006" r:id="rId6"/>
    <p:sldMasterId id="2147484015" r:id="rId7"/>
    <p:sldMasterId id="2147484029" r:id="rId8"/>
    <p:sldMasterId id="2147484022" r:id="rId9"/>
  </p:sldMasterIdLst>
  <p:notesMasterIdLst>
    <p:notesMasterId r:id="rId64"/>
  </p:notesMasterIdLst>
  <p:sldIdLst>
    <p:sldId id="2382" r:id="rId10"/>
    <p:sldId id="2383" r:id="rId11"/>
    <p:sldId id="2411" r:id="rId12"/>
    <p:sldId id="2413" r:id="rId13"/>
    <p:sldId id="2430" r:id="rId14"/>
    <p:sldId id="2417" r:id="rId15"/>
    <p:sldId id="2421" r:id="rId16"/>
    <p:sldId id="2414" r:id="rId17"/>
    <p:sldId id="2415" r:id="rId18"/>
    <p:sldId id="2423" r:id="rId19"/>
    <p:sldId id="2431" r:id="rId20"/>
    <p:sldId id="2429" r:id="rId21"/>
    <p:sldId id="2428" r:id="rId22"/>
    <p:sldId id="2441" r:id="rId23"/>
    <p:sldId id="2439" r:id="rId24"/>
    <p:sldId id="2442" r:id="rId25"/>
    <p:sldId id="2433" r:id="rId26"/>
    <p:sldId id="2432" r:id="rId27"/>
    <p:sldId id="2434" r:id="rId28"/>
    <p:sldId id="2444" r:id="rId29"/>
    <p:sldId id="2445" r:id="rId30"/>
    <p:sldId id="2440" r:id="rId31"/>
    <p:sldId id="2455" r:id="rId32"/>
    <p:sldId id="2424" r:id="rId33"/>
    <p:sldId id="2418" r:id="rId34"/>
    <p:sldId id="2435" r:id="rId35"/>
    <p:sldId id="2436" r:id="rId36"/>
    <p:sldId id="2438" r:id="rId37"/>
    <p:sldId id="2425" r:id="rId38"/>
    <p:sldId id="2437" r:id="rId39"/>
    <p:sldId id="2426" r:id="rId40"/>
    <p:sldId id="2458" r:id="rId41"/>
    <p:sldId id="2422" r:id="rId42"/>
    <p:sldId id="2446" r:id="rId43"/>
    <p:sldId id="2447" r:id="rId44"/>
    <p:sldId id="2452" r:id="rId45"/>
    <p:sldId id="2453" r:id="rId46"/>
    <p:sldId id="2449" r:id="rId47"/>
    <p:sldId id="2450" r:id="rId48"/>
    <p:sldId id="2135" r:id="rId49"/>
    <p:sldId id="2136" r:id="rId50"/>
    <p:sldId id="2451" r:id="rId51"/>
    <p:sldId id="2410" r:id="rId52"/>
    <p:sldId id="2409" r:id="rId53"/>
    <p:sldId id="2408" r:id="rId54"/>
    <p:sldId id="2189" r:id="rId55"/>
    <p:sldId id="2143" r:id="rId56"/>
    <p:sldId id="2191" r:id="rId57"/>
    <p:sldId id="2275" r:id="rId58"/>
    <p:sldId id="2448" r:id="rId59"/>
    <p:sldId id="2381" r:id="rId60"/>
    <p:sldId id="2456" r:id="rId61"/>
    <p:sldId id="2457" r:id="rId62"/>
    <p:sldId id="2459" r:id="rId63"/>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C00"/>
    <a:srgbClr val="A30046"/>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45" autoAdjust="0"/>
    <p:restoredTop sz="92416" autoAdjust="0"/>
  </p:normalViewPr>
  <p:slideViewPr>
    <p:cSldViewPr snapToGrid="0">
      <p:cViewPr varScale="1">
        <p:scale>
          <a:sx n="82" d="100"/>
          <a:sy n="82" d="100"/>
        </p:scale>
        <p:origin x="40" y="696"/>
      </p:cViewPr>
      <p:guideLst>
        <p:guide orient="horz" pos="2160"/>
        <p:guide pos="2880"/>
      </p:guideLst>
    </p:cSldViewPr>
  </p:slideViewPr>
  <p:notesTextViewPr>
    <p:cViewPr>
      <p:scale>
        <a:sx n="3" d="2"/>
        <a:sy n="3" d="2"/>
      </p:scale>
      <p:origin x="0" y="0"/>
    </p:cViewPr>
  </p:notesTextViewPr>
  <p:sorterViewPr>
    <p:cViewPr varScale="1">
      <p:scale>
        <a:sx n="1" d="1"/>
        <a:sy n="1" d="1"/>
      </p:scale>
      <p:origin x="0" y="-5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fulton.ad.asu.edu\home\Research\PBSRG\Employees\Anthony\Dissertation\Data\140210%20Directors%20Report%20C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strRef>
              <c:f>'Paper 2'!$H$37</c:f>
              <c:strCache>
                <c:ptCount val="1"/>
                <c:pt idx="0">
                  <c:v>COSQ8</c:v>
                </c:pt>
              </c:strCache>
            </c:strRef>
          </c:tx>
          <c:spPr>
            <a:ln w="28575">
              <a:noFill/>
            </a:ln>
          </c:spPr>
          <c:marker>
            <c:symbol val="circle"/>
            <c:size val="7"/>
            <c:spPr>
              <a:solidFill>
                <a:schemeClr val="tx1"/>
              </a:solidFill>
            </c:spPr>
          </c:marker>
          <c:trendline>
            <c:trendlineType val="linear"/>
            <c:dispRSqr val="0"/>
            <c:dispEq val="0"/>
          </c:trendline>
          <c:xVal>
            <c:numRef>
              <c:f>'Paper 2'!$D$38:$D$49</c:f>
              <c:numCache>
                <c:formatCode>0.0</c:formatCode>
                <c:ptCount val="12"/>
                <c:pt idx="0">
                  <c:v>6.3449999999999935</c:v>
                </c:pt>
                <c:pt idx="1">
                  <c:v>6.5351351351351363</c:v>
                </c:pt>
                <c:pt idx="2">
                  <c:v>5.9594594594594614</c:v>
                </c:pt>
                <c:pt idx="3">
                  <c:v>7.6818181818181834</c:v>
                </c:pt>
                <c:pt idx="4">
                  <c:v>6.8510638297872353</c:v>
                </c:pt>
                <c:pt idx="5">
                  <c:v>7.0454545454545405</c:v>
                </c:pt>
                <c:pt idx="6">
                  <c:v>7.2326923076923153</c:v>
                </c:pt>
                <c:pt idx="7">
                  <c:v>5.7500000000000009</c:v>
                </c:pt>
                <c:pt idx="8">
                  <c:v>6.3187500000000005</c:v>
                </c:pt>
                <c:pt idx="9">
                  <c:v>5.5467741935483925</c:v>
                </c:pt>
                <c:pt idx="10">
                  <c:v>6.3285714285714265</c:v>
                </c:pt>
                <c:pt idx="11">
                  <c:v>8.1875000000000018</c:v>
                </c:pt>
              </c:numCache>
            </c:numRef>
          </c:xVal>
          <c:yVal>
            <c:numRef>
              <c:f>'Paper 2'!$H$38:$H$49</c:f>
              <c:numCache>
                <c:formatCode>0.0</c:formatCode>
                <c:ptCount val="12"/>
                <c:pt idx="0">
                  <c:v>9.4722222222222268</c:v>
                </c:pt>
                <c:pt idx="1">
                  <c:v>9.6984126984126995</c:v>
                </c:pt>
                <c:pt idx="2">
                  <c:v>9.7448979591836729</c:v>
                </c:pt>
                <c:pt idx="3">
                  <c:v>9.5360000000000014</c:v>
                </c:pt>
                <c:pt idx="4">
                  <c:v>9.8095238095238209</c:v>
                </c:pt>
                <c:pt idx="5">
                  <c:v>9.649659863945578</c:v>
                </c:pt>
                <c:pt idx="6">
                  <c:v>9.3246753246753187</c:v>
                </c:pt>
                <c:pt idx="7">
                  <c:v>9.6755102040816485</c:v>
                </c:pt>
                <c:pt idx="8">
                  <c:v>9.3095238095238226</c:v>
                </c:pt>
                <c:pt idx="9">
                  <c:v>8.1</c:v>
                </c:pt>
                <c:pt idx="10">
                  <c:v>8.9904761904761905</c:v>
                </c:pt>
                <c:pt idx="11">
                  <c:v>10</c:v>
                </c:pt>
              </c:numCache>
            </c:numRef>
          </c:yVal>
          <c:smooth val="0"/>
          <c:extLst>
            <c:ext xmlns:c16="http://schemas.microsoft.com/office/drawing/2014/chart" uri="{C3380CC4-5D6E-409C-BE32-E72D297353CC}">
              <c16:uniqueId val="{00000000-B8F6-4251-9794-C162AD630E34}"/>
            </c:ext>
          </c:extLst>
        </c:ser>
        <c:dLbls>
          <c:showLegendKey val="0"/>
          <c:showVal val="0"/>
          <c:showCatName val="0"/>
          <c:showSerName val="0"/>
          <c:showPercent val="0"/>
          <c:showBubbleSize val="0"/>
        </c:dLbls>
        <c:axId val="609746104"/>
        <c:axId val="609748848"/>
      </c:scatterChart>
      <c:valAx>
        <c:axId val="609746104"/>
        <c:scaling>
          <c:orientation val="minMax"/>
          <c:max val="8.5"/>
          <c:min val="5"/>
        </c:scaling>
        <c:delete val="0"/>
        <c:axPos val="b"/>
        <c:title>
          <c:tx>
            <c:rich>
              <a:bodyPr/>
              <a:lstStyle/>
              <a:p>
                <a:pPr>
                  <a:defRPr sz="1800"/>
                </a:pPr>
                <a:r>
                  <a:rPr lang="en-US" sz="1800"/>
                  <a:t>Average Proposal Risk Assessment Score </a:t>
                </a:r>
              </a:p>
            </c:rich>
          </c:tx>
          <c:overlay val="0"/>
        </c:title>
        <c:numFmt formatCode="0.0" sourceLinked="1"/>
        <c:majorTickMark val="out"/>
        <c:minorTickMark val="none"/>
        <c:tickLblPos val="nextTo"/>
        <c:crossAx val="609748848"/>
        <c:crosses val="autoZero"/>
        <c:crossBetween val="midCat"/>
      </c:valAx>
      <c:valAx>
        <c:axId val="609748848"/>
        <c:scaling>
          <c:orientation val="minMax"/>
          <c:max val="10"/>
          <c:min val="8"/>
        </c:scaling>
        <c:delete val="0"/>
        <c:axPos val="l"/>
        <c:majorGridlines/>
        <c:title>
          <c:tx>
            <c:rich>
              <a:bodyPr rot="-5400000" vert="horz"/>
              <a:lstStyle/>
              <a:p>
                <a:pPr>
                  <a:defRPr sz="1800"/>
                </a:pPr>
                <a:r>
                  <a:rPr lang="en-US" sz="1800"/>
                  <a:t>Close Out</a:t>
                </a:r>
                <a:r>
                  <a:rPr lang="en-US" sz="1800" baseline="0"/>
                  <a:t> Survey - Overall Satisfaction</a:t>
                </a:r>
                <a:endParaRPr lang="en-US" sz="1800"/>
              </a:p>
            </c:rich>
          </c:tx>
          <c:overlay val="0"/>
        </c:title>
        <c:numFmt formatCode="0.0" sourceLinked="1"/>
        <c:majorTickMark val="out"/>
        <c:minorTickMark val="none"/>
        <c:tickLblPos val="nextTo"/>
        <c:crossAx val="609746104"/>
        <c:crosses val="autoZero"/>
        <c:crossBetween val="midCat"/>
        <c:majorUnit val="0.5"/>
      </c:valAx>
      <c:spPr>
        <a:solidFill>
          <a:schemeClr val="bg1"/>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580E6345-F103-4AC4-92A6-9F61A0FC6EE0}" type="datetimeFigureOut">
              <a:rPr lang="en-US"/>
              <a:pPr>
                <a:defRPr/>
              </a:pPr>
              <a:t>11/5/2018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987FC522-C427-41C8-A13F-6E1EBE6B9069}" type="slidenum">
              <a:rPr lang="en-US"/>
              <a:pPr>
                <a:defRPr/>
              </a:pPr>
              <a:t>‹#›</a:t>
            </a:fld>
            <a:endParaRPr lang="en-US" dirty="0"/>
          </a:p>
        </p:txBody>
      </p:sp>
    </p:spTree>
    <p:extLst>
      <p:ext uri="{BB962C8B-B14F-4D97-AF65-F5344CB8AC3E}">
        <p14:creationId xmlns:p14="http://schemas.microsoft.com/office/powerpoint/2010/main" val="3088365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2</a:t>
            </a:fld>
            <a:endParaRPr lang="en-US" dirty="0"/>
          </a:p>
        </p:txBody>
      </p:sp>
    </p:spTree>
    <p:extLst>
      <p:ext uri="{BB962C8B-B14F-4D97-AF65-F5344CB8AC3E}">
        <p14:creationId xmlns:p14="http://schemas.microsoft.com/office/powerpoint/2010/main" val="239556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23">
              <a:defRPr sz="1900">
                <a:solidFill>
                  <a:schemeClr val="tx1"/>
                </a:solidFill>
                <a:latin typeface="Tahoma" pitchFamily="34" charset="0"/>
              </a:defRPr>
            </a:lvl1pPr>
            <a:lvl2pPr marL="716130" indent="-275434" defTabSz="898223">
              <a:defRPr sz="1900">
                <a:solidFill>
                  <a:schemeClr val="tx1"/>
                </a:solidFill>
                <a:latin typeface="Tahoma" pitchFamily="34" charset="0"/>
              </a:defRPr>
            </a:lvl2pPr>
            <a:lvl3pPr marL="1101738" indent="-220348" defTabSz="898223">
              <a:defRPr sz="1900">
                <a:solidFill>
                  <a:schemeClr val="tx1"/>
                </a:solidFill>
                <a:latin typeface="Tahoma" pitchFamily="34" charset="0"/>
              </a:defRPr>
            </a:lvl3pPr>
            <a:lvl4pPr marL="1542433" indent="-220348" defTabSz="898223">
              <a:defRPr sz="1900">
                <a:solidFill>
                  <a:schemeClr val="tx1"/>
                </a:solidFill>
                <a:latin typeface="Tahoma" pitchFamily="34" charset="0"/>
              </a:defRPr>
            </a:lvl4pPr>
            <a:lvl5pPr marL="1983128" indent="-220348" defTabSz="898223">
              <a:defRPr sz="1900">
                <a:solidFill>
                  <a:schemeClr val="tx1"/>
                </a:solidFill>
                <a:latin typeface="Tahoma" pitchFamily="34" charset="0"/>
              </a:defRPr>
            </a:lvl5pPr>
            <a:lvl6pPr marL="2423823" indent="-220348" defTabSz="898223" eaLnBrk="0" fontAlgn="base" hangingPunct="0">
              <a:spcBef>
                <a:spcPct val="0"/>
              </a:spcBef>
              <a:spcAft>
                <a:spcPct val="0"/>
              </a:spcAft>
              <a:defRPr sz="1900">
                <a:solidFill>
                  <a:schemeClr val="tx1"/>
                </a:solidFill>
                <a:latin typeface="Tahoma" pitchFamily="34" charset="0"/>
              </a:defRPr>
            </a:lvl6pPr>
            <a:lvl7pPr marL="2864518" indent="-220348" defTabSz="898223" eaLnBrk="0" fontAlgn="base" hangingPunct="0">
              <a:spcBef>
                <a:spcPct val="0"/>
              </a:spcBef>
              <a:spcAft>
                <a:spcPct val="0"/>
              </a:spcAft>
              <a:defRPr sz="1900">
                <a:solidFill>
                  <a:schemeClr val="tx1"/>
                </a:solidFill>
                <a:latin typeface="Tahoma" pitchFamily="34" charset="0"/>
              </a:defRPr>
            </a:lvl7pPr>
            <a:lvl8pPr marL="3305213" indent="-220348" defTabSz="898223" eaLnBrk="0" fontAlgn="base" hangingPunct="0">
              <a:spcBef>
                <a:spcPct val="0"/>
              </a:spcBef>
              <a:spcAft>
                <a:spcPct val="0"/>
              </a:spcAft>
              <a:defRPr sz="1900">
                <a:solidFill>
                  <a:schemeClr val="tx1"/>
                </a:solidFill>
                <a:latin typeface="Tahoma" pitchFamily="34" charset="0"/>
              </a:defRPr>
            </a:lvl8pPr>
            <a:lvl9pPr marL="3745908" indent="-220348" defTabSz="898223" eaLnBrk="0" fontAlgn="base" hangingPunct="0">
              <a:spcBef>
                <a:spcPct val="0"/>
              </a:spcBef>
              <a:spcAft>
                <a:spcPct val="0"/>
              </a:spcAft>
              <a:defRPr sz="1900">
                <a:solidFill>
                  <a:schemeClr val="tx1"/>
                </a:solidFill>
                <a:latin typeface="Tahoma" pitchFamily="34" charset="0"/>
              </a:defRPr>
            </a:lvl9pPr>
          </a:lstStyle>
          <a:p>
            <a:fld id="{4CD78195-DB7E-425D-AC66-72AC98FFEAD4}" type="slidenum">
              <a:rPr lang="en-US" sz="1200">
                <a:latin typeface="Arial" charset="0"/>
              </a:rPr>
              <a:pPr/>
              <a:t>35</a:t>
            </a:fld>
            <a:endParaRPr lang="en-US" sz="1200">
              <a:latin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p>
        </p:txBody>
      </p:sp>
    </p:spTree>
    <p:extLst>
      <p:ext uri="{BB962C8B-B14F-4D97-AF65-F5344CB8AC3E}">
        <p14:creationId xmlns:p14="http://schemas.microsoft.com/office/powerpoint/2010/main" val="164647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Tahoma" pitchFamily="34" charset="0"/>
              </a:defRPr>
            </a:lvl1pPr>
            <a:lvl2pPr marL="742950" indent="-285750" defTabSz="931863">
              <a:defRPr sz="2000">
                <a:solidFill>
                  <a:schemeClr val="tx1"/>
                </a:solidFill>
                <a:latin typeface="Tahoma" pitchFamily="34" charset="0"/>
              </a:defRPr>
            </a:lvl2pPr>
            <a:lvl3pPr marL="1143000" indent="-228600" defTabSz="931863">
              <a:defRPr sz="2000">
                <a:solidFill>
                  <a:schemeClr val="tx1"/>
                </a:solidFill>
                <a:latin typeface="Tahoma" pitchFamily="34" charset="0"/>
              </a:defRPr>
            </a:lvl3pPr>
            <a:lvl4pPr marL="1600200" indent="-228600" defTabSz="931863">
              <a:defRPr sz="2000">
                <a:solidFill>
                  <a:schemeClr val="tx1"/>
                </a:solidFill>
                <a:latin typeface="Tahoma" pitchFamily="34" charset="0"/>
              </a:defRPr>
            </a:lvl4pPr>
            <a:lvl5pPr marL="2057400" indent="-228600" defTabSz="931863">
              <a:defRPr sz="2000">
                <a:solidFill>
                  <a:schemeClr val="tx1"/>
                </a:solidFill>
                <a:latin typeface="Tahoma" pitchFamily="34" charset="0"/>
              </a:defRPr>
            </a:lvl5pPr>
            <a:lvl6pPr marL="2514600" indent="-228600" defTabSz="931863" eaLnBrk="0" fontAlgn="base" hangingPunct="0">
              <a:spcBef>
                <a:spcPct val="0"/>
              </a:spcBef>
              <a:spcAft>
                <a:spcPct val="0"/>
              </a:spcAft>
              <a:defRPr sz="2000">
                <a:solidFill>
                  <a:schemeClr val="tx1"/>
                </a:solidFill>
                <a:latin typeface="Tahoma" pitchFamily="34" charset="0"/>
              </a:defRPr>
            </a:lvl6pPr>
            <a:lvl7pPr marL="2971800" indent="-228600" defTabSz="931863" eaLnBrk="0" fontAlgn="base" hangingPunct="0">
              <a:spcBef>
                <a:spcPct val="0"/>
              </a:spcBef>
              <a:spcAft>
                <a:spcPct val="0"/>
              </a:spcAft>
              <a:defRPr sz="2000">
                <a:solidFill>
                  <a:schemeClr val="tx1"/>
                </a:solidFill>
                <a:latin typeface="Tahoma" pitchFamily="34" charset="0"/>
              </a:defRPr>
            </a:lvl7pPr>
            <a:lvl8pPr marL="3429000" indent="-228600" defTabSz="931863" eaLnBrk="0" fontAlgn="base" hangingPunct="0">
              <a:spcBef>
                <a:spcPct val="0"/>
              </a:spcBef>
              <a:spcAft>
                <a:spcPct val="0"/>
              </a:spcAft>
              <a:defRPr sz="2000">
                <a:solidFill>
                  <a:schemeClr val="tx1"/>
                </a:solidFill>
                <a:latin typeface="Tahoma" pitchFamily="34" charset="0"/>
              </a:defRPr>
            </a:lvl8pPr>
            <a:lvl9pPr marL="3886200" indent="-228600" defTabSz="931863" eaLnBrk="0" fontAlgn="base" hangingPunct="0">
              <a:spcBef>
                <a:spcPct val="0"/>
              </a:spcBef>
              <a:spcAft>
                <a:spcPct val="0"/>
              </a:spcAft>
              <a:defRPr sz="2000">
                <a:solidFill>
                  <a:schemeClr val="tx1"/>
                </a:solidFill>
                <a:latin typeface="Tahoma" pitchFamily="34" charset="0"/>
              </a:defRPr>
            </a:lvl9pPr>
          </a:lstStyle>
          <a:p>
            <a:fld id="{4CD78195-DB7E-425D-AC66-72AC98FFEAD4}" type="slidenum">
              <a:rPr lang="en-US" sz="1200" smtClean="0">
                <a:latin typeface="Arial" charset="0"/>
              </a:rPr>
              <a:pPr/>
              <a:t>36</a:t>
            </a:fld>
            <a:endParaRPr lang="en-US" sz="1200" smtClean="0">
              <a:latin typeface="Arial" charset="0"/>
            </a:endParaRPr>
          </a:p>
        </p:txBody>
      </p:sp>
      <p:sp>
        <p:nvSpPr>
          <p:cNvPr id="289795" name="Rectangle 2"/>
          <p:cNvSpPr>
            <a:spLocks noGrp="1" noRot="1" noChangeAspect="1" noChangeArrowheads="1" noTextEdit="1"/>
          </p:cNvSpPr>
          <p:nvPr>
            <p:ph type="sldImg"/>
          </p:nvPr>
        </p:nvSpPr>
        <p:spPr>
          <a:xfrm>
            <a:off x="1371600" y="1143000"/>
            <a:ext cx="4114800" cy="3086100"/>
          </a:xfrm>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t>Project-specific</a:t>
            </a:r>
          </a:p>
          <a:p>
            <a:pPr eaLnBrk="1" hangingPunct="1"/>
            <a:r>
              <a:rPr lang="en-US" sz="1000" dirty="0" smtClean="0"/>
              <a:t>Actionable approaches / means and methods</a:t>
            </a:r>
          </a:p>
          <a:p>
            <a:pPr eaLnBrk="1" hangingPunct="1"/>
            <a:r>
              <a:rPr lang="en-US" sz="1000" dirty="0" smtClean="0"/>
              <a:t>Differentiation</a:t>
            </a:r>
          </a:p>
        </p:txBody>
      </p:sp>
    </p:spTree>
    <p:extLst>
      <p:ext uri="{BB962C8B-B14F-4D97-AF65-F5344CB8AC3E}">
        <p14:creationId xmlns:p14="http://schemas.microsoft.com/office/powerpoint/2010/main" val="289861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Tahoma" panose="020B0604030504040204" pitchFamily="34" charset="0"/>
                <a:cs typeface="Arial" panose="020B0604020202020204" pitchFamily="34" charset="0"/>
              </a:defRPr>
            </a:lvl1pPr>
            <a:lvl2pPr marL="716130" indent="-275434" eaLnBrk="0" hangingPunct="0">
              <a:defRPr sz="1900">
                <a:solidFill>
                  <a:schemeClr val="tx1"/>
                </a:solidFill>
                <a:latin typeface="Tahoma" panose="020B0604030504040204" pitchFamily="34" charset="0"/>
                <a:cs typeface="Arial" panose="020B0604020202020204" pitchFamily="34" charset="0"/>
              </a:defRPr>
            </a:lvl2pPr>
            <a:lvl3pPr marL="1101738" indent="-220348" eaLnBrk="0" hangingPunct="0">
              <a:defRPr sz="1900">
                <a:solidFill>
                  <a:schemeClr val="tx1"/>
                </a:solidFill>
                <a:latin typeface="Tahoma" panose="020B0604030504040204" pitchFamily="34" charset="0"/>
                <a:cs typeface="Arial" panose="020B0604020202020204" pitchFamily="34" charset="0"/>
              </a:defRPr>
            </a:lvl3pPr>
            <a:lvl4pPr marL="1542433" indent="-220348" eaLnBrk="0" hangingPunct="0">
              <a:defRPr sz="1900">
                <a:solidFill>
                  <a:schemeClr val="tx1"/>
                </a:solidFill>
                <a:latin typeface="Tahoma" panose="020B0604030504040204" pitchFamily="34" charset="0"/>
                <a:cs typeface="Arial" panose="020B0604020202020204" pitchFamily="34" charset="0"/>
              </a:defRPr>
            </a:lvl4pPr>
            <a:lvl5pPr marL="1983128" indent="-220348" eaLnBrk="0" hangingPunct="0">
              <a:defRPr sz="1900">
                <a:solidFill>
                  <a:schemeClr val="tx1"/>
                </a:solidFill>
                <a:latin typeface="Tahoma" panose="020B0604030504040204" pitchFamily="34" charset="0"/>
                <a:cs typeface="Arial" panose="020B0604020202020204" pitchFamily="34" charset="0"/>
              </a:defRPr>
            </a:lvl5pPr>
            <a:lvl6pPr marL="2423823" indent="-220348" eaLnBrk="0" fontAlgn="base" hangingPunct="0">
              <a:spcBef>
                <a:spcPct val="0"/>
              </a:spcBef>
              <a:spcAft>
                <a:spcPct val="0"/>
              </a:spcAft>
              <a:defRPr sz="1900">
                <a:solidFill>
                  <a:schemeClr val="tx1"/>
                </a:solidFill>
                <a:latin typeface="Tahoma" panose="020B0604030504040204" pitchFamily="34" charset="0"/>
                <a:cs typeface="Arial" panose="020B0604020202020204" pitchFamily="34" charset="0"/>
              </a:defRPr>
            </a:lvl6pPr>
            <a:lvl7pPr marL="2864518" indent="-220348" eaLnBrk="0" fontAlgn="base" hangingPunct="0">
              <a:spcBef>
                <a:spcPct val="0"/>
              </a:spcBef>
              <a:spcAft>
                <a:spcPct val="0"/>
              </a:spcAft>
              <a:defRPr sz="1900">
                <a:solidFill>
                  <a:schemeClr val="tx1"/>
                </a:solidFill>
                <a:latin typeface="Tahoma" panose="020B0604030504040204" pitchFamily="34" charset="0"/>
                <a:cs typeface="Arial" panose="020B0604020202020204" pitchFamily="34" charset="0"/>
              </a:defRPr>
            </a:lvl7pPr>
            <a:lvl8pPr marL="3305213" indent="-220348" eaLnBrk="0" fontAlgn="base" hangingPunct="0">
              <a:spcBef>
                <a:spcPct val="0"/>
              </a:spcBef>
              <a:spcAft>
                <a:spcPct val="0"/>
              </a:spcAft>
              <a:defRPr sz="1900">
                <a:solidFill>
                  <a:schemeClr val="tx1"/>
                </a:solidFill>
                <a:latin typeface="Tahoma" panose="020B0604030504040204" pitchFamily="34" charset="0"/>
                <a:cs typeface="Arial" panose="020B0604020202020204" pitchFamily="34" charset="0"/>
              </a:defRPr>
            </a:lvl8pPr>
            <a:lvl9pPr marL="3745908" indent="-220348" eaLnBrk="0" fontAlgn="base" hangingPunct="0">
              <a:spcBef>
                <a:spcPct val="0"/>
              </a:spcBef>
              <a:spcAft>
                <a:spcPct val="0"/>
              </a:spcAft>
              <a:defRPr sz="1900">
                <a:solidFill>
                  <a:schemeClr val="tx1"/>
                </a:solidFill>
                <a:latin typeface="Tahoma" panose="020B0604030504040204" pitchFamily="34" charset="0"/>
                <a:cs typeface="Arial" panose="020B0604020202020204" pitchFamily="34" charset="0"/>
              </a:defRPr>
            </a:lvl9pPr>
          </a:lstStyle>
          <a:p>
            <a:pPr eaLnBrk="1" hangingPunct="1"/>
            <a:fld id="{6AABD87C-1489-400D-8EE1-D5ED79095B29}" type="slidenum">
              <a:rPr lang="en-US" altLang="en-US" sz="1200"/>
              <a:pPr eaLnBrk="1" hangingPunct="1"/>
              <a:t>37</a:t>
            </a:fld>
            <a:endParaRPr lang="en-US"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ea typeface="ＭＳ Ｐゴシック" panose="020B0600070205080204" pitchFamily="34" charset="-128"/>
            </a:endParaRPr>
          </a:p>
        </p:txBody>
      </p:sp>
    </p:spTree>
    <p:extLst>
      <p:ext uri="{BB962C8B-B14F-4D97-AF65-F5344CB8AC3E}">
        <p14:creationId xmlns:p14="http://schemas.microsoft.com/office/powerpoint/2010/main" val="404422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23">
              <a:defRPr sz="1900">
                <a:solidFill>
                  <a:schemeClr val="tx1"/>
                </a:solidFill>
                <a:latin typeface="Tahoma" pitchFamily="34" charset="0"/>
              </a:defRPr>
            </a:lvl1pPr>
            <a:lvl2pPr marL="716130" indent="-275434" defTabSz="898223">
              <a:defRPr sz="1900">
                <a:solidFill>
                  <a:schemeClr val="tx1"/>
                </a:solidFill>
                <a:latin typeface="Tahoma" pitchFamily="34" charset="0"/>
              </a:defRPr>
            </a:lvl2pPr>
            <a:lvl3pPr marL="1101738" indent="-220348" defTabSz="898223">
              <a:defRPr sz="1900">
                <a:solidFill>
                  <a:schemeClr val="tx1"/>
                </a:solidFill>
                <a:latin typeface="Tahoma" pitchFamily="34" charset="0"/>
              </a:defRPr>
            </a:lvl3pPr>
            <a:lvl4pPr marL="1542433" indent="-220348" defTabSz="898223">
              <a:defRPr sz="1900">
                <a:solidFill>
                  <a:schemeClr val="tx1"/>
                </a:solidFill>
                <a:latin typeface="Tahoma" pitchFamily="34" charset="0"/>
              </a:defRPr>
            </a:lvl4pPr>
            <a:lvl5pPr marL="1983128" indent="-220348" defTabSz="898223">
              <a:defRPr sz="1900">
                <a:solidFill>
                  <a:schemeClr val="tx1"/>
                </a:solidFill>
                <a:latin typeface="Tahoma" pitchFamily="34" charset="0"/>
              </a:defRPr>
            </a:lvl5pPr>
            <a:lvl6pPr marL="2423823" indent="-220348" defTabSz="898223" eaLnBrk="0" fontAlgn="base" hangingPunct="0">
              <a:spcBef>
                <a:spcPct val="0"/>
              </a:spcBef>
              <a:spcAft>
                <a:spcPct val="0"/>
              </a:spcAft>
              <a:defRPr sz="1900">
                <a:solidFill>
                  <a:schemeClr val="tx1"/>
                </a:solidFill>
                <a:latin typeface="Tahoma" pitchFamily="34" charset="0"/>
              </a:defRPr>
            </a:lvl6pPr>
            <a:lvl7pPr marL="2864518" indent="-220348" defTabSz="898223" eaLnBrk="0" fontAlgn="base" hangingPunct="0">
              <a:spcBef>
                <a:spcPct val="0"/>
              </a:spcBef>
              <a:spcAft>
                <a:spcPct val="0"/>
              </a:spcAft>
              <a:defRPr sz="1900">
                <a:solidFill>
                  <a:schemeClr val="tx1"/>
                </a:solidFill>
                <a:latin typeface="Tahoma" pitchFamily="34" charset="0"/>
              </a:defRPr>
            </a:lvl7pPr>
            <a:lvl8pPr marL="3305213" indent="-220348" defTabSz="898223" eaLnBrk="0" fontAlgn="base" hangingPunct="0">
              <a:spcBef>
                <a:spcPct val="0"/>
              </a:spcBef>
              <a:spcAft>
                <a:spcPct val="0"/>
              </a:spcAft>
              <a:defRPr sz="1900">
                <a:solidFill>
                  <a:schemeClr val="tx1"/>
                </a:solidFill>
                <a:latin typeface="Tahoma" pitchFamily="34" charset="0"/>
              </a:defRPr>
            </a:lvl8pPr>
            <a:lvl9pPr marL="3745908" indent="-220348" defTabSz="898223" eaLnBrk="0" fontAlgn="base" hangingPunct="0">
              <a:spcBef>
                <a:spcPct val="0"/>
              </a:spcBef>
              <a:spcAft>
                <a:spcPct val="0"/>
              </a:spcAft>
              <a:defRPr sz="1900">
                <a:solidFill>
                  <a:schemeClr val="tx1"/>
                </a:solidFill>
                <a:latin typeface="Tahoma" pitchFamily="34" charset="0"/>
              </a:defRPr>
            </a:lvl9pPr>
          </a:lstStyle>
          <a:p>
            <a:fld id="{4CD78195-DB7E-425D-AC66-72AC98FFEAD4}" type="slidenum">
              <a:rPr lang="en-US" sz="1200">
                <a:latin typeface="Arial" charset="0"/>
              </a:rPr>
              <a:pPr/>
              <a:t>38</a:t>
            </a:fld>
            <a:endParaRPr lang="en-US" sz="1200">
              <a:latin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p>
        </p:txBody>
      </p:sp>
    </p:spTree>
    <p:extLst>
      <p:ext uri="{BB962C8B-B14F-4D97-AF65-F5344CB8AC3E}">
        <p14:creationId xmlns:p14="http://schemas.microsoft.com/office/powerpoint/2010/main" val="4408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23">
              <a:defRPr sz="1900">
                <a:solidFill>
                  <a:schemeClr val="tx1"/>
                </a:solidFill>
                <a:latin typeface="Tahoma" pitchFamily="34" charset="0"/>
              </a:defRPr>
            </a:lvl1pPr>
            <a:lvl2pPr marL="716130" indent="-275434" defTabSz="898223">
              <a:defRPr sz="1900">
                <a:solidFill>
                  <a:schemeClr val="tx1"/>
                </a:solidFill>
                <a:latin typeface="Tahoma" pitchFamily="34" charset="0"/>
              </a:defRPr>
            </a:lvl2pPr>
            <a:lvl3pPr marL="1101738" indent="-220348" defTabSz="898223">
              <a:defRPr sz="1900">
                <a:solidFill>
                  <a:schemeClr val="tx1"/>
                </a:solidFill>
                <a:latin typeface="Tahoma" pitchFamily="34" charset="0"/>
              </a:defRPr>
            </a:lvl3pPr>
            <a:lvl4pPr marL="1542433" indent="-220348" defTabSz="898223">
              <a:defRPr sz="1900">
                <a:solidFill>
                  <a:schemeClr val="tx1"/>
                </a:solidFill>
                <a:latin typeface="Tahoma" pitchFamily="34" charset="0"/>
              </a:defRPr>
            </a:lvl4pPr>
            <a:lvl5pPr marL="1983128" indent="-220348" defTabSz="898223">
              <a:defRPr sz="1900">
                <a:solidFill>
                  <a:schemeClr val="tx1"/>
                </a:solidFill>
                <a:latin typeface="Tahoma" pitchFamily="34" charset="0"/>
              </a:defRPr>
            </a:lvl5pPr>
            <a:lvl6pPr marL="2423823" indent="-220348" defTabSz="898223" eaLnBrk="0" fontAlgn="base" hangingPunct="0">
              <a:spcBef>
                <a:spcPct val="0"/>
              </a:spcBef>
              <a:spcAft>
                <a:spcPct val="0"/>
              </a:spcAft>
              <a:defRPr sz="1900">
                <a:solidFill>
                  <a:schemeClr val="tx1"/>
                </a:solidFill>
                <a:latin typeface="Tahoma" pitchFamily="34" charset="0"/>
              </a:defRPr>
            </a:lvl6pPr>
            <a:lvl7pPr marL="2864518" indent="-220348" defTabSz="898223" eaLnBrk="0" fontAlgn="base" hangingPunct="0">
              <a:spcBef>
                <a:spcPct val="0"/>
              </a:spcBef>
              <a:spcAft>
                <a:spcPct val="0"/>
              </a:spcAft>
              <a:defRPr sz="1900">
                <a:solidFill>
                  <a:schemeClr val="tx1"/>
                </a:solidFill>
                <a:latin typeface="Tahoma" pitchFamily="34" charset="0"/>
              </a:defRPr>
            </a:lvl7pPr>
            <a:lvl8pPr marL="3305213" indent="-220348" defTabSz="898223" eaLnBrk="0" fontAlgn="base" hangingPunct="0">
              <a:spcBef>
                <a:spcPct val="0"/>
              </a:spcBef>
              <a:spcAft>
                <a:spcPct val="0"/>
              </a:spcAft>
              <a:defRPr sz="1900">
                <a:solidFill>
                  <a:schemeClr val="tx1"/>
                </a:solidFill>
                <a:latin typeface="Tahoma" pitchFamily="34" charset="0"/>
              </a:defRPr>
            </a:lvl8pPr>
            <a:lvl9pPr marL="3745908" indent="-220348" defTabSz="898223" eaLnBrk="0" fontAlgn="base" hangingPunct="0">
              <a:spcBef>
                <a:spcPct val="0"/>
              </a:spcBef>
              <a:spcAft>
                <a:spcPct val="0"/>
              </a:spcAft>
              <a:defRPr sz="1900">
                <a:solidFill>
                  <a:schemeClr val="tx1"/>
                </a:solidFill>
                <a:latin typeface="Tahoma" pitchFamily="34" charset="0"/>
              </a:defRPr>
            </a:lvl9pPr>
          </a:lstStyle>
          <a:p>
            <a:fld id="{4CD78195-DB7E-425D-AC66-72AC98FFEAD4}" type="slidenum">
              <a:rPr lang="en-US" sz="1200">
                <a:latin typeface="Arial" charset="0"/>
              </a:rPr>
              <a:pPr/>
              <a:t>39</a:t>
            </a:fld>
            <a:endParaRPr lang="en-US" sz="1200">
              <a:latin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p>
        </p:txBody>
      </p:sp>
    </p:spTree>
    <p:extLst>
      <p:ext uri="{BB962C8B-B14F-4D97-AF65-F5344CB8AC3E}">
        <p14:creationId xmlns:p14="http://schemas.microsoft.com/office/powerpoint/2010/main" val="2230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r>
              <a:rPr lang="en-US" altLang="en-US" smtClean="0"/>
              <a:t>An example of the consultant using their expertise to ask the owner: “Did you actually mean this? This solution will work better, but is a change in scope”</a:t>
            </a:r>
          </a:p>
        </p:txBody>
      </p:sp>
      <p:sp>
        <p:nvSpPr>
          <p:cNvPr id="102404" name="Slide Number Placeholder 3"/>
          <p:cNvSpPr>
            <a:spLocks noGrp="1"/>
          </p:cNvSpPr>
          <p:nvPr>
            <p:ph type="sldNum" sz="quarter" idx="5"/>
          </p:nvPr>
        </p:nvSpPr>
        <p:spPr bwMode="auto">
          <a:noFill/>
          <a:ln>
            <a:miter lim="800000"/>
            <a:headEnd/>
            <a:tailEnd/>
          </a:ln>
        </p:spPr>
        <p:txBody>
          <a:bodyPr/>
          <a:lstStyle/>
          <a:p>
            <a:fld id="{62951627-0197-48B3-81C0-0ACF776026D5}" type="slidenum">
              <a:rPr lang="en-US" altLang="en-US" smtClean="0">
                <a:latin typeface="Tahoma" pitchFamily="-112" charset="0"/>
                <a:ea typeface="ＭＳ Ｐゴシック" pitchFamily="-112" charset="-128"/>
                <a:cs typeface="Arial" charset="0"/>
              </a:rPr>
              <a:pPr/>
              <a:t>47</a:t>
            </a:fld>
            <a:endParaRPr lang="en-US" altLang="en-US" smtClean="0">
              <a:latin typeface="Tahoma" pitchFamily="-112" charset="0"/>
              <a:ea typeface="ＭＳ Ｐゴシック" pitchFamily="-112" charset="-128"/>
              <a:cs typeface="Arial" charset="0"/>
            </a:endParaRPr>
          </a:p>
        </p:txBody>
      </p:sp>
    </p:spTree>
    <p:extLst>
      <p:ext uri="{BB962C8B-B14F-4D97-AF65-F5344CB8AC3E}">
        <p14:creationId xmlns:p14="http://schemas.microsoft.com/office/powerpoint/2010/main" val="35811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F0F75-C2C8-4CB5-98F5-763A1F7F5FCA}" type="slidenum">
              <a:rPr lang="en-US" smtClean="0"/>
              <a:pPr/>
              <a:t>51</a:t>
            </a:fld>
            <a:endParaRPr lang="en-US"/>
          </a:p>
        </p:txBody>
      </p:sp>
    </p:spTree>
    <p:extLst>
      <p:ext uri="{BB962C8B-B14F-4D97-AF65-F5344CB8AC3E}">
        <p14:creationId xmlns:p14="http://schemas.microsoft.com/office/powerpoint/2010/main" val="398028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968A51FD-3E6A-463A-B21E-07409D28E1EC}" type="slidenum">
              <a:rPr lang="en-US" smtClean="0">
                <a:latin typeface="Tahoma" pitchFamily="34" charset="0"/>
              </a:rPr>
              <a:pPr/>
              <a:t>6</a:t>
            </a:fld>
            <a:endParaRPr lang="en-US">
              <a:latin typeface="Tahoma" pitchFamily="34" charset="0"/>
            </a:endParaRPr>
          </a:p>
        </p:txBody>
      </p:sp>
    </p:spTree>
    <p:extLst>
      <p:ext uri="{BB962C8B-B14F-4D97-AF65-F5344CB8AC3E}">
        <p14:creationId xmlns:p14="http://schemas.microsoft.com/office/powerpoint/2010/main" val="232569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09572" name="Slide Number Placeholder 3"/>
          <p:cNvSpPr>
            <a:spLocks noGrp="1"/>
          </p:cNvSpPr>
          <p:nvPr>
            <p:ph type="sldNum" sz="quarter" idx="5"/>
          </p:nvPr>
        </p:nvSpPr>
        <p:spPr>
          <a:noFill/>
        </p:spPr>
        <p:txBody>
          <a:bodyPr/>
          <a:lstStyle/>
          <a:p>
            <a:fld id="{4F4912FF-E146-4743-A1F1-B5A019ACC405}" type="slidenum">
              <a:rPr lang="en-US" smtClean="0">
                <a:latin typeface="Arial" pitchFamily="34" charset="0"/>
              </a:rPr>
              <a:pPr/>
              <a:t>7</a:t>
            </a:fld>
            <a:endParaRPr lang="en-US" dirty="0" smtClean="0">
              <a:latin typeface="Arial" pitchFamily="34" charset="0"/>
            </a:endParaRPr>
          </a:p>
        </p:txBody>
      </p:sp>
    </p:spTree>
    <p:extLst>
      <p:ext uri="{BB962C8B-B14F-4D97-AF65-F5344CB8AC3E}">
        <p14:creationId xmlns:p14="http://schemas.microsoft.com/office/powerpoint/2010/main" val="311849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currently run interviews?  Or is it more like a presentation?</a:t>
            </a:r>
          </a:p>
          <a:p>
            <a:r>
              <a:rPr lang="en-US" dirty="0"/>
              <a:t>How much time does it take?</a:t>
            </a:r>
          </a:p>
          <a:p>
            <a:r>
              <a:rPr lang="en-US" dirty="0"/>
              <a:t>What do you REALLY get out of your typical interviews?.... or is it more like a “dog and pony” show – look nice, but no substance</a:t>
            </a:r>
          </a:p>
          <a:p>
            <a:r>
              <a:rPr lang="en-US" dirty="0"/>
              <a:t>“I feel like they are using really great words… but I have no idea what they are talking about.”</a:t>
            </a:r>
          </a:p>
          <a:p>
            <a:r>
              <a:rPr lang="en-US" dirty="0"/>
              <a:t>Is it structured and follow a process – again, FAIR   OPEN   TRANSPARENT</a:t>
            </a:r>
          </a:p>
          <a:p>
            <a:endParaRPr lang="en-US" dirty="0"/>
          </a:p>
          <a:p>
            <a:r>
              <a:rPr lang="en-US" dirty="0"/>
              <a:t>What causes you to have the “best project”  [RFP or the “people”  “really good team”]?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13</a:t>
            </a:fld>
            <a:endParaRPr lang="en-US"/>
          </a:p>
        </p:txBody>
      </p:sp>
    </p:spTree>
    <p:extLst>
      <p:ext uri="{BB962C8B-B14F-4D97-AF65-F5344CB8AC3E}">
        <p14:creationId xmlns:p14="http://schemas.microsoft.com/office/powerpoint/2010/main" val="194287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ln>
            <a:miter lim="800000"/>
            <a:headEnd/>
            <a:tailEnd/>
          </a:ln>
        </p:spPr>
        <p:txBody>
          <a:bodyPr/>
          <a:lstStyle/>
          <a:p>
            <a:fld id="{236CBF02-2C18-4AC7-BC00-139C98083AE5}" type="slidenum">
              <a:rPr lang="en-US" smtClean="0">
                <a:latin typeface="Arial" charset="0"/>
              </a:rPr>
              <a:pPr/>
              <a:t>14</a:t>
            </a:fld>
            <a:endParaRPr lang="en-US" smtClean="0">
              <a:latin typeface="Arial" charset="0"/>
            </a:endParaRPr>
          </a:p>
        </p:txBody>
      </p:sp>
      <p:sp>
        <p:nvSpPr>
          <p:cNvPr id="180227"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8" name="Notes Placeholder 2"/>
          <p:cNvSpPr>
            <a:spLocks noGrp="1"/>
          </p:cNvSpPr>
          <p:nvPr>
            <p:ph type="body" idx="1"/>
          </p:nvPr>
        </p:nvSpPr>
        <p:spPr bwMode="auto">
          <a:noFill/>
        </p:spPr>
        <p:txBody>
          <a:bodyPr/>
          <a:lstStyle/>
          <a:p>
            <a:pPr eaLnBrk="1" hangingPunct="1">
              <a:spcBef>
                <a:spcPct val="0"/>
              </a:spcBef>
            </a:pPr>
            <a:endParaRPr lang="en-US" smtClean="0">
              <a:latin typeface="Arial" charset="0"/>
              <a:ea typeface="ＭＳ Ｐゴシック" pitchFamily="34" charset="-128"/>
            </a:endParaRPr>
          </a:p>
        </p:txBody>
      </p:sp>
      <p:sp>
        <p:nvSpPr>
          <p:cNvPr id="180229" name="Slide Number Placeholder 3"/>
          <p:cNvSpPr txBox="1">
            <a:spLocks noGrp="1"/>
          </p:cNvSpPr>
          <p:nvPr/>
        </p:nvSpPr>
        <p:spPr bwMode="auto">
          <a:xfrm>
            <a:off x="3804908" y="8550906"/>
            <a:ext cx="2911872" cy="448834"/>
          </a:xfrm>
          <a:prstGeom prst="rect">
            <a:avLst/>
          </a:prstGeom>
          <a:noFill/>
          <a:ln w="9525">
            <a:noFill/>
            <a:miter lim="800000"/>
            <a:headEnd/>
            <a:tailEnd/>
          </a:ln>
        </p:spPr>
        <p:txBody>
          <a:bodyPr lIns="89809" tIns="44905" rIns="89809" bIns="44905" anchor="b"/>
          <a:lstStyle/>
          <a:p>
            <a:pPr algn="r" defTabSz="898223"/>
            <a:fld id="{1F1B0923-3B18-4D8C-B77B-6908D8ED7925}" type="slidenum">
              <a:rPr lang="en-US" sz="1200"/>
              <a:pPr algn="r" defTabSz="898223"/>
              <a:t>14</a:t>
            </a:fld>
            <a:endParaRPr lang="en-US" sz="1200"/>
          </a:p>
        </p:txBody>
      </p:sp>
    </p:spTree>
    <p:extLst>
      <p:ext uri="{BB962C8B-B14F-4D97-AF65-F5344CB8AC3E}">
        <p14:creationId xmlns:p14="http://schemas.microsoft.com/office/powerpoint/2010/main" val="365928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
        <p:nvSpPr>
          <p:cNvPr id="181252" name="Slide Number Placeholder 3"/>
          <p:cNvSpPr>
            <a:spLocks noGrp="1"/>
          </p:cNvSpPr>
          <p:nvPr>
            <p:ph type="sldNum" sz="quarter" idx="5"/>
          </p:nvPr>
        </p:nvSpPr>
        <p:spPr bwMode="auto">
          <a:noFill/>
          <a:ln>
            <a:miter lim="800000"/>
            <a:headEnd/>
            <a:tailEnd/>
          </a:ln>
        </p:spPr>
        <p:txBody>
          <a:bodyPr/>
          <a:lstStyle/>
          <a:p>
            <a:fld id="{99F7451C-BA9D-4F1A-8821-C3F1F93AD8E3}" type="slidenum">
              <a:rPr lang="en-US" smtClean="0">
                <a:latin typeface="Tahoma" pitchFamily="34" charset="0"/>
              </a:rPr>
              <a:pPr/>
              <a:t>15</a:t>
            </a:fld>
            <a:endParaRPr lang="en-US" smtClean="0">
              <a:latin typeface="Tahoma" pitchFamily="34" charset="0"/>
            </a:endParaRPr>
          </a:p>
        </p:txBody>
      </p:sp>
    </p:spTree>
    <p:extLst>
      <p:ext uri="{BB962C8B-B14F-4D97-AF65-F5344CB8AC3E}">
        <p14:creationId xmlns:p14="http://schemas.microsoft.com/office/powerpoint/2010/main" val="356147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935413" y="8774113"/>
            <a:ext cx="3013075" cy="460375"/>
          </a:xfrm>
          <a:prstGeom prst="rect">
            <a:avLst/>
          </a:prstGeom>
          <a:noFill/>
          <a:ln w="9525">
            <a:noFill/>
            <a:miter lim="800000"/>
            <a:headEnd/>
            <a:tailEnd/>
          </a:ln>
        </p:spPr>
        <p:txBody>
          <a:bodyPr lIns="92484" tIns="46242" rIns="92484" bIns="46242" anchor="b"/>
          <a:lstStyle/>
          <a:p>
            <a:pPr algn="r" defTabSz="931863"/>
            <a:fld id="{F1C6DCD2-7AB5-4082-801E-C89C55147232}" type="slidenum">
              <a:rPr lang="en-US" sz="1200"/>
              <a:pPr algn="r" defTabSz="931863"/>
              <a:t>16</a:t>
            </a:fld>
            <a:endParaRPr lang="en-US" sz="1200"/>
          </a:p>
        </p:txBody>
      </p:sp>
      <p:sp>
        <p:nvSpPr>
          <p:cNvPr id="143362" name="Slide Image Placeholder 1"/>
          <p:cNvSpPr>
            <a:spLocks noGrp="1" noRot="1" noChangeAspect="1" noTextEdit="1"/>
          </p:cNvSpPr>
          <p:nvPr>
            <p:ph type="sldImg"/>
          </p:nvPr>
        </p:nvSpPr>
        <p:spPr bwMode="auto">
          <a:xfrm>
            <a:off x="1165225" y="692150"/>
            <a:ext cx="4619625" cy="3463925"/>
          </a:xfrm>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txBox="1">
            <a:spLocks noGrp="1"/>
          </p:cNvSpPr>
          <p:nvPr/>
        </p:nvSpPr>
        <p:spPr bwMode="auto">
          <a:xfrm>
            <a:off x="3935413" y="8774113"/>
            <a:ext cx="3013075" cy="460375"/>
          </a:xfrm>
          <a:prstGeom prst="rect">
            <a:avLst/>
          </a:prstGeom>
          <a:noFill/>
          <a:ln w="9525">
            <a:noFill/>
            <a:miter lim="800000"/>
            <a:headEnd/>
            <a:tailEnd/>
          </a:ln>
        </p:spPr>
        <p:txBody>
          <a:bodyPr lIns="92484" tIns="46242" rIns="92484" bIns="46242" anchor="b"/>
          <a:lstStyle/>
          <a:p>
            <a:pPr algn="r" defTabSz="931863"/>
            <a:fld id="{16ED7AB0-374A-4841-9CEC-F6E7CFD7FDC0}" type="slidenum">
              <a:rPr lang="en-US" sz="1200"/>
              <a:pPr algn="r" defTabSz="931863"/>
              <a:t>16</a:t>
            </a:fld>
            <a:endParaRPr lang="en-US" sz="1200"/>
          </a:p>
        </p:txBody>
      </p:sp>
    </p:spTree>
    <p:extLst>
      <p:ext uri="{BB962C8B-B14F-4D97-AF65-F5344CB8AC3E}">
        <p14:creationId xmlns:p14="http://schemas.microsoft.com/office/powerpoint/2010/main" val="270747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935413" y="8774113"/>
            <a:ext cx="3013075" cy="460375"/>
          </a:xfrm>
          <a:prstGeom prst="rect">
            <a:avLst/>
          </a:prstGeom>
          <a:noFill/>
          <a:ln w="9525">
            <a:noFill/>
            <a:miter lim="800000"/>
            <a:headEnd/>
            <a:tailEnd/>
          </a:ln>
        </p:spPr>
        <p:txBody>
          <a:bodyPr lIns="92484" tIns="46242" rIns="92484" bIns="46242" anchor="b"/>
          <a:lstStyle/>
          <a:p>
            <a:pPr algn="r" defTabSz="931863"/>
            <a:fld id="{F1C6DCD2-7AB5-4082-801E-C89C55147232}" type="slidenum">
              <a:rPr lang="en-US" sz="1200"/>
              <a:pPr algn="r" defTabSz="931863"/>
              <a:t>17</a:t>
            </a:fld>
            <a:endParaRPr lang="en-US" sz="1200"/>
          </a:p>
        </p:txBody>
      </p:sp>
      <p:sp>
        <p:nvSpPr>
          <p:cNvPr id="143362" name="Slide Image Placeholder 1"/>
          <p:cNvSpPr>
            <a:spLocks noGrp="1" noRot="1" noChangeAspect="1" noTextEdit="1"/>
          </p:cNvSpPr>
          <p:nvPr>
            <p:ph type="sldImg"/>
          </p:nvPr>
        </p:nvSpPr>
        <p:spPr bwMode="auto">
          <a:xfrm>
            <a:off x="1165225" y="692150"/>
            <a:ext cx="4619625" cy="3463925"/>
          </a:xfrm>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txBox="1">
            <a:spLocks noGrp="1"/>
          </p:cNvSpPr>
          <p:nvPr/>
        </p:nvSpPr>
        <p:spPr bwMode="auto">
          <a:xfrm>
            <a:off x="3935413" y="8774113"/>
            <a:ext cx="3013075" cy="460375"/>
          </a:xfrm>
          <a:prstGeom prst="rect">
            <a:avLst/>
          </a:prstGeom>
          <a:noFill/>
          <a:ln w="9525">
            <a:noFill/>
            <a:miter lim="800000"/>
            <a:headEnd/>
            <a:tailEnd/>
          </a:ln>
        </p:spPr>
        <p:txBody>
          <a:bodyPr lIns="92484" tIns="46242" rIns="92484" bIns="46242" anchor="b"/>
          <a:lstStyle/>
          <a:p>
            <a:pPr algn="r" defTabSz="931863"/>
            <a:fld id="{16ED7AB0-374A-4841-9CEC-F6E7CFD7FDC0}" type="slidenum">
              <a:rPr lang="en-US" sz="1200"/>
              <a:pPr algn="r" defTabSz="931863"/>
              <a:t>17</a:t>
            </a:fld>
            <a:endParaRPr lang="en-US" sz="1200"/>
          </a:p>
        </p:txBody>
      </p:sp>
    </p:spTree>
    <p:extLst>
      <p:ext uri="{BB962C8B-B14F-4D97-AF65-F5344CB8AC3E}">
        <p14:creationId xmlns:p14="http://schemas.microsoft.com/office/powerpoint/2010/main" val="259793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ways to do this… this is how we’ve typically done it.</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34</a:t>
            </a:fld>
            <a:endParaRPr lang="en-US"/>
          </a:p>
        </p:txBody>
      </p:sp>
    </p:spTree>
    <p:extLst>
      <p:ext uri="{BB962C8B-B14F-4D97-AF65-F5344CB8AC3E}">
        <p14:creationId xmlns:p14="http://schemas.microsoft.com/office/powerpoint/2010/main" val="36719322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6526"/>
            <a:ext cx="7772400" cy="1003300"/>
          </a:xfrm>
        </p:spPr>
        <p:txBody>
          <a:bodyPr/>
          <a:lstStyle>
            <a:lvl1pPr algn="ctr">
              <a:defRPr spc="-100" baseline="0">
                <a:solidFill>
                  <a:schemeClr val="bg1"/>
                </a:solidFill>
                <a:effectLst>
                  <a:outerShdw blurRad="38100" dist="38100" dir="2700000" algn="tl">
                    <a:srgbClr val="000000">
                      <a:alpha val="43137"/>
                    </a:srgbClr>
                  </a:outerShdw>
                </a:effectLst>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19379"/>
            <a:ext cx="6400800" cy="1196159"/>
          </a:xfrm>
        </p:spPr>
        <p:txBody>
          <a:bodyPr/>
          <a:lstStyle>
            <a:lvl1pPr marL="0" indent="0" algn="ctr">
              <a:buNone/>
              <a:defRPr>
                <a:solidFill>
                  <a:schemeClr val="bg1"/>
                </a:solidFill>
                <a:effectLst>
                  <a:outerShdw blurRad="38100" dist="38100" dir="2700000" algn="tl">
                    <a:srgbClr val="000000">
                      <a:alpha val="43137"/>
                    </a:srgbClr>
                  </a:outerShdw>
                </a:effectLst>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5" name="Group 4"/>
          <p:cNvGrpSpPr/>
          <p:nvPr userDrawn="1"/>
        </p:nvGrpSpPr>
        <p:grpSpPr>
          <a:xfrm>
            <a:off x="0" y="6263076"/>
            <a:ext cx="9144000" cy="571818"/>
            <a:chOff x="0" y="6263076"/>
            <a:chExt cx="9144000" cy="571818"/>
          </a:xfrm>
        </p:grpSpPr>
        <p:grpSp>
          <p:nvGrpSpPr>
            <p:cNvPr id="42" name="Group 41"/>
            <p:cNvGrpSpPr/>
            <p:nvPr userDrawn="1"/>
          </p:nvGrpSpPr>
          <p:grpSpPr>
            <a:xfrm>
              <a:off x="0" y="6263076"/>
              <a:ext cx="9144000" cy="571818"/>
              <a:chOff x="0" y="6263076"/>
              <a:chExt cx="9144000" cy="571818"/>
            </a:xfrm>
          </p:grpSpPr>
          <p:sp>
            <p:nvSpPr>
              <p:cNvPr id="6" name="Rectangle 5"/>
              <p:cNvSpPr/>
              <p:nvPr/>
            </p:nvSpPr>
            <p:spPr>
              <a:xfrm>
                <a:off x="0" y="6280451"/>
                <a:ext cx="9144000" cy="52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499" y="6428596"/>
                <a:ext cx="1823165" cy="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1236" t="25676" r="21481" b="27027"/>
              <a:stretch/>
            </p:blipFill>
            <p:spPr>
              <a:xfrm>
                <a:off x="10825" y="6263076"/>
                <a:ext cx="1187204" cy="571818"/>
              </a:xfrm>
              <a:prstGeom prst="rect">
                <a:avLst/>
              </a:prstGeom>
            </p:spPr>
          </p:pic>
          <p:grpSp>
            <p:nvGrpSpPr>
              <p:cNvPr id="4" name="Group 3"/>
              <p:cNvGrpSpPr/>
              <p:nvPr userDrawn="1"/>
            </p:nvGrpSpPr>
            <p:grpSpPr>
              <a:xfrm>
                <a:off x="3440134" y="6275956"/>
                <a:ext cx="1558606" cy="530654"/>
                <a:chOff x="5508504" y="4869977"/>
                <a:chExt cx="1463796" cy="484852"/>
              </a:xfrm>
            </p:grpSpPr>
            <p:pic>
              <p:nvPicPr>
                <p:cNvPr id="14"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0697"/>
                <a:stretch/>
              </p:blipFill>
              <p:spPr bwMode="auto">
                <a:xfrm>
                  <a:off x="5508504" y="4869977"/>
                  <a:ext cx="1463796" cy="4848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9046" t="27189" b="29591"/>
                <a:stretch/>
              </p:blipFill>
              <p:spPr bwMode="auto">
                <a:xfrm>
                  <a:off x="5904879" y="5114603"/>
                  <a:ext cx="959468" cy="1988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5955" t="29868" r="41854" b="33461"/>
                <a:stretch/>
              </p:blipFill>
              <p:spPr bwMode="auto">
                <a:xfrm>
                  <a:off x="5904879" y="4988701"/>
                  <a:ext cx="1026145" cy="1751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1261" t="9265" r="66681" b="68470"/>
                <a:stretch/>
              </p:blipFill>
              <p:spPr bwMode="auto">
                <a:xfrm>
                  <a:off x="6916738" y="5055946"/>
                  <a:ext cx="50800" cy="107951"/>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p:cNvPicPr>
                <a:picLocks noChangeAspect="1"/>
              </p:cNvPicPr>
              <p:nvPr userDrawn="1"/>
            </p:nvPicPr>
            <p:blipFill rotWithShape="1">
              <a:blip r:embed="rId6" cstate="print">
                <a:extLst>
                  <a:ext uri="{28A0092B-C50C-407E-A947-70E740481C1C}">
                    <a14:useLocalDpi xmlns:a14="http://schemas.microsoft.com/office/drawing/2010/main" val="0"/>
                  </a:ext>
                </a:extLst>
              </a:blip>
              <a:srcRect b="9258"/>
              <a:stretch/>
            </p:blipFill>
            <p:spPr>
              <a:xfrm>
                <a:off x="5130394" y="6321132"/>
                <a:ext cx="1735280" cy="472392"/>
              </a:xfrm>
              <a:prstGeom prst="rect">
                <a:avLst/>
              </a:prstGeom>
            </p:spPr>
          </p:pic>
        </p:grpSp>
        <p:grpSp>
          <p:nvGrpSpPr>
            <p:cNvPr id="21" name="Group 20"/>
            <p:cNvGrpSpPr>
              <a:grpSpLocks noChangeAspect="1"/>
            </p:cNvGrpSpPr>
            <p:nvPr userDrawn="1"/>
          </p:nvGrpSpPr>
          <p:grpSpPr>
            <a:xfrm>
              <a:off x="6962239" y="6359245"/>
              <a:ext cx="1970974" cy="365760"/>
              <a:chOff x="1595467" y="3727450"/>
              <a:chExt cx="3988523" cy="740163"/>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25341" r="24786" b="24810"/>
              <a:stretch/>
            </p:blipFill>
            <p:spPr>
              <a:xfrm>
                <a:off x="1595467" y="3727450"/>
                <a:ext cx="1257127" cy="740163"/>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t="79117" r="74187"/>
              <a:stretch/>
            </p:blipFill>
            <p:spPr>
              <a:xfrm>
                <a:off x="2864058" y="3776668"/>
                <a:ext cx="982806" cy="310512"/>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28563" t="79117"/>
              <a:stretch/>
            </p:blipFill>
            <p:spPr>
              <a:xfrm>
                <a:off x="2864058" y="4122140"/>
                <a:ext cx="2719932" cy="310512"/>
              </a:xfrm>
              <a:prstGeom prst="rect">
                <a:avLst/>
              </a:prstGeom>
            </p:spPr>
          </p:pic>
        </p:grpSp>
      </p:grpSp>
    </p:spTree>
    <p:extLst>
      <p:ext uri="{BB962C8B-B14F-4D97-AF65-F5344CB8AC3E}">
        <p14:creationId xmlns:p14="http://schemas.microsoft.com/office/powerpoint/2010/main" val="15367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C65FF-93C7-4DBE-8BEF-207A6186DA97}"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56971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C65FF-93C7-4DBE-8BEF-207A6186DA97}"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376234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C65FF-93C7-4DBE-8BEF-207A6186DA97}"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02432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C65FF-93C7-4DBE-8BEF-207A6186DA97}"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37633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C65FF-93C7-4DBE-8BEF-207A6186DA97}"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6667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C65FF-93C7-4DBE-8BEF-207A6186DA97}"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46252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C65FF-93C7-4DBE-8BEF-207A6186DA97}"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324629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C65FF-93C7-4DBE-8BEF-207A6186DA97}"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272778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A651">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0A65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extBox 3"/>
          <p:cNvSpPr txBox="1"/>
          <p:nvPr/>
        </p:nvSpPr>
        <p:spPr>
          <a:xfrm>
            <a:off x="614947" y="655052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40118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4594"/>
            <a:ext cx="7886700" cy="477236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084729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887"/>
            <a:ext cx="7886700" cy="1096029"/>
          </a:xfrm>
        </p:spPr>
        <p:txBody>
          <a:bodyPr/>
          <a:lstStyle>
            <a:lvl1pPr>
              <a:defRPr>
                <a:solidFill>
                  <a:srgbClr val="0070C0"/>
                </a:solidFill>
              </a:defRPr>
            </a:lvl1pPr>
          </a:lstStyle>
          <a:p>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 name="Group 4"/>
          <p:cNvGrpSpPr/>
          <p:nvPr userDrawn="1"/>
        </p:nvGrpSpPr>
        <p:grpSpPr>
          <a:xfrm>
            <a:off x="0" y="6343810"/>
            <a:ext cx="9078296" cy="515182"/>
            <a:chOff x="0" y="6343810"/>
            <a:chExt cx="9078296" cy="515182"/>
          </a:xfrm>
        </p:grpSpPr>
        <p:grpSp>
          <p:nvGrpSpPr>
            <p:cNvPr id="8" name="Group 7"/>
            <p:cNvGrpSpPr/>
            <p:nvPr userDrawn="1"/>
          </p:nvGrpSpPr>
          <p:grpSpPr>
            <a:xfrm>
              <a:off x="0" y="6343810"/>
              <a:ext cx="8655279" cy="515182"/>
              <a:chOff x="46706" y="6329774"/>
              <a:chExt cx="8463160" cy="515182"/>
            </a:xfrm>
          </p:grpSpPr>
          <p:pic>
            <p:nvPicPr>
              <p:cNvPr id="10" name="Picture 2" descr="http://chem.ku.edu/sites/chem.ku.edu/files/images/general/graphics/KUsigvert4C_6inc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8087210" y="6509868"/>
                <a:ext cx="422656" cy="2578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lh4.ggpht.com/90Or1n5kkHFdWelRQgzsGt6EEnLQ6c5kyXC994-cG2VWNOzTD_mxML6ds3cei7uKLqYj=w3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3573" y="6473700"/>
                <a:ext cx="313636" cy="313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00828" y="6509868"/>
                <a:ext cx="572745" cy="24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2334" t="26714" r="22916" b="28714"/>
              <a:stretch/>
            </p:blipFill>
            <p:spPr>
              <a:xfrm>
                <a:off x="46706" y="6329774"/>
                <a:ext cx="1084854" cy="515182"/>
              </a:xfrm>
              <a:prstGeom prst="rect">
                <a:avLst/>
              </a:prstGeom>
              <a:noFill/>
            </p:spPr>
          </p:pic>
          <p:sp>
            <p:nvSpPr>
              <p:cNvPr id="14" name="Rectangle 6"/>
              <p:cNvSpPr/>
              <p:nvPr userDrawn="1"/>
            </p:nvSpPr>
            <p:spPr>
              <a:xfrm>
                <a:off x="1131560" y="6593942"/>
                <a:ext cx="6069268" cy="73152"/>
              </a:xfrm>
              <a:prstGeom prst="rect">
                <a:avLst/>
              </a:prstGeom>
              <a:gradFill flip="none" rotWithShape="1">
                <a:gsLst>
                  <a:gs pos="0">
                    <a:srgbClr val="0071BC"/>
                  </a:gs>
                  <a:gs pos="96000">
                    <a:schemeClr val="bg1">
                      <a:lumMod val="85000"/>
                    </a:schemeClr>
                  </a:gs>
                </a:gsLst>
                <a:lin ang="0" scaled="1"/>
                <a:tileRect/>
              </a:gradFill>
              <a:ln>
                <a:no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val="0"/>
                </a:ext>
              </a:extLst>
            </a:blip>
            <a:srcRect l="25341" r="24786" b="24810"/>
            <a:stretch/>
          </p:blipFill>
          <p:spPr>
            <a:xfrm>
              <a:off x="8655279" y="6493229"/>
              <a:ext cx="423017" cy="274320"/>
            </a:xfrm>
            <a:prstGeom prst="rect">
              <a:avLst/>
            </a:prstGeom>
          </p:spPr>
        </p:pic>
      </p:grpSp>
    </p:spTree>
    <p:extLst>
      <p:ext uri="{BB962C8B-B14F-4D97-AF65-F5344CB8AC3E}">
        <p14:creationId xmlns:p14="http://schemas.microsoft.com/office/powerpoint/2010/main" val="1683067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057158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9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22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510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04594"/>
            <a:ext cx="3886200" cy="4772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404594"/>
            <a:ext cx="3886200" cy="4772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9684666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city">
    <p:spTree>
      <p:nvGrpSpPr>
        <p:cNvPr id="1" name=""/>
        <p:cNvGrpSpPr/>
        <p:nvPr/>
      </p:nvGrpSpPr>
      <p:grpSpPr>
        <a:xfrm>
          <a:off x="0" y="0"/>
          <a:ext cx="0" cy="0"/>
          <a:chOff x="0" y="0"/>
          <a:chExt cx="0" cy="0"/>
        </a:xfrm>
      </p:grpSpPr>
      <p:sp>
        <p:nvSpPr>
          <p:cNvPr id="3" name="Freeform 2"/>
          <p:cNvSpPr/>
          <p:nvPr userDrawn="1"/>
        </p:nvSpPr>
        <p:spPr>
          <a:xfrm>
            <a:off x="1200" y="-13063"/>
            <a:ext cx="9130748" cy="1308463"/>
          </a:xfrm>
          <a:custGeom>
            <a:avLst/>
            <a:gdLst>
              <a:gd name="connsiteX0" fmla="*/ 145774 w 9276522"/>
              <a:gd name="connsiteY0" fmla="*/ 2080592 h 2080592"/>
              <a:gd name="connsiteX1" fmla="*/ 7182678 w 9276522"/>
              <a:gd name="connsiteY1" fmla="*/ 2080592 h 2080592"/>
              <a:gd name="connsiteX2" fmla="*/ 9276522 w 9276522"/>
              <a:gd name="connsiteY2" fmla="*/ 0 h 2080592"/>
              <a:gd name="connsiteX3" fmla="*/ 0 w 9276522"/>
              <a:gd name="connsiteY3" fmla="*/ 0 h 2080592"/>
              <a:gd name="connsiteX4" fmla="*/ 145774 w 9276522"/>
              <a:gd name="connsiteY4" fmla="*/ 2080592 h 2080592"/>
              <a:gd name="connsiteX0" fmla="*/ 0 w 9130748"/>
              <a:gd name="connsiteY0" fmla="*/ 2093844 h 2093844"/>
              <a:gd name="connsiteX1" fmla="*/ 7036904 w 9130748"/>
              <a:gd name="connsiteY1" fmla="*/ 2093844 h 2093844"/>
              <a:gd name="connsiteX2" fmla="*/ 9130748 w 9130748"/>
              <a:gd name="connsiteY2" fmla="*/ 13252 h 2093844"/>
              <a:gd name="connsiteX3" fmla="*/ 0 w 9130748"/>
              <a:gd name="connsiteY3" fmla="*/ 0 h 2093844"/>
              <a:gd name="connsiteX4" fmla="*/ 0 w 9130748"/>
              <a:gd name="connsiteY4" fmla="*/ 2093844 h 209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748" h="2093844">
                <a:moveTo>
                  <a:pt x="0" y="2093844"/>
                </a:moveTo>
                <a:lnTo>
                  <a:pt x="7036904" y="2093844"/>
                </a:lnTo>
                <a:lnTo>
                  <a:pt x="9130748" y="13252"/>
                </a:lnTo>
                <a:lnTo>
                  <a:pt x="0" y="0"/>
                </a:lnTo>
                <a:lnTo>
                  <a:pt x="0" y="2093844"/>
                </a:lnTo>
                <a:close/>
              </a:path>
            </a:pathLst>
          </a:custGeom>
          <a:solidFill>
            <a:srgbClr val="323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Placeholder 1"/>
          <p:cNvSpPr>
            <a:spLocks noGrp="1"/>
          </p:cNvSpPr>
          <p:nvPr>
            <p:ph type="title"/>
          </p:nvPr>
        </p:nvSpPr>
        <p:spPr>
          <a:xfrm>
            <a:off x="410020" y="117477"/>
            <a:ext cx="7886700" cy="1025523"/>
          </a:xfrm>
          <a:prstGeom prst="rect">
            <a:avLst/>
          </a:prstGeom>
        </p:spPr>
        <p:txBody>
          <a:bodyPr vert="horz" lIns="91440" tIns="45720" rIns="91440" bIns="45720" rtlCol="0" anchor="ctr">
            <a:normAutofit/>
          </a:bodyPr>
          <a:lstStyle>
            <a:lvl1pPr>
              <a:defRPr>
                <a:solidFill>
                  <a:srgbClr val="8CC54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8909" y="6203841"/>
            <a:ext cx="2384517" cy="45804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8" y="6203841"/>
            <a:ext cx="2124809" cy="380441"/>
          </a:xfrm>
          <a:prstGeom prst="rect">
            <a:avLst/>
          </a:prstGeom>
        </p:spPr>
      </p:pic>
    </p:spTree>
    <p:extLst>
      <p:ext uri="{BB962C8B-B14F-4D97-AF65-F5344CB8AC3E}">
        <p14:creationId xmlns:p14="http://schemas.microsoft.com/office/powerpoint/2010/main" val="112925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F1E2D">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BF1E2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9967681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617065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276444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7492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22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8008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B31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573303"/>
            <a:ext cx="9144000" cy="701731"/>
          </a:xfrm>
          <a:solidFill>
            <a:schemeClr val="bg1"/>
          </a:solidFill>
        </p:spPr>
        <p:txBody>
          <a:bodyPr anchor="b">
            <a:spAutoFit/>
          </a:bodyPr>
          <a:lstStyle>
            <a:lvl1pPr algn="ctr">
              <a:defRPr sz="44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16479" y="3924802"/>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28" name="Group 27"/>
          <p:cNvGrpSpPr/>
          <p:nvPr userDrawn="1"/>
        </p:nvGrpSpPr>
        <p:grpSpPr>
          <a:xfrm>
            <a:off x="0" y="6263076"/>
            <a:ext cx="9144000" cy="571818"/>
            <a:chOff x="0" y="6263076"/>
            <a:chExt cx="9144000" cy="571818"/>
          </a:xfrm>
        </p:grpSpPr>
        <p:grpSp>
          <p:nvGrpSpPr>
            <p:cNvPr id="29" name="Group 28"/>
            <p:cNvGrpSpPr/>
            <p:nvPr userDrawn="1"/>
          </p:nvGrpSpPr>
          <p:grpSpPr>
            <a:xfrm>
              <a:off x="0" y="6263076"/>
              <a:ext cx="9144000" cy="571818"/>
              <a:chOff x="0" y="6263076"/>
              <a:chExt cx="9144000" cy="571818"/>
            </a:xfrm>
          </p:grpSpPr>
          <p:sp>
            <p:nvSpPr>
              <p:cNvPr id="34" name="Rectangle 33"/>
              <p:cNvSpPr/>
              <p:nvPr/>
            </p:nvSpPr>
            <p:spPr>
              <a:xfrm>
                <a:off x="0" y="6280451"/>
                <a:ext cx="9144000" cy="52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499" y="6428596"/>
                <a:ext cx="1823165" cy="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21236" t="25676" r="21481" b="27027"/>
              <a:stretch/>
            </p:blipFill>
            <p:spPr>
              <a:xfrm>
                <a:off x="10825" y="6263076"/>
                <a:ext cx="1187204" cy="571818"/>
              </a:xfrm>
              <a:prstGeom prst="rect">
                <a:avLst/>
              </a:prstGeom>
            </p:spPr>
          </p:pic>
          <p:grpSp>
            <p:nvGrpSpPr>
              <p:cNvPr id="37" name="Group 36"/>
              <p:cNvGrpSpPr/>
              <p:nvPr userDrawn="1"/>
            </p:nvGrpSpPr>
            <p:grpSpPr>
              <a:xfrm>
                <a:off x="3440134" y="6275956"/>
                <a:ext cx="1558606" cy="530654"/>
                <a:chOff x="5508504" y="4869977"/>
                <a:chExt cx="1463796" cy="484852"/>
              </a:xfrm>
            </p:grpSpPr>
            <p:pic>
              <p:nvPicPr>
                <p:cNvPr id="39"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40697"/>
                <a:stretch/>
              </p:blipFill>
              <p:spPr bwMode="auto">
                <a:xfrm>
                  <a:off x="5508504" y="4869977"/>
                  <a:ext cx="1463796" cy="4848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9046" t="27189" b="29591"/>
                <a:stretch/>
              </p:blipFill>
              <p:spPr bwMode="auto">
                <a:xfrm>
                  <a:off x="5904879" y="5114603"/>
                  <a:ext cx="959468" cy="1988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5955" t="29868" r="41854" b="33461"/>
                <a:stretch/>
              </p:blipFill>
              <p:spPr bwMode="auto">
                <a:xfrm>
                  <a:off x="5904879" y="4988701"/>
                  <a:ext cx="1026145" cy="17519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261" t="9265" r="66681" b="68470"/>
                <a:stretch/>
              </p:blipFill>
              <p:spPr bwMode="auto">
                <a:xfrm>
                  <a:off x="6916738" y="5055946"/>
                  <a:ext cx="50800" cy="107951"/>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37"/>
              <p:cNvPicPr>
                <a:picLocks noChangeAspect="1"/>
              </p:cNvPicPr>
              <p:nvPr userDrawn="1"/>
            </p:nvPicPr>
            <p:blipFill rotWithShape="1">
              <a:blip r:embed="rId5" cstate="print">
                <a:extLst>
                  <a:ext uri="{28A0092B-C50C-407E-A947-70E740481C1C}">
                    <a14:useLocalDpi xmlns:a14="http://schemas.microsoft.com/office/drawing/2010/main" val="0"/>
                  </a:ext>
                </a:extLst>
              </a:blip>
              <a:srcRect b="9258"/>
              <a:stretch/>
            </p:blipFill>
            <p:spPr>
              <a:xfrm>
                <a:off x="5130394" y="6321132"/>
                <a:ext cx="1735280" cy="472392"/>
              </a:xfrm>
              <a:prstGeom prst="rect">
                <a:avLst/>
              </a:prstGeom>
            </p:spPr>
          </p:pic>
        </p:grpSp>
        <p:grpSp>
          <p:nvGrpSpPr>
            <p:cNvPr id="30" name="Group 29"/>
            <p:cNvGrpSpPr>
              <a:grpSpLocks noChangeAspect="1"/>
            </p:cNvGrpSpPr>
            <p:nvPr userDrawn="1"/>
          </p:nvGrpSpPr>
          <p:grpSpPr>
            <a:xfrm>
              <a:off x="6962239" y="6359245"/>
              <a:ext cx="1970974" cy="365760"/>
              <a:chOff x="1595467" y="3727450"/>
              <a:chExt cx="3988523" cy="740163"/>
            </a:xfrm>
          </p:grpSpPr>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5341" r="24786" b="24810"/>
              <a:stretch/>
            </p:blipFill>
            <p:spPr>
              <a:xfrm>
                <a:off x="1595467" y="3727450"/>
                <a:ext cx="1257127" cy="740163"/>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79117" r="74187"/>
              <a:stretch/>
            </p:blipFill>
            <p:spPr>
              <a:xfrm>
                <a:off x="2864058" y="3776668"/>
                <a:ext cx="982806" cy="310512"/>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28563" t="79117"/>
              <a:stretch/>
            </p:blipFill>
            <p:spPr>
              <a:xfrm>
                <a:off x="2864058" y="4122140"/>
                <a:ext cx="2719932" cy="310512"/>
              </a:xfrm>
              <a:prstGeom prst="rect">
                <a:avLst/>
              </a:prstGeom>
            </p:spPr>
          </p:pic>
        </p:grpSp>
      </p:grpSp>
    </p:spTree>
    <p:extLst>
      <p:ext uri="{BB962C8B-B14F-4D97-AF65-F5344CB8AC3E}">
        <p14:creationId xmlns:p14="http://schemas.microsoft.com/office/powerpoint/2010/main" val="28492114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95167"/>
            <a:ext cx="3886200" cy="4781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95167"/>
            <a:ext cx="3886200" cy="4781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311298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F75BC">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F75BC"/>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a:noFill/>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381870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8760480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69110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394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orient="vert"/>
          </p:nvPr>
        </p:nvSpPr>
        <p:spPr>
          <a:xfrm>
            <a:off x="6543675" y="138113"/>
            <a:ext cx="1971675" cy="6038850"/>
          </a:xfrm>
          <a:prstGeom prst="rect">
            <a:avLst/>
          </a:prstGeom>
        </p:spPr>
        <p:txBody>
          <a:bodyPr vert="eaVert"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Slide Number Placeholder 5"/>
          <p:cNvSpPr>
            <a:spLocks noGrp="1"/>
          </p:cNvSpPr>
          <p:nvPr>
            <p:ph type="sldNum" sz="quarter" idx="4"/>
          </p:nvPr>
        </p:nvSpPr>
        <p:spPr>
          <a:xfrm>
            <a:off x="8515350" y="110182"/>
            <a:ext cx="544398" cy="365125"/>
          </a:xfrm>
          <a:prstGeom prst="rect">
            <a:avLst/>
          </a:prstGeom>
        </p:spPr>
        <p:txBody>
          <a:bodyPr/>
          <a:lstStyle>
            <a:lvl1pPr algn="r">
              <a:defRPr sz="1600">
                <a:solidFill>
                  <a:schemeClr val="tx1"/>
                </a:solidFill>
              </a:defRPr>
            </a:lvl1pPr>
          </a:lstStyle>
          <a:p>
            <a:fld id="{D28A0330-F420-4C12-A5BA-E2B423FCFBD0}" type="slidenum">
              <a:rPr lang="en-US" smtClean="0"/>
              <a:pPr/>
              <a:t>‹#›</a:t>
            </a:fld>
            <a:endParaRPr lang="en-US" dirty="0"/>
          </a:p>
        </p:txBody>
      </p:sp>
      <p:sp>
        <p:nvSpPr>
          <p:cNvPr id="5" name="Rectangle 4"/>
          <p:cNvSpPr/>
          <p:nvPr/>
        </p:nvSpPr>
        <p:spPr>
          <a:xfrm>
            <a:off x="0" y="0"/>
            <a:ext cx="9144000" cy="622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6690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3813" y="471488"/>
            <a:ext cx="7770812" cy="1431925"/>
          </a:xfrm>
        </p:spPr>
        <p:txBody>
          <a:bodyPr/>
          <a:lstStyle/>
          <a:p>
            <a:r>
              <a:rPr lang="en-US" smtClean="0"/>
              <a:t>Click to edit Master title style</a:t>
            </a:r>
            <a:endParaRPr lang="en-US"/>
          </a:p>
        </p:txBody>
      </p:sp>
      <p:sp>
        <p:nvSpPr>
          <p:cNvPr id="3" name="Rectangle 5"/>
          <p:cNvSpPr>
            <a:spLocks noGrp="1" noChangeArrowheads="1"/>
          </p:cNvSpPr>
          <p:nvPr>
            <p:ph type="dt" idx="10"/>
          </p:nvPr>
        </p:nvSpPr>
        <p:spPr>
          <a:xfrm>
            <a:off x="457200" y="6356350"/>
            <a:ext cx="2133600" cy="365125"/>
          </a:xfrm>
          <a:prstGeom prst="rect">
            <a:avLst/>
          </a:prstGeom>
          <a:ln/>
        </p:spPr>
        <p:txBody>
          <a:bodyPr/>
          <a:lstStyle>
            <a:lvl1pPr>
              <a:defRPr/>
            </a:lvl1pPr>
          </a:lstStyle>
          <a:p>
            <a:pPr>
              <a:defRPr/>
            </a:pPr>
            <a:fld id="{B226E3E2-859E-4BAB-A823-152E9F4780FC}" type="datetime1">
              <a:rPr lang="en-US" smtClean="0"/>
              <a:t>11/5/2018</a:t>
            </a:fld>
            <a:endParaRPr lang="en-US"/>
          </a:p>
        </p:txBody>
      </p:sp>
      <p:sp>
        <p:nvSpPr>
          <p:cNvPr id="4" name="Rectangle 6"/>
          <p:cNvSpPr>
            <a:spLocks noGrp="1" noChangeArrowheads="1"/>
          </p:cNvSpPr>
          <p:nvPr>
            <p:ph type="ftr" idx="11"/>
          </p:nvPr>
        </p:nvSpPr>
        <p:spPr>
          <a:xfrm>
            <a:off x="3124200" y="6356350"/>
            <a:ext cx="2895600" cy="365125"/>
          </a:xfrm>
          <a:prstGeom prst="rect">
            <a:avLst/>
          </a:prstGeom>
          <a:ln/>
        </p:spPr>
        <p:txBody>
          <a:bodyPr/>
          <a:lstStyle>
            <a:lvl1pPr>
              <a:defRPr/>
            </a:lvl1pPr>
          </a:lstStyle>
          <a:p>
            <a:pPr>
              <a:defRPr/>
            </a:pPr>
            <a:endParaRPr lang="en-US"/>
          </a:p>
        </p:txBody>
      </p:sp>
      <p:sp>
        <p:nvSpPr>
          <p:cNvPr id="5" name="Rectangle 7"/>
          <p:cNvSpPr>
            <a:spLocks noGrp="1" noChangeArrowheads="1"/>
          </p:cNvSpPr>
          <p:nvPr>
            <p:ph type="sldNum" idx="12"/>
          </p:nvPr>
        </p:nvSpPr>
        <p:spPr>
          <a:xfrm>
            <a:off x="6553200" y="6356350"/>
            <a:ext cx="2133600" cy="365125"/>
          </a:xfrm>
          <a:prstGeom prst="rect">
            <a:avLst/>
          </a:prstGeom>
          <a:ln/>
        </p:spPr>
        <p:txBody>
          <a:bodyPr/>
          <a:lstStyle>
            <a:lvl1pPr>
              <a:defRPr/>
            </a:lvl1pPr>
          </a:lstStyle>
          <a:p>
            <a:pPr>
              <a:defRPr/>
            </a:pPr>
            <a:fld id="{0C0F584C-2C84-4F42-84B5-0BC396D67662}" type="slidenum">
              <a:rPr lang="en-US"/>
              <a:pPr>
                <a:defRPr/>
              </a:pPr>
              <a:t>‹#›</a:t>
            </a:fld>
            <a:endParaRPr lang="en-US"/>
          </a:p>
        </p:txBody>
      </p:sp>
    </p:spTree>
    <p:extLst>
      <p:ext uri="{BB962C8B-B14F-4D97-AF65-F5344CB8AC3E}">
        <p14:creationId xmlns:p14="http://schemas.microsoft.com/office/powerpoint/2010/main" val="834469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1068237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03883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95298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A300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10005"/>
            <a:ext cx="9144000" cy="2387600"/>
          </a:xfrm>
          <a:noFill/>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0" y="4629150"/>
            <a:ext cx="9144000" cy="951414"/>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41" name="Group 40"/>
          <p:cNvGrpSpPr/>
          <p:nvPr userDrawn="1"/>
        </p:nvGrpSpPr>
        <p:grpSpPr>
          <a:xfrm>
            <a:off x="0" y="6263076"/>
            <a:ext cx="9144000" cy="571818"/>
            <a:chOff x="0" y="6263076"/>
            <a:chExt cx="9144000" cy="571818"/>
          </a:xfrm>
        </p:grpSpPr>
        <p:grpSp>
          <p:nvGrpSpPr>
            <p:cNvPr id="42" name="Group 41"/>
            <p:cNvGrpSpPr/>
            <p:nvPr userDrawn="1"/>
          </p:nvGrpSpPr>
          <p:grpSpPr>
            <a:xfrm>
              <a:off x="0" y="6263076"/>
              <a:ext cx="9144000" cy="571818"/>
              <a:chOff x="0" y="6263076"/>
              <a:chExt cx="9144000" cy="571818"/>
            </a:xfrm>
          </p:grpSpPr>
          <p:sp>
            <p:nvSpPr>
              <p:cNvPr id="47" name="Rectangle 46"/>
              <p:cNvSpPr/>
              <p:nvPr/>
            </p:nvSpPr>
            <p:spPr>
              <a:xfrm>
                <a:off x="0" y="6280451"/>
                <a:ext cx="9144000" cy="52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499" y="6428596"/>
                <a:ext cx="1823165" cy="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1236" t="25676" r="21481" b="27027"/>
              <a:stretch/>
            </p:blipFill>
            <p:spPr>
              <a:xfrm>
                <a:off x="10825" y="6263076"/>
                <a:ext cx="1187204" cy="571818"/>
              </a:xfrm>
              <a:prstGeom prst="rect">
                <a:avLst/>
              </a:prstGeom>
            </p:spPr>
          </p:pic>
          <p:grpSp>
            <p:nvGrpSpPr>
              <p:cNvPr id="50" name="Group 49"/>
              <p:cNvGrpSpPr/>
              <p:nvPr userDrawn="1"/>
            </p:nvGrpSpPr>
            <p:grpSpPr>
              <a:xfrm>
                <a:off x="3440134" y="6275956"/>
                <a:ext cx="1558606" cy="530654"/>
                <a:chOff x="5508504" y="4869977"/>
                <a:chExt cx="1463796" cy="484852"/>
              </a:xfrm>
            </p:grpSpPr>
            <p:pic>
              <p:nvPicPr>
                <p:cNvPr id="52"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40697"/>
                <a:stretch/>
              </p:blipFill>
              <p:spPr bwMode="auto">
                <a:xfrm>
                  <a:off x="5508504" y="4869977"/>
                  <a:ext cx="1463796" cy="4848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9046" t="27189" b="29591"/>
                <a:stretch/>
              </p:blipFill>
              <p:spPr bwMode="auto">
                <a:xfrm>
                  <a:off x="5904879" y="5114603"/>
                  <a:ext cx="959468" cy="19889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5955" t="29868" r="41854" b="33461"/>
                <a:stretch/>
              </p:blipFill>
              <p:spPr bwMode="auto">
                <a:xfrm>
                  <a:off x="5904879" y="4988701"/>
                  <a:ext cx="1026145" cy="17519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261" t="9265" r="66681" b="68470"/>
                <a:stretch/>
              </p:blipFill>
              <p:spPr bwMode="auto">
                <a:xfrm>
                  <a:off x="6916738" y="5055946"/>
                  <a:ext cx="50800" cy="107951"/>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50"/>
              <p:cNvPicPr>
                <a:picLocks noChangeAspect="1"/>
              </p:cNvPicPr>
              <p:nvPr userDrawn="1"/>
            </p:nvPicPr>
            <p:blipFill rotWithShape="1">
              <a:blip r:embed="rId5" cstate="print">
                <a:extLst>
                  <a:ext uri="{28A0092B-C50C-407E-A947-70E740481C1C}">
                    <a14:useLocalDpi xmlns:a14="http://schemas.microsoft.com/office/drawing/2010/main" val="0"/>
                  </a:ext>
                </a:extLst>
              </a:blip>
              <a:srcRect b="9258"/>
              <a:stretch/>
            </p:blipFill>
            <p:spPr>
              <a:xfrm>
                <a:off x="5130394" y="6321132"/>
                <a:ext cx="1735280" cy="472392"/>
              </a:xfrm>
              <a:prstGeom prst="rect">
                <a:avLst/>
              </a:prstGeom>
            </p:spPr>
          </p:pic>
        </p:grpSp>
        <p:grpSp>
          <p:nvGrpSpPr>
            <p:cNvPr id="43" name="Group 42"/>
            <p:cNvGrpSpPr>
              <a:grpSpLocks noChangeAspect="1"/>
            </p:cNvGrpSpPr>
            <p:nvPr userDrawn="1"/>
          </p:nvGrpSpPr>
          <p:grpSpPr>
            <a:xfrm>
              <a:off x="6962239" y="6359245"/>
              <a:ext cx="1970974" cy="365760"/>
              <a:chOff x="1595467" y="3727450"/>
              <a:chExt cx="3988523" cy="740163"/>
            </a:xfrm>
          </p:grpSpPr>
          <p:pic>
            <p:nvPicPr>
              <p:cNvPr id="44" name="Picture 43"/>
              <p:cNvPicPr>
                <a:picLocks noChangeAspect="1"/>
              </p:cNvPicPr>
              <p:nvPr/>
            </p:nvPicPr>
            <p:blipFill rotWithShape="1">
              <a:blip r:embed="rId6" cstate="print">
                <a:extLst>
                  <a:ext uri="{28A0092B-C50C-407E-A947-70E740481C1C}">
                    <a14:useLocalDpi xmlns:a14="http://schemas.microsoft.com/office/drawing/2010/main" val="0"/>
                  </a:ext>
                </a:extLst>
              </a:blip>
              <a:srcRect l="25341" r="24786" b="24810"/>
              <a:stretch/>
            </p:blipFill>
            <p:spPr>
              <a:xfrm>
                <a:off x="1595467" y="3727450"/>
                <a:ext cx="1257127" cy="740163"/>
              </a:xfrm>
              <a:prstGeom prst="rect">
                <a:avLst/>
              </a:prstGeom>
            </p:spPr>
          </p:pic>
          <p:pic>
            <p:nvPicPr>
              <p:cNvPr id="45" name="Picture 44"/>
              <p:cNvPicPr>
                <a:picLocks noChangeAspect="1"/>
              </p:cNvPicPr>
              <p:nvPr/>
            </p:nvPicPr>
            <p:blipFill rotWithShape="1">
              <a:blip r:embed="rId7" cstate="print">
                <a:extLst>
                  <a:ext uri="{28A0092B-C50C-407E-A947-70E740481C1C}">
                    <a14:useLocalDpi xmlns:a14="http://schemas.microsoft.com/office/drawing/2010/main" val="0"/>
                  </a:ext>
                </a:extLst>
              </a:blip>
              <a:srcRect t="79117" r="74187"/>
              <a:stretch/>
            </p:blipFill>
            <p:spPr>
              <a:xfrm>
                <a:off x="2864058" y="3776668"/>
                <a:ext cx="982806" cy="310512"/>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l="28563" t="79117"/>
              <a:stretch/>
            </p:blipFill>
            <p:spPr>
              <a:xfrm>
                <a:off x="2864058" y="4122140"/>
                <a:ext cx="2719932" cy="310512"/>
              </a:xfrm>
              <a:prstGeom prst="rect">
                <a:avLst/>
              </a:prstGeom>
            </p:spPr>
          </p:pic>
        </p:grpSp>
      </p:grpSp>
    </p:spTree>
    <p:extLst>
      <p:ext uri="{BB962C8B-B14F-4D97-AF65-F5344CB8AC3E}">
        <p14:creationId xmlns:p14="http://schemas.microsoft.com/office/powerpoint/2010/main" val="26566938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512138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999894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741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A651">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0A65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extBox 3"/>
          <p:cNvSpPr txBox="1"/>
          <p:nvPr/>
        </p:nvSpPr>
        <p:spPr>
          <a:xfrm>
            <a:off x="614947" y="655052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341461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191287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2241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1490168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44913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429284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43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DA2D2FF-54F8-4B26-AED0-6390FFB38B1A}" type="slidenum">
              <a:rPr lang="en-US"/>
              <a:pPr/>
              <a:t>‹#›</a:t>
            </a:fld>
            <a:endParaRPr lang="en-US"/>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05525"/>
            <a:ext cx="9153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8312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F1E2D">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BF1E2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236822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472326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42179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836662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09601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1777447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92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F75BC">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F75BC"/>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a:noFill/>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359100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943751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2282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C7B4F57-5E84-4B12-9E65-E5C51F1D4CD6}" type="datetime1">
              <a:rPr lang="en-US" smtClean="0"/>
              <a:t>11/5/2018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2135E62-17AB-4B8E-A573-84DB4DDCD940}" type="slidenum">
              <a:rPr lang="en-US"/>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05525"/>
            <a:ext cx="9153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86164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793046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5236242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777540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28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9899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C65FF-93C7-4DBE-8BEF-207A6186DA97}"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41164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C65FF-93C7-4DBE-8BEF-207A6186DA97}"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3477784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image" Target="../media/image17.png"/><Relationship Id="rId2" Type="http://schemas.openxmlformats.org/officeDocument/2006/relationships/slideLayout" Target="../slideLayouts/slideLayout8.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5.gi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microsoft.com/office/2007/relationships/hdphoto" Target="../media/hdphoto1.wdp"/><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6.png"/><Relationship Id="rId5" Type="http://schemas.openxmlformats.org/officeDocument/2006/relationships/slideLayout" Target="../slideLayouts/slideLayout22.xml"/><Relationship Id="rId10" Type="http://schemas.openxmlformats.org/officeDocument/2006/relationships/image" Target="../media/image15.gif"/><Relationship Id="rId4" Type="http://schemas.openxmlformats.org/officeDocument/2006/relationships/slideLayout" Target="../slideLayouts/slideLayout21.xml"/><Relationship Id="rId9"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7.xml"/><Relationship Id="rId7" Type="http://schemas.openxmlformats.org/officeDocument/2006/relationships/theme" Target="../theme/theme4.xml"/><Relationship Id="rId12" Type="http://schemas.openxmlformats.org/officeDocument/2006/relationships/image" Target="../media/image17.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microsoft.com/office/2007/relationships/hdphoto" Target="../media/hdphoto1.wdp"/><Relationship Id="rId5" Type="http://schemas.openxmlformats.org/officeDocument/2006/relationships/slideLayout" Target="../slideLayouts/slideLayout29.xml"/><Relationship Id="rId10" Type="http://schemas.openxmlformats.org/officeDocument/2006/relationships/image" Target="../media/image16.png"/><Relationship Id="rId4" Type="http://schemas.openxmlformats.org/officeDocument/2006/relationships/slideLayout" Target="../slideLayouts/slideLayout28.xml"/><Relationship Id="rId9" Type="http://schemas.openxmlformats.org/officeDocument/2006/relationships/image" Target="../media/image15.gi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3.xml"/><Relationship Id="rId7" Type="http://schemas.openxmlformats.org/officeDocument/2006/relationships/theme" Target="../theme/theme5.xml"/><Relationship Id="rId12"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16.png"/><Relationship Id="rId4" Type="http://schemas.openxmlformats.org/officeDocument/2006/relationships/slideLayout" Target="../slideLayouts/slideLayout34.xml"/><Relationship Id="rId9" Type="http://schemas.openxmlformats.org/officeDocument/2006/relationships/image" Target="../media/image15.gi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9.xml"/><Relationship Id="rId7" Type="http://schemas.openxmlformats.org/officeDocument/2006/relationships/theme" Target="../theme/theme6.xml"/><Relationship Id="rId12" Type="http://schemas.openxmlformats.org/officeDocument/2006/relationships/image" Target="../media/image1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1.png"/><Relationship Id="rId5" Type="http://schemas.openxmlformats.org/officeDocument/2006/relationships/slideLayout" Target="../slideLayouts/slideLayout41.xml"/><Relationship Id="rId10" Type="http://schemas.openxmlformats.org/officeDocument/2006/relationships/image" Target="../media/image10.emf"/><Relationship Id="rId4" Type="http://schemas.openxmlformats.org/officeDocument/2006/relationships/slideLayout" Target="../slideLayouts/slideLayout40.xml"/><Relationship Id="rId9"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17.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microsoft.com/office/2007/relationships/hdphoto" Target="../media/hdphoto1.wdp"/><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6.png"/><Relationship Id="rId5" Type="http://schemas.openxmlformats.org/officeDocument/2006/relationships/slideLayout" Target="../slideLayouts/slideLayout47.xml"/><Relationship Id="rId10" Type="http://schemas.openxmlformats.org/officeDocument/2006/relationships/image" Target="../media/image15.gif"/><Relationship Id="rId4" Type="http://schemas.openxmlformats.org/officeDocument/2006/relationships/slideLayout" Target="../slideLayouts/slideLayout46.xml"/><Relationship Id="rId9" Type="http://schemas.openxmlformats.org/officeDocument/2006/relationships/image" Target="../media/image14.png"/><Relationship Id="rId14"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microsoft.com/office/2007/relationships/hdphoto" Target="../media/hdphoto1.wdp"/><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6.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15.gif"/><Relationship Id="rId5" Type="http://schemas.openxmlformats.org/officeDocument/2006/relationships/slideLayout" Target="../slideLayouts/slideLayout54.xml"/><Relationship Id="rId10" Type="http://schemas.openxmlformats.org/officeDocument/2006/relationships/image" Target="../media/image14.png"/><Relationship Id="rId4" Type="http://schemas.openxmlformats.org/officeDocument/2006/relationships/slideLayout" Target="../slideLayouts/slideLayout53.xml"/><Relationship Id="rId9" Type="http://schemas.openxmlformats.org/officeDocument/2006/relationships/image" Target="../media/image20.png"/><Relationship Id="rId14"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microsoft.com/office/2007/relationships/hdphoto" Target="../media/hdphoto1.wdp"/><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6.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5.gif"/><Relationship Id="rId5" Type="http://schemas.openxmlformats.org/officeDocument/2006/relationships/slideLayout" Target="../slideLayouts/slideLayout61.xml"/><Relationship Id="rId10" Type="http://schemas.openxmlformats.org/officeDocument/2006/relationships/image" Target="../media/image14.png"/><Relationship Id="rId4" Type="http://schemas.openxmlformats.org/officeDocument/2006/relationships/slideLayout" Target="../slideLayouts/slideLayout60.xml"/><Relationship Id="rId9" Type="http://schemas.openxmlformats.org/officeDocument/2006/relationships/image" Target="../media/image20.png"/><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401763"/>
            <a:ext cx="7886700" cy="477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32222275"/>
      </p:ext>
    </p:extLst>
  </p:cSld>
  <p:clrMap bg1="lt1" tx1="dk1" bg2="lt2" tx2="dk2" accent1="accent1" accent2="accent2" accent3="accent3" accent4="accent4" accent5="accent5" accent6="accent6" hlink="hlink" folHlink="folHlink"/>
  <p:sldLayoutIdLst>
    <p:sldLayoutId id="2147484005" r:id="rId1"/>
    <p:sldLayoutId id="2147483931" r:id="rId2"/>
    <p:sldLayoutId id="2147483930" r:id="rId3"/>
    <p:sldLayoutId id="2147483929" r:id="rId4"/>
    <p:sldLayoutId id="2147484039" r:id="rId5"/>
    <p:sldLayoutId id="2147484040"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rgbClr val="A300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C65FF-93C7-4DBE-8BEF-207A6186DA97}" type="datetimeFigureOut">
              <a:rPr lang="en-US" smtClean="0"/>
              <a:t>11/5/2018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31F2-1B1B-4D0D-A90A-57F18B1C0592}" type="slidenum">
              <a:rPr lang="en-US" smtClean="0"/>
              <a:t>‹#›</a:t>
            </a:fld>
            <a:endParaRPr lang="en-US"/>
          </a:p>
        </p:txBody>
      </p:sp>
      <p:grpSp>
        <p:nvGrpSpPr>
          <p:cNvPr id="7" name="Group 6"/>
          <p:cNvGrpSpPr/>
          <p:nvPr userDrawn="1"/>
        </p:nvGrpSpPr>
        <p:grpSpPr>
          <a:xfrm>
            <a:off x="0" y="6217778"/>
            <a:ext cx="9144000" cy="640222"/>
            <a:chOff x="0" y="6217779"/>
            <a:chExt cx="9144000" cy="640222"/>
          </a:xfrm>
        </p:grpSpPr>
        <p:sp>
          <p:nvSpPr>
            <p:cNvPr id="8" name="Rectangle 7"/>
            <p:cNvSpPr/>
            <p:nvPr/>
          </p:nvSpPr>
          <p:spPr>
            <a:xfrm>
              <a:off x="1" y="6217779"/>
              <a:ext cx="9141644" cy="640222"/>
            </a:xfrm>
            <a:prstGeom prst="rect">
              <a:avLst/>
            </a:prstGeom>
            <a:solidFill>
              <a:srgbClr val="F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p>
          </p:txBody>
        </p:sp>
        <p:sp>
          <p:nvSpPr>
            <p:cNvPr id="9" name="TextBox 8"/>
            <p:cNvSpPr txBox="1"/>
            <p:nvPr/>
          </p:nvSpPr>
          <p:spPr>
            <a:xfrm>
              <a:off x="0" y="6316485"/>
              <a:ext cx="9144000" cy="461665"/>
            </a:xfrm>
            <a:prstGeom prst="rect">
              <a:avLst/>
            </a:prstGeom>
            <a:solidFill>
              <a:srgbClr val="F29C00"/>
            </a:solidFill>
          </p:spPr>
          <p:txBody>
            <a:bodyPr wrap="square" rtlCol="0" anchor="ctr" anchorCtr="0">
              <a:spAutoFit/>
            </a:bodyPr>
            <a:lstStyle/>
            <a:p>
              <a:pPr algn="ctr"/>
              <a:r>
                <a:rPr lang="en-US" sz="2400" b="1" dirty="0" smtClean="0">
                  <a:solidFill>
                    <a:schemeClr val="bg1"/>
                  </a:solidFill>
                  <a:latin typeface="Arial"/>
                  <a:cs typeface="Arial"/>
                </a:rPr>
                <a:t>PHASE</a:t>
              </a:r>
              <a:r>
                <a:rPr lang="en-US" sz="2400" b="1" baseline="0" dirty="0" smtClean="0">
                  <a:solidFill>
                    <a:schemeClr val="bg1"/>
                  </a:solidFill>
                  <a:latin typeface="Arial"/>
                  <a:cs typeface="Arial"/>
                </a:rPr>
                <a:t> 0 – SCOPING</a:t>
              </a:r>
              <a:endParaRPr lang="en-US" sz="2400" b="1" dirty="0">
                <a:solidFill>
                  <a:schemeClr val="bg1"/>
                </a:solidFill>
                <a:latin typeface="Arial"/>
                <a:cs typeface="Arial"/>
              </a:endParaRPr>
            </a:p>
          </p:txBody>
        </p:sp>
        <p:sp>
          <p:nvSpPr>
            <p:cNvPr id="11" name="Chevron 10"/>
            <p:cNvSpPr/>
            <p:nvPr/>
          </p:nvSpPr>
          <p:spPr>
            <a:xfrm>
              <a:off x="8409369" y="6354022"/>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Chevron 10"/>
            <p:cNvSpPr/>
            <p:nvPr/>
          </p:nvSpPr>
          <p:spPr>
            <a:xfrm>
              <a:off x="7908629" y="6351300"/>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3" name="Group 12"/>
            <p:cNvGrpSpPr/>
            <p:nvPr userDrawn="1"/>
          </p:nvGrpSpPr>
          <p:grpSpPr>
            <a:xfrm>
              <a:off x="143799" y="6384932"/>
              <a:ext cx="1734388" cy="324769"/>
              <a:chOff x="67599" y="6404582"/>
              <a:chExt cx="1734388" cy="324769"/>
            </a:xfrm>
          </p:grpSpPr>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15" name="Picture 2" descr="http://www.soonersports.com/fls/31000/projects/14mbb-hield/images/ou-white.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15" cstate="print">
                <a:biLevel thresh="25000"/>
                <a:extLst>
                  <a:ext uri="{BEBA8EAE-BF5A-486C-A8C5-ECC9F3942E4B}">
                    <a14:imgProps xmlns:a14="http://schemas.microsoft.com/office/drawing/2010/main">
                      <a14:imgLayer r:embed="rId16">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17" name="Picture 16"/>
              <p:cNvPicPr>
                <a:picLocks noChangeAspect="1"/>
              </p:cNvPicPr>
              <p:nvPr userDrawn="1"/>
            </p:nvPicPr>
            <p:blipFill rotWithShape="1">
              <a:blip r:embed="rId17"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19" name="Chevron 10"/>
          <p:cNvSpPr/>
          <p:nvPr userDrawn="1"/>
        </p:nvSpPr>
        <p:spPr>
          <a:xfrm>
            <a:off x="6914655" y="6361290"/>
            <a:ext cx="596069" cy="420180"/>
          </a:xfrm>
          <a:prstGeom prst="chevron">
            <a:avLst>
              <a:gd name="adj" fmla="val 3518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 name="Chevron 10"/>
          <p:cNvSpPr/>
          <p:nvPr userDrawn="1"/>
        </p:nvSpPr>
        <p:spPr>
          <a:xfrm>
            <a:off x="7413400" y="6357969"/>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TextBox 20"/>
          <p:cNvSpPr txBox="1"/>
          <p:nvPr userDrawn="1"/>
        </p:nvSpPr>
        <p:spPr>
          <a:xfrm>
            <a:off x="8227627" y="-89641"/>
            <a:ext cx="959552" cy="1569660"/>
          </a:xfrm>
          <a:prstGeom prst="rect">
            <a:avLst/>
          </a:prstGeom>
          <a:noFill/>
        </p:spPr>
        <p:txBody>
          <a:bodyPr wrap="square" rtlCol="0">
            <a:spAutoFit/>
          </a:bodyPr>
          <a:lstStyle/>
          <a:p>
            <a:pPr algn="r">
              <a:lnSpc>
                <a:spcPct val="100000"/>
              </a:lnSpc>
            </a:pPr>
            <a:r>
              <a:rPr lang="en-US" sz="9600" dirty="0" smtClean="0">
                <a:solidFill>
                  <a:srgbClr val="F29C00"/>
                </a:solidFill>
                <a:latin typeface="Arial" panose="020B0604020202020204" pitchFamily="34" charset="0"/>
                <a:cs typeface="Arial" panose="020B0604020202020204" pitchFamily="34" charset="0"/>
              </a:rPr>
              <a:t>0</a:t>
            </a:r>
            <a:endParaRPr lang="en-US" sz="9600" dirty="0">
              <a:solidFill>
                <a:srgbClr val="F29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052649"/>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8320577" y="-244123"/>
            <a:ext cx="959552" cy="1862048"/>
          </a:xfrm>
          <a:prstGeom prst="rect">
            <a:avLst/>
          </a:prstGeom>
          <a:noFill/>
        </p:spPr>
        <p:txBody>
          <a:bodyPr wrap="square" rtlCol="0">
            <a:spAutoFit/>
          </a:bodyPr>
          <a:lstStyle/>
          <a:p>
            <a:pPr algn="r">
              <a:lnSpc>
                <a:spcPct val="100000"/>
              </a:lnSpc>
            </a:pPr>
            <a:r>
              <a:rPr lang="en-US" sz="11500" dirty="0" smtClean="0">
                <a:solidFill>
                  <a:srgbClr val="00A651"/>
                </a:solidFill>
                <a:latin typeface="Arial" panose="020B0604020202020204" pitchFamily="34" charset="0"/>
                <a:cs typeface="Arial" panose="020B0604020202020204" pitchFamily="34" charset="0"/>
              </a:rPr>
              <a:t>1</a:t>
            </a:r>
            <a:endParaRPr lang="en-US" sz="11500" dirty="0">
              <a:solidFill>
                <a:srgbClr val="00A651"/>
              </a:solidFill>
              <a:latin typeface="Arial" panose="020B0604020202020204" pitchFamily="34" charset="0"/>
              <a:cs typeface="Arial" panose="020B0604020202020204" pitchFamily="34" charset="0"/>
            </a:endParaRPr>
          </a:p>
        </p:txBody>
      </p:sp>
      <p:sp>
        <p:nvSpPr>
          <p:cNvPr id="4" name="TextBox 3"/>
          <p:cNvSpPr txBox="1"/>
          <p:nvPr/>
        </p:nvSpPr>
        <p:spPr>
          <a:xfrm>
            <a:off x="7444449" y="3181683"/>
            <a:ext cx="1625481" cy="4170372"/>
          </a:xfrm>
          <a:prstGeom prst="rect">
            <a:avLst/>
          </a:prstGeom>
          <a:noFill/>
        </p:spPr>
        <p:txBody>
          <a:bodyPr wrap="square" rtlCol="0">
            <a:spAutoFit/>
          </a:bodyPr>
          <a:lstStyle/>
          <a:p>
            <a:pPr algn="r">
              <a:lnSpc>
                <a:spcPct val="100000"/>
              </a:lnSpc>
            </a:pPr>
            <a:endParaRPr lang="en-US" sz="26500" dirty="0">
              <a:solidFill>
                <a:srgbClr val="81C341"/>
              </a:solidFill>
              <a:latin typeface="Tw Cen MT" panose="020B0602020104020603" pitchFamily="34" charset="0"/>
            </a:endParaRPr>
          </a:p>
        </p:txBody>
      </p:sp>
      <p:sp>
        <p:nvSpPr>
          <p:cNvPr id="3" name="Text Placeholder 2"/>
          <p:cNvSpPr>
            <a:spLocks noGrp="1"/>
          </p:cNvSpPr>
          <p:nvPr>
            <p:ph type="body" idx="1"/>
          </p:nvPr>
        </p:nvSpPr>
        <p:spPr>
          <a:xfrm>
            <a:off x="628650" y="1401763"/>
            <a:ext cx="7886700" cy="477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grpSp>
        <p:nvGrpSpPr>
          <p:cNvPr id="2" name="Group 1"/>
          <p:cNvGrpSpPr/>
          <p:nvPr userDrawn="1"/>
        </p:nvGrpSpPr>
        <p:grpSpPr>
          <a:xfrm>
            <a:off x="0" y="6217779"/>
            <a:ext cx="9144000" cy="640222"/>
            <a:chOff x="0" y="6217779"/>
            <a:chExt cx="9144000" cy="640222"/>
          </a:xfrm>
        </p:grpSpPr>
        <p:sp>
          <p:nvSpPr>
            <p:cNvPr id="7" name="Rectangle 6"/>
            <p:cNvSpPr/>
            <p:nvPr/>
          </p:nvSpPr>
          <p:spPr>
            <a:xfrm>
              <a:off x="1" y="6217779"/>
              <a:ext cx="9141644" cy="640222"/>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p>
          </p:txBody>
        </p:sp>
        <p:sp>
          <p:nvSpPr>
            <p:cNvPr id="17" name="TextBox 16"/>
            <p:cNvSpPr txBox="1"/>
            <p:nvPr/>
          </p:nvSpPr>
          <p:spPr>
            <a:xfrm>
              <a:off x="0" y="6316485"/>
              <a:ext cx="9144000" cy="461665"/>
            </a:xfrm>
            <a:prstGeom prst="rect">
              <a:avLst/>
            </a:prstGeom>
            <a:noFill/>
          </p:spPr>
          <p:txBody>
            <a:bodyPr wrap="square" rtlCol="0" anchor="ctr" anchorCtr="0">
              <a:spAutoFit/>
            </a:bodyPr>
            <a:lstStyle/>
            <a:p>
              <a:pPr algn="ctr"/>
              <a:r>
                <a:rPr lang="en-US" sz="2400" b="1" dirty="0" smtClean="0">
                  <a:solidFill>
                    <a:schemeClr val="bg1"/>
                  </a:solidFill>
                  <a:latin typeface="Arial"/>
                  <a:cs typeface="Arial"/>
                </a:rPr>
                <a:t>PHASE</a:t>
              </a:r>
              <a:r>
                <a:rPr lang="en-US" sz="2400" b="1" baseline="0" dirty="0" smtClean="0">
                  <a:solidFill>
                    <a:schemeClr val="bg1"/>
                  </a:solidFill>
                  <a:latin typeface="Arial"/>
                  <a:cs typeface="Arial"/>
                </a:rPr>
                <a:t> 1 - </a:t>
              </a:r>
              <a:r>
                <a:rPr lang="en-US" sz="2400" b="1" dirty="0" smtClean="0">
                  <a:solidFill>
                    <a:schemeClr val="bg1"/>
                  </a:solidFill>
                  <a:latin typeface="Arial"/>
                  <a:cs typeface="Arial"/>
                </a:rPr>
                <a:t>SELECTION</a:t>
              </a:r>
              <a:endParaRPr lang="en-US" sz="2400" b="1" dirty="0">
                <a:solidFill>
                  <a:schemeClr val="bg1"/>
                </a:solidFill>
                <a:latin typeface="Arial"/>
                <a:cs typeface="Arial"/>
              </a:endParaRPr>
            </a:p>
          </p:txBody>
        </p:sp>
        <p:sp>
          <p:nvSpPr>
            <p:cNvPr id="18" name="Chevron 4"/>
            <p:cNvSpPr/>
            <p:nvPr/>
          </p:nvSpPr>
          <p:spPr>
            <a:xfrm>
              <a:off x="7402723" y="6354756"/>
              <a:ext cx="596069" cy="422622"/>
            </a:xfrm>
            <a:prstGeom prst="chevron">
              <a:avLst>
                <a:gd name="adj" fmla="val 35185"/>
              </a:avLst>
            </a:prstGeom>
            <a:solidFill>
              <a:srgbClr val="85EB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 name="Chevron 10"/>
            <p:cNvSpPr/>
            <p:nvPr/>
          </p:nvSpPr>
          <p:spPr>
            <a:xfrm>
              <a:off x="8409369" y="6354022"/>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 name="Chevron 10"/>
            <p:cNvSpPr/>
            <p:nvPr/>
          </p:nvSpPr>
          <p:spPr>
            <a:xfrm>
              <a:off x="7908629" y="6351300"/>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5" name="Group 14"/>
            <p:cNvGrpSpPr/>
            <p:nvPr userDrawn="1"/>
          </p:nvGrpSpPr>
          <p:grpSpPr>
            <a:xfrm>
              <a:off x="143799" y="6384932"/>
              <a:ext cx="1734388" cy="324769"/>
              <a:chOff x="67599" y="6404582"/>
              <a:chExt cx="1734388" cy="324769"/>
            </a:xfrm>
          </p:grpSpPr>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21" name="Picture 2" descr="http://www.soonersports.com/fls/31000/projects/14mbb-hield/images/ou-white.gi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11" cstate="print">
                <a:biLevel thresh="25000"/>
                <a:extLst>
                  <a:ext uri="{BEBA8EAE-BF5A-486C-A8C5-ECC9F3942E4B}">
                    <a14:imgProps xmlns:a14="http://schemas.microsoft.com/office/drawing/2010/main">
                      <a14:imgLayer r:embed="rId12">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23" name="Picture 22"/>
              <p:cNvPicPr>
                <a:picLocks noChangeAspect="1"/>
              </p:cNvPicPr>
              <p:nvPr userDrawn="1"/>
            </p:nvPicPr>
            <p:blipFill rotWithShape="1">
              <a:blip r:embed="rId13"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24" name="Chevron 10"/>
          <p:cNvSpPr/>
          <p:nvPr userDrawn="1"/>
        </p:nvSpPr>
        <p:spPr>
          <a:xfrm>
            <a:off x="6896817" y="6345144"/>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29864853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8" r:id="rId3"/>
    <p:sldLayoutId id="2147483969" r:id="rId4"/>
    <p:sldLayoutId id="2147484003" r:id="rId5"/>
    <p:sldLayoutId id="2147483966" r:id="rId6"/>
    <p:sldLayoutId id="2147484054" r:id="rId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01763"/>
            <a:ext cx="7886700" cy="477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Placeholder 1"/>
          <p:cNvSpPr>
            <a:spLocks noGrp="1"/>
          </p:cNvSpPr>
          <p:nvPr>
            <p:ph type="title"/>
          </p:nvPr>
        </p:nvSpPr>
        <p:spPr>
          <a:xfrm>
            <a:off x="628650" y="138887"/>
            <a:ext cx="78105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Box 8"/>
          <p:cNvSpPr txBox="1"/>
          <p:nvPr/>
        </p:nvSpPr>
        <p:spPr>
          <a:xfrm>
            <a:off x="8327469" y="-97929"/>
            <a:ext cx="816531" cy="1631216"/>
          </a:xfrm>
          <a:prstGeom prst="rect">
            <a:avLst/>
          </a:prstGeom>
          <a:noFill/>
        </p:spPr>
        <p:txBody>
          <a:bodyPr wrap="square" rtlCol="0">
            <a:spAutoFit/>
          </a:bodyPr>
          <a:lstStyle/>
          <a:p>
            <a:pPr algn="r">
              <a:lnSpc>
                <a:spcPct val="100000"/>
              </a:lnSpc>
            </a:pPr>
            <a:r>
              <a:rPr lang="en-US" sz="10000" dirty="0" smtClean="0">
                <a:solidFill>
                  <a:srgbClr val="BF1E2D"/>
                </a:solidFill>
                <a:latin typeface="Arial" panose="020B0604020202020204" pitchFamily="34" charset="0"/>
                <a:cs typeface="Arial" panose="020B0604020202020204" pitchFamily="34" charset="0"/>
              </a:rPr>
              <a:t>2</a:t>
            </a:r>
            <a:endParaRPr lang="en-US" sz="10000" dirty="0">
              <a:solidFill>
                <a:srgbClr val="BF1E2D"/>
              </a:solidFill>
              <a:latin typeface="Arial" panose="020B0604020202020204" pitchFamily="34" charset="0"/>
              <a:cs typeface="Arial" panose="020B0604020202020204" pitchFamily="34" charset="0"/>
            </a:endParaRPr>
          </a:p>
        </p:txBody>
      </p:sp>
      <p:grpSp>
        <p:nvGrpSpPr>
          <p:cNvPr id="2" name="Group 1"/>
          <p:cNvGrpSpPr/>
          <p:nvPr userDrawn="1"/>
        </p:nvGrpSpPr>
        <p:grpSpPr>
          <a:xfrm>
            <a:off x="1" y="6217779"/>
            <a:ext cx="9141644" cy="640222"/>
            <a:chOff x="1" y="6217779"/>
            <a:chExt cx="9141644" cy="640222"/>
          </a:xfrm>
        </p:grpSpPr>
        <p:sp>
          <p:nvSpPr>
            <p:cNvPr id="7" name="Rectangle 6"/>
            <p:cNvSpPr/>
            <p:nvPr/>
          </p:nvSpPr>
          <p:spPr>
            <a:xfrm>
              <a:off x="1" y="6217779"/>
              <a:ext cx="9141644" cy="640222"/>
            </a:xfrm>
            <a:prstGeom prst="rect">
              <a:avLst/>
            </a:prstGeom>
            <a:solidFill>
              <a:srgbClr val="B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1" y="6331874"/>
              <a:ext cx="9141643" cy="430887"/>
            </a:xfrm>
            <a:prstGeom prst="rect">
              <a:avLst/>
            </a:prstGeom>
            <a:noFill/>
          </p:spPr>
          <p:txBody>
            <a:bodyPr wrap="square" rtlCol="0" anchor="ctr" anchorCtr="0">
              <a:spAutoFit/>
            </a:bodyPr>
            <a:lstStyle/>
            <a:p>
              <a:pPr algn="ctr"/>
              <a:r>
                <a:rPr lang="en-US" sz="2200" b="1" dirty="0" smtClean="0">
                  <a:solidFill>
                    <a:schemeClr val="bg1"/>
                  </a:solidFill>
                  <a:latin typeface="Arial"/>
                  <a:cs typeface="Arial"/>
                </a:rPr>
                <a:t>PHASE</a:t>
              </a:r>
              <a:r>
                <a:rPr lang="en-US" sz="2200" b="1" baseline="0" dirty="0" smtClean="0">
                  <a:solidFill>
                    <a:schemeClr val="bg1"/>
                  </a:solidFill>
                  <a:latin typeface="Arial"/>
                  <a:cs typeface="Arial"/>
                </a:rPr>
                <a:t> 2 - </a:t>
              </a:r>
              <a:r>
                <a:rPr lang="en-US" sz="2200" b="1" dirty="0" smtClean="0">
                  <a:solidFill>
                    <a:schemeClr val="bg1"/>
                  </a:solidFill>
                  <a:latin typeface="Arial"/>
                  <a:cs typeface="Arial"/>
                </a:rPr>
                <a:t>CLARIFICATION</a:t>
              </a:r>
              <a:endParaRPr lang="en-US" sz="2200" b="1" dirty="0">
                <a:solidFill>
                  <a:schemeClr val="bg1"/>
                </a:solidFill>
                <a:latin typeface="Arial"/>
                <a:cs typeface="Arial"/>
              </a:endParaRPr>
            </a:p>
          </p:txBody>
        </p:sp>
        <p:sp>
          <p:nvSpPr>
            <p:cNvPr id="14" name="Chevron 4"/>
            <p:cNvSpPr/>
            <p:nvPr/>
          </p:nvSpPr>
          <p:spPr>
            <a:xfrm>
              <a:off x="7399446" y="6340139"/>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Chevron 10"/>
            <p:cNvSpPr/>
            <p:nvPr/>
          </p:nvSpPr>
          <p:spPr>
            <a:xfrm>
              <a:off x="8406092" y="6339405"/>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Chevron 9"/>
            <p:cNvSpPr/>
            <p:nvPr/>
          </p:nvSpPr>
          <p:spPr>
            <a:xfrm>
              <a:off x="7905643" y="6338550"/>
              <a:ext cx="596069" cy="422623"/>
            </a:xfrm>
            <a:prstGeom prst="chevron">
              <a:avLst>
                <a:gd name="adj" fmla="val 35185"/>
              </a:avLst>
            </a:prstGeom>
            <a:solidFill>
              <a:srgbClr val="EE9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7" name="Group 16"/>
            <p:cNvGrpSpPr/>
            <p:nvPr userDrawn="1"/>
          </p:nvGrpSpPr>
          <p:grpSpPr>
            <a:xfrm>
              <a:off x="143799" y="6384932"/>
              <a:ext cx="1734388" cy="324769"/>
              <a:chOff x="67599" y="6404582"/>
              <a:chExt cx="1734388" cy="324769"/>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21" name="Picture 2" descr="http://www.soonersports.com/fls/31000/projects/14mbb-hield/images/ou-white.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10" cstate="print">
                <a:biLevel thresh="25000"/>
                <a:extLst>
                  <a:ext uri="{BEBA8EAE-BF5A-486C-A8C5-ECC9F3942E4B}">
                    <a14:imgProps xmlns:a14="http://schemas.microsoft.com/office/drawing/2010/main">
                      <a14:imgLayer r:embed="rId11">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23" name="Picture 22"/>
              <p:cNvPicPr>
                <a:picLocks noChangeAspect="1"/>
              </p:cNvPicPr>
              <p:nvPr userDrawn="1"/>
            </p:nvPicPr>
            <p:blipFill rotWithShape="1">
              <a:blip r:embed="rId12"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16" name="Chevron 10"/>
          <p:cNvSpPr/>
          <p:nvPr userDrawn="1"/>
        </p:nvSpPr>
        <p:spPr>
          <a:xfrm>
            <a:off x="6893249" y="6339405"/>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44847590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8" r:id="rId3"/>
    <p:sldLayoutId id="2147483979" r:id="rId4"/>
    <p:sldLayoutId id="2147484002" r:id="rId5"/>
    <p:sldLayoutId id="2147483976"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01763"/>
            <a:ext cx="7886700" cy="4775200"/>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Box 8"/>
          <p:cNvSpPr txBox="1"/>
          <p:nvPr/>
        </p:nvSpPr>
        <p:spPr>
          <a:xfrm>
            <a:off x="8332008" y="-128707"/>
            <a:ext cx="822513" cy="1631216"/>
          </a:xfrm>
          <a:prstGeom prst="rect">
            <a:avLst/>
          </a:prstGeom>
          <a:noFill/>
        </p:spPr>
        <p:txBody>
          <a:bodyPr wrap="square" rtlCol="0">
            <a:spAutoFit/>
          </a:bodyPr>
          <a:lstStyle/>
          <a:p>
            <a:pPr algn="r">
              <a:lnSpc>
                <a:spcPct val="100000"/>
              </a:lnSpc>
            </a:pPr>
            <a:r>
              <a:rPr lang="en-US" sz="10000" dirty="0" smtClean="0">
                <a:solidFill>
                  <a:srgbClr val="0F75BC"/>
                </a:solidFill>
                <a:latin typeface="Tw Cen MT" panose="020B0602020104020603" pitchFamily="34" charset="0"/>
              </a:rPr>
              <a:t>3</a:t>
            </a:r>
            <a:endParaRPr lang="en-US" sz="10000" dirty="0">
              <a:solidFill>
                <a:srgbClr val="0F75BC"/>
              </a:solidFill>
              <a:latin typeface="Tw Cen MT" panose="020B0602020104020603" pitchFamily="34" charset="0"/>
            </a:endParaRPr>
          </a:p>
        </p:txBody>
      </p:sp>
      <p:grpSp>
        <p:nvGrpSpPr>
          <p:cNvPr id="5" name="Group 4"/>
          <p:cNvGrpSpPr/>
          <p:nvPr userDrawn="1"/>
        </p:nvGrpSpPr>
        <p:grpSpPr>
          <a:xfrm>
            <a:off x="0" y="6217779"/>
            <a:ext cx="9141645" cy="640222"/>
            <a:chOff x="0" y="6217779"/>
            <a:chExt cx="9141645" cy="640222"/>
          </a:xfrm>
        </p:grpSpPr>
        <p:sp>
          <p:nvSpPr>
            <p:cNvPr id="7" name="Rectangle 6"/>
            <p:cNvSpPr/>
            <p:nvPr/>
          </p:nvSpPr>
          <p:spPr>
            <a:xfrm>
              <a:off x="1" y="6217779"/>
              <a:ext cx="9141644" cy="640222"/>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6347262"/>
              <a:ext cx="9141645" cy="400110"/>
            </a:xfrm>
            <a:prstGeom prst="rect">
              <a:avLst/>
            </a:prstGeom>
            <a:noFill/>
          </p:spPr>
          <p:txBody>
            <a:bodyPr wrap="square" rtlCol="0" anchor="ctr" anchorCtr="0">
              <a:spAutoFit/>
            </a:bodyPr>
            <a:lstStyle/>
            <a:p>
              <a:pPr algn="ctr"/>
              <a:r>
                <a:rPr lang="en-US" sz="2000" b="1" spc="-50" baseline="0" dirty="0" smtClean="0">
                  <a:solidFill>
                    <a:schemeClr val="bg1"/>
                  </a:solidFill>
                  <a:latin typeface="Arial"/>
                  <a:cs typeface="Arial"/>
                </a:rPr>
                <a:t>PHASE 3 – PERFORMANCE METRICS</a:t>
              </a:r>
              <a:endParaRPr lang="en-US" sz="2000" b="1" spc="-50" baseline="0" dirty="0">
                <a:solidFill>
                  <a:schemeClr val="bg1"/>
                </a:solidFill>
                <a:latin typeface="Arial"/>
                <a:cs typeface="Arial"/>
              </a:endParaRPr>
            </a:p>
          </p:txBody>
        </p:sp>
        <p:sp>
          <p:nvSpPr>
            <p:cNvPr id="19" name="Chevron 4"/>
            <p:cNvSpPr/>
            <p:nvPr/>
          </p:nvSpPr>
          <p:spPr>
            <a:xfrm>
              <a:off x="7298724"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Chevron 10"/>
            <p:cNvSpPr/>
            <p:nvPr/>
          </p:nvSpPr>
          <p:spPr>
            <a:xfrm>
              <a:off x="8305370" y="6324016"/>
              <a:ext cx="596069" cy="420180"/>
            </a:xfrm>
            <a:prstGeom prst="chevron">
              <a:avLst>
                <a:gd name="adj" fmla="val 35185"/>
              </a:avLst>
            </a:prstGeom>
            <a:solidFill>
              <a:srgbClr val="86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2" name="Chevron 4"/>
            <p:cNvSpPr/>
            <p:nvPr/>
          </p:nvSpPr>
          <p:spPr>
            <a:xfrm>
              <a:off x="7806726"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4" name="Group 3"/>
            <p:cNvGrpSpPr/>
            <p:nvPr userDrawn="1"/>
          </p:nvGrpSpPr>
          <p:grpSpPr>
            <a:xfrm>
              <a:off x="143799" y="6384932"/>
              <a:ext cx="1734388" cy="324769"/>
              <a:chOff x="67599" y="6404582"/>
              <a:chExt cx="1734388" cy="324769"/>
            </a:xfrm>
          </p:grpSpPr>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14" name="Picture 2" descr="http://www.soonersports.com/fls/31000/projects/14mbb-hield/images/ou-white.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10" cstate="print">
                <a:biLevel thresh="25000"/>
                <a:extLst>
                  <a:ext uri="{BEBA8EAE-BF5A-486C-A8C5-ECC9F3942E4B}">
                    <a14:imgProps xmlns:a14="http://schemas.microsoft.com/office/drawing/2010/main">
                      <a14:imgLayer r:embed="rId11">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2" name="Picture 1"/>
              <p:cNvPicPr>
                <a:picLocks noChangeAspect="1"/>
              </p:cNvPicPr>
              <p:nvPr userDrawn="1"/>
            </p:nvPicPr>
            <p:blipFill rotWithShape="1">
              <a:blip r:embed="rId12"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17" name="Chevron 4"/>
          <p:cNvSpPr/>
          <p:nvPr userDrawn="1"/>
        </p:nvSpPr>
        <p:spPr>
          <a:xfrm>
            <a:off x="6800080" y="6334346"/>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97454323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8" r:id="rId3"/>
    <p:sldLayoutId id="2147483989" r:id="rId4"/>
    <p:sldLayoutId id="2147483992" r:id="rId5"/>
    <p:sldLayoutId id="2147484041"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2" name="Group 11"/>
          <p:cNvGrpSpPr/>
          <p:nvPr userDrawn="1"/>
        </p:nvGrpSpPr>
        <p:grpSpPr>
          <a:xfrm>
            <a:off x="0" y="6343810"/>
            <a:ext cx="9078296" cy="515182"/>
            <a:chOff x="0" y="6343810"/>
            <a:chExt cx="9078296" cy="515182"/>
          </a:xfrm>
        </p:grpSpPr>
        <p:grpSp>
          <p:nvGrpSpPr>
            <p:cNvPr id="13" name="Group 12"/>
            <p:cNvGrpSpPr/>
            <p:nvPr userDrawn="1"/>
          </p:nvGrpSpPr>
          <p:grpSpPr>
            <a:xfrm>
              <a:off x="0" y="6343810"/>
              <a:ext cx="8655279" cy="515182"/>
              <a:chOff x="46706" y="6329774"/>
              <a:chExt cx="8463160" cy="515182"/>
            </a:xfrm>
          </p:grpSpPr>
          <p:pic>
            <p:nvPicPr>
              <p:cNvPr id="23" name="Picture 2" descr="http://chem.ku.edu/sites/chem.ku.edu/files/images/general/graphics/KUsigvert4C_6inch.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8087210" y="6509868"/>
                <a:ext cx="422656" cy="2578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lh4.ggpht.com/90Or1n5kkHFdWelRQgzsGt6EEnLQ6c5kyXC994-cG2VWNOzTD_mxML6ds3cei7uKLqYj=w30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73573" y="6473700"/>
                <a:ext cx="313636" cy="3136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200828" y="6509868"/>
                <a:ext cx="572745" cy="24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22334" t="26714" r="22916" b="28714"/>
              <a:stretch/>
            </p:blipFill>
            <p:spPr>
              <a:xfrm>
                <a:off x="46706" y="6329774"/>
                <a:ext cx="1084854" cy="515182"/>
              </a:xfrm>
              <a:prstGeom prst="rect">
                <a:avLst/>
              </a:prstGeom>
              <a:noFill/>
            </p:spPr>
          </p:pic>
          <p:sp>
            <p:nvSpPr>
              <p:cNvPr id="27" name="Rectangle 6"/>
              <p:cNvSpPr/>
              <p:nvPr userDrawn="1"/>
            </p:nvSpPr>
            <p:spPr>
              <a:xfrm>
                <a:off x="1131560" y="6593942"/>
                <a:ext cx="6069268" cy="73152"/>
              </a:xfrm>
              <a:prstGeom prst="rect">
                <a:avLst/>
              </a:prstGeom>
              <a:gradFill flip="none" rotWithShape="1">
                <a:gsLst>
                  <a:gs pos="0">
                    <a:srgbClr val="0071BC"/>
                  </a:gs>
                  <a:gs pos="96000">
                    <a:schemeClr val="bg1">
                      <a:lumMod val="85000"/>
                    </a:schemeClr>
                  </a:gs>
                </a:gsLst>
                <a:lin ang="0" scaled="1"/>
                <a:tileRect/>
              </a:gradFill>
              <a:ln>
                <a:no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pic>
          <p:nvPicPr>
            <p:cNvPr id="22" name="Picture 21"/>
            <p:cNvPicPr>
              <a:picLocks noChangeAspect="1"/>
            </p:cNvPicPr>
            <p:nvPr userDrawn="1"/>
          </p:nvPicPr>
          <p:blipFill rotWithShape="1">
            <a:blip r:embed="rId12" cstate="print">
              <a:extLst>
                <a:ext uri="{28A0092B-C50C-407E-A947-70E740481C1C}">
                  <a14:useLocalDpi xmlns:a14="http://schemas.microsoft.com/office/drawing/2010/main" val="0"/>
                </a:ext>
              </a:extLst>
            </a:blip>
            <a:srcRect l="25341" r="24786" b="24810"/>
            <a:stretch/>
          </p:blipFill>
          <p:spPr>
            <a:xfrm>
              <a:off x="8655279" y="6493229"/>
              <a:ext cx="423017" cy="274320"/>
            </a:xfrm>
            <a:prstGeom prst="rect">
              <a:avLst/>
            </a:prstGeom>
          </p:spPr>
        </p:pic>
      </p:grpSp>
    </p:spTree>
    <p:extLst>
      <p:ext uri="{BB962C8B-B14F-4D97-AF65-F5344CB8AC3E}">
        <p14:creationId xmlns:p14="http://schemas.microsoft.com/office/powerpoint/2010/main" val="149518440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4" r:id="rId6"/>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4" name="Group 13"/>
          <p:cNvGrpSpPr/>
          <p:nvPr userDrawn="1"/>
        </p:nvGrpSpPr>
        <p:grpSpPr>
          <a:xfrm>
            <a:off x="0" y="6217779"/>
            <a:ext cx="9144000" cy="640222"/>
            <a:chOff x="0" y="6217779"/>
            <a:chExt cx="9144000" cy="640222"/>
          </a:xfrm>
        </p:grpSpPr>
        <p:sp>
          <p:nvSpPr>
            <p:cNvPr id="15" name="Rectangle 14"/>
            <p:cNvSpPr/>
            <p:nvPr/>
          </p:nvSpPr>
          <p:spPr>
            <a:xfrm>
              <a:off x="1" y="6217779"/>
              <a:ext cx="9141644" cy="640222"/>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p>
          </p:txBody>
        </p:sp>
        <p:sp>
          <p:nvSpPr>
            <p:cNvPr id="16" name="TextBox 15"/>
            <p:cNvSpPr txBox="1"/>
            <p:nvPr/>
          </p:nvSpPr>
          <p:spPr>
            <a:xfrm>
              <a:off x="0" y="6316485"/>
              <a:ext cx="9144000" cy="461665"/>
            </a:xfrm>
            <a:prstGeom prst="rect">
              <a:avLst/>
            </a:prstGeom>
            <a:noFill/>
          </p:spPr>
          <p:txBody>
            <a:bodyPr wrap="square" rtlCol="0" anchor="ctr" anchorCtr="0">
              <a:spAutoFit/>
            </a:bodyPr>
            <a:lstStyle/>
            <a:p>
              <a:pPr algn="ctr"/>
              <a:r>
                <a:rPr lang="en-US" sz="2400" b="1" dirty="0" smtClean="0">
                  <a:solidFill>
                    <a:schemeClr val="bg1"/>
                  </a:solidFill>
                  <a:latin typeface="Arial"/>
                  <a:cs typeface="Arial"/>
                </a:rPr>
                <a:t>PHASE</a:t>
              </a:r>
              <a:r>
                <a:rPr lang="en-US" sz="2400" b="1" baseline="0" dirty="0" smtClean="0">
                  <a:solidFill>
                    <a:schemeClr val="bg1"/>
                  </a:solidFill>
                  <a:latin typeface="Arial"/>
                  <a:cs typeface="Arial"/>
                </a:rPr>
                <a:t> 1 - </a:t>
              </a:r>
              <a:r>
                <a:rPr lang="en-US" sz="2400" b="1" dirty="0" smtClean="0">
                  <a:solidFill>
                    <a:schemeClr val="bg1"/>
                  </a:solidFill>
                  <a:latin typeface="Arial"/>
                  <a:cs typeface="Arial"/>
                </a:rPr>
                <a:t>SELECTION</a:t>
              </a:r>
              <a:endParaRPr lang="en-US" sz="2400" b="1" dirty="0">
                <a:solidFill>
                  <a:schemeClr val="bg1"/>
                </a:solidFill>
                <a:latin typeface="Arial"/>
                <a:cs typeface="Arial"/>
              </a:endParaRPr>
            </a:p>
          </p:txBody>
        </p:sp>
        <p:sp>
          <p:nvSpPr>
            <p:cNvPr id="17" name="Chevron 4"/>
            <p:cNvSpPr/>
            <p:nvPr/>
          </p:nvSpPr>
          <p:spPr>
            <a:xfrm>
              <a:off x="7402723" y="6354756"/>
              <a:ext cx="596069" cy="422622"/>
            </a:xfrm>
            <a:prstGeom prst="chevron">
              <a:avLst>
                <a:gd name="adj" fmla="val 35185"/>
              </a:avLst>
            </a:prstGeom>
            <a:solidFill>
              <a:srgbClr val="85EB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Chevron 10"/>
            <p:cNvSpPr/>
            <p:nvPr/>
          </p:nvSpPr>
          <p:spPr>
            <a:xfrm>
              <a:off x="8409369" y="6354022"/>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Chevron 10"/>
            <p:cNvSpPr/>
            <p:nvPr/>
          </p:nvSpPr>
          <p:spPr>
            <a:xfrm>
              <a:off x="7908629" y="6351300"/>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0" name="Group 19"/>
            <p:cNvGrpSpPr/>
            <p:nvPr userDrawn="1"/>
          </p:nvGrpSpPr>
          <p:grpSpPr>
            <a:xfrm>
              <a:off x="143799" y="6384932"/>
              <a:ext cx="1734388" cy="324769"/>
              <a:chOff x="67599" y="6404582"/>
              <a:chExt cx="1734388" cy="324769"/>
            </a:xfrm>
          </p:grpSpPr>
          <p:pic>
            <p:nvPicPr>
              <p:cNvPr id="21" name="Picture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28" name="Picture 2" descr="http://www.soonersports.com/fls/31000/projects/14mbb-hield/images/ou-white.gi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1" cstate="print">
                <a:biLevel thresh="25000"/>
                <a:extLst>
                  <a:ext uri="{BEBA8EAE-BF5A-486C-A8C5-ECC9F3942E4B}">
                    <a14:imgProps xmlns:a14="http://schemas.microsoft.com/office/drawing/2010/main">
                      <a14:imgLayer r:embed="rId12">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30" name="Picture 29"/>
              <p:cNvPicPr>
                <a:picLocks noChangeAspect="1"/>
              </p:cNvPicPr>
              <p:nvPr userDrawn="1"/>
            </p:nvPicPr>
            <p:blipFill rotWithShape="1">
              <a:blip r:embed="rId13"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31" name="TextBox 30"/>
          <p:cNvSpPr txBox="1"/>
          <p:nvPr userDrawn="1"/>
        </p:nvSpPr>
        <p:spPr>
          <a:xfrm>
            <a:off x="8320577" y="-244123"/>
            <a:ext cx="821068" cy="1569660"/>
          </a:xfrm>
          <a:prstGeom prst="rect">
            <a:avLst/>
          </a:prstGeom>
          <a:noFill/>
        </p:spPr>
        <p:txBody>
          <a:bodyPr wrap="square" rtlCol="0">
            <a:spAutoFit/>
          </a:bodyPr>
          <a:lstStyle/>
          <a:p>
            <a:pPr algn="r">
              <a:lnSpc>
                <a:spcPct val="100000"/>
              </a:lnSpc>
            </a:pPr>
            <a:r>
              <a:rPr lang="en-US" sz="9600" dirty="0" smtClean="0">
                <a:solidFill>
                  <a:srgbClr val="00A651"/>
                </a:solidFill>
                <a:latin typeface="Arial" panose="020B0604020202020204" pitchFamily="34" charset="0"/>
                <a:cs typeface="Arial" panose="020B0604020202020204" pitchFamily="34" charset="0"/>
              </a:rPr>
              <a:t>1</a:t>
            </a:r>
            <a:endParaRPr lang="en-US" sz="9600" dirty="0">
              <a:solidFill>
                <a:srgbClr val="00A651"/>
              </a:solidFill>
              <a:latin typeface="Arial" panose="020B0604020202020204" pitchFamily="34" charset="0"/>
              <a:cs typeface="Arial" panose="020B0604020202020204" pitchFamily="34" charset="0"/>
            </a:endParaRPr>
          </a:p>
        </p:txBody>
      </p:sp>
      <p:pic>
        <p:nvPicPr>
          <p:cNvPr id="32" name="Picture 31" descr="header-underline.png"/>
          <p:cNvPicPr>
            <a:picLocks noChangeAspect="1"/>
          </p:cNvPicPr>
          <p:nvPr userDrawn="1"/>
        </p:nvPicPr>
        <p:blipFill>
          <a:blip r:embed="rId14"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58414534"/>
      </p:ext>
    </p:extLst>
  </p:cSld>
  <p:clrMap bg1="lt1" tx1="dk1" bg2="lt2" tx2="dk2" accent1="accent1" accent2="accent2" accent3="accent3" accent4="accent4" accent5="accent5" accent6="accent6" hlink="hlink" folHlink="folHlink"/>
  <p:sldLayoutIdLst>
    <p:sldLayoutId id="2147484038" r:id="rId1"/>
    <p:sldLayoutId id="2147484016" r:id="rId2"/>
    <p:sldLayoutId id="2147484017" r:id="rId3"/>
    <p:sldLayoutId id="2147484018" r:id="rId4"/>
    <p:sldLayoutId id="2147484019" r:id="rId5"/>
    <p:sldLayoutId id="2147484020" r:id="rId6"/>
    <p:sldLayoutId id="2147484021" r:id="rId7"/>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 name="Picture 31" descr="header-underline.png"/>
          <p:cNvPicPr>
            <a:picLocks noChangeAspect="1"/>
          </p:cNvPicPr>
          <p:nvPr userDrawn="1"/>
        </p:nvPicPr>
        <p:blipFill>
          <a:blip r:embed="rId9" cstate="print"/>
          <a:stretch>
            <a:fillRect/>
          </a:stretch>
        </p:blipFill>
        <p:spPr>
          <a:xfrm>
            <a:off x="0" y="1180151"/>
            <a:ext cx="9144000" cy="40005"/>
          </a:xfrm>
          <a:prstGeom prst="rect">
            <a:avLst/>
          </a:prstGeom>
        </p:spPr>
      </p:pic>
      <p:grpSp>
        <p:nvGrpSpPr>
          <p:cNvPr id="22" name="Group 21"/>
          <p:cNvGrpSpPr/>
          <p:nvPr userDrawn="1"/>
        </p:nvGrpSpPr>
        <p:grpSpPr>
          <a:xfrm>
            <a:off x="1" y="6217779"/>
            <a:ext cx="9141644" cy="640222"/>
            <a:chOff x="1" y="6217779"/>
            <a:chExt cx="9141644" cy="640222"/>
          </a:xfrm>
        </p:grpSpPr>
        <p:sp>
          <p:nvSpPr>
            <p:cNvPr id="23" name="Rectangle 22"/>
            <p:cNvSpPr/>
            <p:nvPr/>
          </p:nvSpPr>
          <p:spPr>
            <a:xfrm>
              <a:off x="1" y="6217779"/>
              <a:ext cx="9141644" cy="640222"/>
            </a:xfrm>
            <a:prstGeom prst="rect">
              <a:avLst/>
            </a:prstGeom>
            <a:solidFill>
              <a:srgbClr val="B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userDrawn="1"/>
          </p:nvSpPr>
          <p:spPr>
            <a:xfrm>
              <a:off x="1" y="6331874"/>
              <a:ext cx="9141643" cy="430887"/>
            </a:xfrm>
            <a:prstGeom prst="rect">
              <a:avLst/>
            </a:prstGeom>
            <a:noFill/>
          </p:spPr>
          <p:txBody>
            <a:bodyPr wrap="square" rtlCol="0" anchor="ctr" anchorCtr="0">
              <a:spAutoFit/>
            </a:bodyPr>
            <a:lstStyle/>
            <a:p>
              <a:pPr algn="ctr"/>
              <a:r>
                <a:rPr lang="en-US" sz="2200" b="1" dirty="0" smtClean="0">
                  <a:solidFill>
                    <a:schemeClr val="bg1"/>
                  </a:solidFill>
                  <a:latin typeface="Arial"/>
                  <a:cs typeface="Arial"/>
                </a:rPr>
                <a:t>PHASE</a:t>
              </a:r>
              <a:r>
                <a:rPr lang="en-US" sz="2200" b="1" baseline="0" dirty="0" smtClean="0">
                  <a:solidFill>
                    <a:schemeClr val="bg1"/>
                  </a:solidFill>
                  <a:latin typeface="Arial"/>
                  <a:cs typeface="Arial"/>
                </a:rPr>
                <a:t> 2 - </a:t>
              </a:r>
              <a:r>
                <a:rPr lang="en-US" sz="2200" b="1" dirty="0" smtClean="0">
                  <a:solidFill>
                    <a:schemeClr val="bg1"/>
                  </a:solidFill>
                  <a:latin typeface="Arial"/>
                  <a:cs typeface="Arial"/>
                </a:rPr>
                <a:t>CLARIFICATION</a:t>
              </a:r>
              <a:endParaRPr lang="en-US" sz="2200" b="1" dirty="0">
                <a:solidFill>
                  <a:schemeClr val="bg1"/>
                </a:solidFill>
                <a:latin typeface="Arial"/>
                <a:cs typeface="Arial"/>
              </a:endParaRPr>
            </a:p>
          </p:txBody>
        </p:sp>
        <p:sp>
          <p:nvSpPr>
            <p:cNvPr id="25" name="Chevron 4"/>
            <p:cNvSpPr/>
            <p:nvPr/>
          </p:nvSpPr>
          <p:spPr>
            <a:xfrm>
              <a:off x="7399446" y="6340139"/>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6" name="Chevron 10"/>
            <p:cNvSpPr/>
            <p:nvPr/>
          </p:nvSpPr>
          <p:spPr>
            <a:xfrm>
              <a:off x="8406092" y="6339405"/>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7" name="Chevron 9"/>
            <p:cNvSpPr/>
            <p:nvPr/>
          </p:nvSpPr>
          <p:spPr>
            <a:xfrm>
              <a:off x="7905643" y="6338550"/>
              <a:ext cx="596069" cy="422623"/>
            </a:xfrm>
            <a:prstGeom prst="chevron">
              <a:avLst>
                <a:gd name="adj" fmla="val 35185"/>
              </a:avLst>
            </a:prstGeom>
            <a:solidFill>
              <a:srgbClr val="EE9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33" name="Group 32"/>
            <p:cNvGrpSpPr/>
            <p:nvPr userDrawn="1"/>
          </p:nvGrpSpPr>
          <p:grpSpPr>
            <a:xfrm>
              <a:off x="143799" y="6384932"/>
              <a:ext cx="1734388" cy="324769"/>
              <a:chOff x="67599" y="6404582"/>
              <a:chExt cx="1734388" cy="324769"/>
            </a:xfrm>
          </p:grpSpPr>
          <p:pic>
            <p:nvPicPr>
              <p:cNvPr id="34" name="Picture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35" name="Picture 2" descr="http://www.soonersports.com/fls/31000/projects/14mbb-hield/images/ou-white.gi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userDrawn="1"/>
            </p:nvPicPr>
            <p:blipFill>
              <a:blip r:embed="rId12" cstate="print">
                <a:biLevel thresh="25000"/>
                <a:extLst>
                  <a:ext uri="{BEBA8EAE-BF5A-486C-A8C5-ECC9F3942E4B}">
                    <a14:imgProps xmlns:a14="http://schemas.microsoft.com/office/drawing/2010/main">
                      <a14:imgLayer r:embed="rId13">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37" name="Picture 36"/>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38" name="TextBox 37"/>
          <p:cNvSpPr txBox="1"/>
          <p:nvPr userDrawn="1"/>
        </p:nvSpPr>
        <p:spPr>
          <a:xfrm>
            <a:off x="8327469" y="-144822"/>
            <a:ext cx="816531" cy="1631216"/>
          </a:xfrm>
          <a:prstGeom prst="rect">
            <a:avLst/>
          </a:prstGeom>
          <a:noFill/>
        </p:spPr>
        <p:txBody>
          <a:bodyPr wrap="square" rtlCol="0">
            <a:spAutoFit/>
          </a:bodyPr>
          <a:lstStyle/>
          <a:p>
            <a:pPr algn="r">
              <a:lnSpc>
                <a:spcPct val="100000"/>
              </a:lnSpc>
            </a:pPr>
            <a:r>
              <a:rPr lang="en-US" sz="10000" dirty="0" smtClean="0">
                <a:solidFill>
                  <a:srgbClr val="BF1E2D"/>
                </a:solidFill>
                <a:latin typeface="Arial" panose="020B0604020202020204" pitchFamily="34" charset="0"/>
                <a:cs typeface="Arial" panose="020B0604020202020204" pitchFamily="34" charset="0"/>
              </a:rPr>
              <a:t>2</a:t>
            </a:r>
            <a:endParaRPr lang="en-US" sz="10000" dirty="0">
              <a:solidFill>
                <a:srgbClr val="BF1E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918056"/>
      </p:ext>
    </p:extLst>
  </p:cSld>
  <p:clrMap bg1="lt1" tx1="dk1" bg2="lt2" tx2="dk2" accent1="accent1" accent2="accent2" accent3="accent3" accent4="accent4" accent5="accent5" accent6="accent6" hlink="hlink" folHlink="folHlink"/>
  <p:sldLayoutIdLst>
    <p:sldLayoutId id="2147484036" r:id="rId1"/>
    <p:sldLayoutId id="2147484030" r:id="rId2"/>
    <p:sldLayoutId id="2147484031" r:id="rId3"/>
    <p:sldLayoutId id="2147484032" r:id="rId4"/>
    <p:sldLayoutId id="2147484033" r:id="rId5"/>
    <p:sldLayoutId id="2147484034" r:id="rId6"/>
    <p:sldLayoutId id="2147484035" r:id="rId7"/>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 name="Picture 31" descr="header-underline.png"/>
          <p:cNvPicPr>
            <a:picLocks noChangeAspect="1"/>
          </p:cNvPicPr>
          <p:nvPr userDrawn="1"/>
        </p:nvPicPr>
        <p:blipFill>
          <a:blip r:embed="rId9" cstate="print"/>
          <a:stretch>
            <a:fillRect/>
          </a:stretch>
        </p:blipFill>
        <p:spPr>
          <a:xfrm>
            <a:off x="0" y="1180151"/>
            <a:ext cx="9144000" cy="40005"/>
          </a:xfrm>
          <a:prstGeom prst="rect">
            <a:avLst/>
          </a:prstGeom>
        </p:spPr>
      </p:pic>
      <p:grpSp>
        <p:nvGrpSpPr>
          <p:cNvPr id="22" name="Group 21"/>
          <p:cNvGrpSpPr/>
          <p:nvPr userDrawn="1"/>
        </p:nvGrpSpPr>
        <p:grpSpPr>
          <a:xfrm>
            <a:off x="0" y="6217779"/>
            <a:ext cx="9141645" cy="640222"/>
            <a:chOff x="0" y="6217779"/>
            <a:chExt cx="9141645" cy="640222"/>
          </a:xfrm>
        </p:grpSpPr>
        <p:sp>
          <p:nvSpPr>
            <p:cNvPr id="23" name="Rectangle 22"/>
            <p:cNvSpPr/>
            <p:nvPr/>
          </p:nvSpPr>
          <p:spPr>
            <a:xfrm>
              <a:off x="1" y="6217779"/>
              <a:ext cx="9141644" cy="640222"/>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0" y="6347262"/>
              <a:ext cx="9141645" cy="400110"/>
            </a:xfrm>
            <a:prstGeom prst="rect">
              <a:avLst/>
            </a:prstGeom>
            <a:noFill/>
          </p:spPr>
          <p:txBody>
            <a:bodyPr wrap="square" rtlCol="0" anchor="ctr" anchorCtr="0">
              <a:spAutoFit/>
            </a:bodyPr>
            <a:lstStyle/>
            <a:p>
              <a:pPr algn="ctr"/>
              <a:r>
                <a:rPr lang="en-US" sz="2000" b="1" spc="-50" baseline="0" dirty="0" smtClean="0">
                  <a:solidFill>
                    <a:schemeClr val="bg1"/>
                  </a:solidFill>
                  <a:latin typeface="Arial"/>
                  <a:cs typeface="Arial"/>
                </a:rPr>
                <a:t>PHASE 3 – PROJECT MANAGEMENT</a:t>
              </a:r>
              <a:endParaRPr lang="en-US" sz="2000" b="1" spc="-50" baseline="0" dirty="0">
                <a:solidFill>
                  <a:schemeClr val="bg1"/>
                </a:solidFill>
                <a:latin typeface="Arial"/>
                <a:cs typeface="Arial"/>
              </a:endParaRPr>
            </a:p>
          </p:txBody>
        </p:sp>
        <p:sp>
          <p:nvSpPr>
            <p:cNvPr id="25" name="Chevron 4"/>
            <p:cNvSpPr/>
            <p:nvPr/>
          </p:nvSpPr>
          <p:spPr>
            <a:xfrm>
              <a:off x="7298724"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6" name="Chevron 10"/>
            <p:cNvSpPr/>
            <p:nvPr/>
          </p:nvSpPr>
          <p:spPr>
            <a:xfrm>
              <a:off x="8305370" y="6324016"/>
              <a:ext cx="596069" cy="420180"/>
            </a:xfrm>
            <a:prstGeom prst="chevron">
              <a:avLst>
                <a:gd name="adj" fmla="val 35185"/>
              </a:avLst>
            </a:prstGeom>
            <a:solidFill>
              <a:srgbClr val="86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7" name="Chevron 4"/>
            <p:cNvSpPr/>
            <p:nvPr/>
          </p:nvSpPr>
          <p:spPr>
            <a:xfrm>
              <a:off x="7806726"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33" name="Group 32"/>
            <p:cNvGrpSpPr/>
            <p:nvPr userDrawn="1"/>
          </p:nvGrpSpPr>
          <p:grpSpPr>
            <a:xfrm>
              <a:off x="143799" y="6384932"/>
              <a:ext cx="1734388" cy="324769"/>
              <a:chOff x="67599" y="6404582"/>
              <a:chExt cx="1734388" cy="324769"/>
            </a:xfrm>
          </p:grpSpPr>
          <p:pic>
            <p:nvPicPr>
              <p:cNvPr id="34" name="Picture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35" name="Picture 2" descr="http://www.soonersports.com/fls/31000/projects/14mbb-hield/images/ou-white.gi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userDrawn="1"/>
            </p:nvPicPr>
            <p:blipFill>
              <a:blip r:embed="rId12" cstate="print">
                <a:biLevel thresh="25000"/>
                <a:extLst>
                  <a:ext uri="{BEBA8EAE-BF5A-486C-A8C5-ECC9F3942E4B}">
                    <a14:imgProps xmlns:a14="http://schemas.microsoft.com/office/drawing/2010/main">
                      <a14:imgLayer r:embed="rId13">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37" name="Picture 36"/>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38" name="TextBox 37"/>
          <p:cNvSpPr txBox="1"/>
          <p:nvPr userDrawn="1"/>
        </p:nvSpPr>
        <p:spPr>
          <a:xfrm>
            <a:off x="8332008" y="-128707"/>
            <a:ext cx="822513" cy="1631216"/>
          </a:xfrm>
          <a:prstGeom prst="rect">
            <a:avLst/>
          </a:prstGeom>
          <a:noFill/>
        </p:spPr>
        <p:txBody>
          <a:bodyPr wrap="square" rtlCol="0">
            <a:spAutoFit/>
          </a:bodyPr>
          <a:lstStyle/>
          <a:p>
            <a:pPr algn="r">
              <a:lnSpc>
                <a:spcPct val="100000"/>
              </a:lnSpc>
            </a:pPr>
            <a:r>
              <a:rPr lang="en-US" sz="10000" dirty="0" smtClean="0">
                <a:solidFill>
                  <a:srgbClr val="0F75BC"/>
                </a:solidFill>
                <a:latin typeface="Tw Cen MT" panose="020B0602020104020603" pitchFamily="34" charset="0"/>
              </a:rPr>
              <a:t>3</a:t>
            </a:r>
            <a:endParaRPr lang="en-US" sz="10000" dirty="0">
              <a:solidFill>
                <a:srgbClr val="0F75BC"/>
              </a:solidFill>
              <a:latin typeface="Tw Cen MT" panose="020B0602020104020603" pitchFamily="34" charset="0"/>
            </a:endParaRPr>
          </a:p>
        </p:txBody>
      </p:sp>
    </p:spTree>
    <p:extLst>
      <p:ext uri="{BB962C8B-B14F-4D97-AF65-F5344CB8AC3E}">
        <p14:creationId xmlns:p14="http://schemas.microsoft.com/office/powerpoint/2010/main" val="889390129"/>
      </p:ext>
    </p:extLst>
  </p:cSld>
  <p:clrMap bg1="lt1" tx1="dk1" bg2="lt2" tx2="dk2" accent1="accent1" accent2="accent2" accent3="accent3" accent4="accent4" accent5="accent5" accent6="accent6" hlink="hlink" folHlink="folHlink"/>
  <p:sldLayoutIdLst>
    <p:sldLayoutId id="2147484037" r:id="rId1"/>
    <p:sldLayoutId id="2147484023" r:id="rId2"/>
    <p:sldLayoutId id="2147484024" r:id="rId3"/>
    <p:sldLayoutId id="2147484025" r:id="rId4"/>
    <p:sldLayoutId id="2147484026" r:id="rId5"/>
    <p:sldLayoutId id="2147484027" r:id="rId6"/>
    <p:sldLayoutId id="2147484028" r:id="rId7"/>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rianlines@k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8.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3311"/>
            <a:ext cx="9144000" cy="1649805"/>
          </a:xfrm>
        </p:spPr>
        <p:txBody>
          <a:bodyPr>
            <a:normAutofit/>
          </a:bodyPr>
          <a:lstStyle/>
          <a:p>
            <a:r>
              <a:rPr lang="en-US" dirty="0" smtClean="0"/>
              <a:t>RFP/RFQ DEVELOPMENT</a:t>
            </a:r>
            <a:endParaRPr lang="en-US" dirty="0"/>
          </a:p>
        </p:txBody>
      </p:sp>
      <p:sp>
        <p:nvSpPr>
          <p:cNvPr id="4" name="Subtitle 1"/>
          <p:cNvSpPr txBox="1">
            <a:spLocks/>
          </p:cNvSpPr>
          <p:nvPr/>
        </p:nvSpPr>
        <p:spPr>
          <a:xfrm>
            <a:off x="2542032" y="4633348"/>
            <a:ext cx="4212493" cy="1680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effectLst>
                  <a:outerShdw blurRad="38100" dist="38100" dir="2700000" algn="tl">
                    <a:srgbClr val="000000">
                      <a:alpha val="43137"/>
                    </a:srgbClr>
                  </a:outerShdw>
                </a:effectLst>
                <a:latin typeface="Tahoma" pitchFamily="34" charset="0"/>
                <a:ea typeface="+mn-ea"/>
                <a:cs typeface="Tahoma"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lnSpc>
                <a:spcPct val="100000"/>
              </a:lnSpc>
              <a:spcBef>
                <a:spcPts val="0"/>
              </a:spcBef>
              <a:spcAft>
                <a:spcPts val="0"/>
              </a:spcAft>
            </a:pPr>
            <a:r>
              <a:rPr lang="en-US" sz="2000" b="1" dirty="0" smtClean="0"/>
              <a:t>Brian Lines, </a:t>
            </a:r>
            <a:r>
              <a:rPr lang="en-US" sz="2000" b="1" dirty="0" err="1" smtClean="0"/>
              <a:t>Ph.D</a:t>
            </a:r>
            <a:endParaRPr lang="en-US" sz="2000" b="1" dirty="0" smtClean="0"/>
          </a:p>
          <a:p>
            <a:pPr fontAlgn="auto">
              <a:lnSpc>
                <a:spcPct val="100000"/>
              </a:lnSpc>
              <a:spcBef>
                <a:spcPts val="0"/>
              </a:spcBef>
              <a:spcAft>
                <a:spcPts val="0"/>
              </a:spcAft>
            </a:pPr>
            <a:r>
              <a:rPr lang="en-US" sz="1600" dirty="0" smtClean="0"/>
              <a:t>Assistant Professor</a:t>
            </a:r>
          </a:p>
          <a:p>
            <a:pPr fontAlgn="auto">
              <a:lnSpc>
                <a:spcPct val="100000"/>
              </a:lnSpc>
              <a:spcBef>
                <a:spcPts val="0"/>
              </a:spcBef>
              <a:spcAft>
                <a:spcPts val="0"/>
              </a:spcAft>
            </a:pPr>
            <a:r>
              <a:rPr lang="en-US" sz="1600" dirty="0" smtClean="0"/>
              <a:t>University of Kansas</a:t>
            </a:r>
          </a:p>
          <a:p>
            <a:pPr fontAlgn="auto">
              <a:lnSpc>
                <a:spcPct val="100000"/>
              </a:lnSpc>
              <a:spcBef>
                <a:spcPts val="0"/>
              </a:spcBef>
              <a:spcAft>
                <a:spcPts val="0"/>
              </a:spcAft>
            </a:pPr>
            <a:r>
              <a:rPr lang="en-US" sz="1600" dirty="0" smtClean="0"/>
              <a:t>Dept. of Civil, Environ. &amp; Arch. Engineering</a:t>
            </a:r>
          </a:p>
          <a:p>
            <a:pPr fontAlgn="auto">
              <a:lnSpc>
                <a:spcPct val="100000"/>
              </a:lnSpc>
              <a:spcBef>
                <a:spcPts val="0"/>
              </a:spcBef>
              <a:spcAft>
                <a:spcPts val="0"/>
              </a:spcAft>
            </a:pPr>
            <a:r>
              <a:rPr lang="en-US" sz="1600" dirty="0" smtClean="0">
                <a:hlinkClick r:id="rId2"/>
              </a:rPr>
              <a:t>brianlines@ku.edu</a:t>
            </a:r>
            <a:endParaRPr lang="en-US" sz="1600" dirty="0" smtClean="0"/>
          </a:p>
          <a:p>
            <a:pPr fontAlgn="auto">
              <a:lnSpc>
                <a:spcPct val="100000"/>
              </a:lnSpc>
              <a:spcBef>
                <a:spcPts val="0"/>
              </a:spcBef>
              <a:spcAft>
                <a:spcPts val="0"/>
              </a:spcAft>
            </a:pPr>
            <a:r>
              <a:rPr lang="en-US" sz="1600" dirty="0" smtClean="0"/>
              <a:t>785-864-6503</a:t>
            </a:r>
            <a:endParaRPr lang="en-US" sz="1200" dirty="0"/>
          </a:p>
        </p:txBody>
      </p:sp>
      <p:sp>
        <p:nvSpPr>
          <p:cNvPr id="5" name="Subtitle 1"/>
          <p:cNvSpPr txBox="1">
            <a:spLocks/>
          </p:cNvSpPr>
          <p:nvPr/>
        </p:nvSpPr>
        <p:spPr>
          <a:xfrm>
            <a:off x="4931507" y="4579814"/>
            <a:ext cx="4212493" cy="1680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effectLst>
                  <a:outerShdw blurRad="38100" dist="38100" dir="2700000" algn="tl">
                    <a:srgbClr val="000000">
                      <a:alpha val="43137"/>
                    </a:srgbClr>
                  </a:outerShdw>
                </a:effectLst>
                <a:latin typeface="Tahoma" pitchFamily="34" charset="0"/>
                <a:ea typeface="+mn-ea"/>
                <a:cs typeface="Tahoma"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lnSpc>
                <a:spcPct val="100000"/>
              </a:lnSpc>
              <a:spcBef>
                <a:spcPts val="0"/>
              </a:spcBef>
              <a:spcAft>
                <a:spcPts val="0"/>
              </a:spcAft>
            </a:pPr>
            <a:endParaRPr lang="en-US" sz="1200" dirty="0"/>
          </a:p>
        </p:txBody>
      </p:sp>
      <p:sp>
        <p:nvSpPr>
          <p:cNvPr id="3" name="Subtitle 2"/>
          <p:cNvSpPr>
            <a:spLocks noGrp="1"/>
          </p:cNvSpPr>
          <p:nvPr>
            <p:ph type="subTitle" idx="1"/>
          </p:nvPr>
        </p:nvSpPr>
        <p:spPr/>
        <p:txBody>
          <a:bodyPr/>
          <a:lstStyle/>
          <a:p>
            <a:r>
              <a:rPr lang="en-US" dirty="0" smtClean="0"/>
              <a:t>Fair, Open, Transparent</a:t>
            </a:r>
            <a:endParaRPr lang="en-US" dirty="0"/>
          </a:p>
        </p:txBody>
      </p:sp>
    </p:spTree>
    <p:extLst>
      <p:ext uri="{BB962C8B-B14F-4D97-AF65-F5344CB8AC3E}">
        <p14:creationId xmlns:p14="http://schemas.microsoft.com/office/powerpoint/2010/main" val="344566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1904312"/>
            <a:ext cx="7886700" cy="1096029"/>
          </a:xfrm>
        </p:spPr>
        <p:txBody>
          <a:bodyPr>
            <a:noAutofit/>
          </a:bodyPr>
          <a:lstStyle/>
          <a:p>
            <a:pPr algn="ctr"/>
            <a:r>
              <a:rPr lang="en-US" sz="6000" dirty="0" smtClean="0">
                <a:solidFill>
                  <a:srgbClr val="0070C0"/>
                </a:solidFill>
              </a:rPr>
              <a:t>Focus on the People:</a:t>
            </a:r>
            <a:br>
              <a:rPr lang="en-US" sz="6000" dirty="0" smtClean="0">
                <a:solidFill>
                  <a:srgbClr val="0070C0"/>
                </a:solidFill>
              </a:rPr>
            </a:br>
            <a:r>
              <a:rPr lang="en-US" sz="6000" dirty="0">
                <a:solidFill>
                  <a:srgbClr val="0070C0"/>
                </a:solidFill>
              </a:rPr>
              <a:t/>
            </a:r>
            <a:br>
              <a:rPr lang="en-US" sz="6000" dirty="0">
                <a:solidFill>
                  <a:srgbClr val="0070C0"/>
                </a:solidFill>
              </a:rPr>
            </a:br>
            <a:r>
              <a:rPr lang="en-US" sz="6000" dirty="0" smtClean="0">
                <a:solidFill>
                  <a:srgbClr val="0070C0"/>
                </a:solidFill>
              </a:rPr>
              <a:t>Look Beyond the Logo</a:t>
            </a:r>
            <a:endParaRPr lang="en-US" sz="6000" dirty="0">
              <a:solidFill>
                <a:srgbClr val="0070C0"/>
              </a:solidFill>
            </a:endParaRPr>
          </a:p>
        </p:txBody>
      </p:sp>
    </p:spTree>
    <p:extLst>
      <p:ext uri="{BB962C8B-B14F-4D97-AF65-F5344CB8AC3E}">
        <p14:creationId xmlns:p14="http://schemas.microsoft.com/office/powerpoint/2010/main" val="136060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rtlCol="0"/>
          <a:lstStyle/>
          <a:p>
            <a:pPr algn="ctr" eaLnBrk="1" fontAlgn="auto" hangingPunct="1">
              <a:spcAft>
                <a:spcPts val="0"/>
              </a:spcAft>
              <a:defRPr/>
            </a:pPr>
            <a:r>
              <a:rPr lang="en-US" dirty="0" smtClean="0"/>
              <a:t>QUESTION</a:t>
            </a:r>
            <a:endParaRPr lang="en-US" sz="3600" dirty="0" smtClean="0">
              <a:solidFill>
                <a:srgbClr val="0000CC"/>
              </a:solidFill>
            </a:endParaRPr>
          </a:p>
        </p:txBody>
      </p:sp>
      <p:pic>
        <p:nvPicPr>
          <p:cNvPr id="141314" name="Picture 4" descr="http://www.ocr.gov.jm/images/124358-matte-white-square-icon-alphanumeric-question-mark1-ps.png"/>
          <p:cNvPicPr>
            <a:picLocks noChangeAspect="1" noChangeArrowheads="1"/>
          </p:cNvPicPr>
          <p:nvPr/>
        </p:nvPicPr>
        <p:blipFill>
          <a:blip r:embed="rId2" cstate="print"/>
          <a:srcRect/>
          <a:stretch>
            <a:fillRect/>
          </a:stretch>
        </p:blipFill>
        <p:spPr bwMode="auto">
          <a:xfrm>
            <a:off x="3195883" y="4122721"/>
            <a:ext cx="2403475" cy="2455391"/>
          </a:xfrm>
          <a:prstGeom prst="rect">
            <a:avLst/>
          </a:prstGeom>
          <a:noFill/>
          <a:ln w="9525">
            <a:noFill/>
            <a:miter lim="800000"/>
            <a:headEnd/>
            <a:tailEnd/>
          </a:ln>
        </p:spPr>
      </p:pic>
      <p:sp>
        <p:nvSpPr>
          <p:cNvPr id="5" name="Rectangle 2"/>
          <p:cNvSpPr txBox="1">
            <a:spLocks/>
          </p:cNvSpPr>
          <p:nvPr/>
        </p:nvSpPr>
        <p:spPr>
          <a:xfrm>
            <a:off x="0" y="1642942"/>
            <a:ext cx="9144000" cy="2639890"/>
          </a:xfrm>
          <a:prstGeom prst="rect">
            <a:avLst/>
          </a:prstGeom>
          <a:solidFill>
            <a:schemeClr val="accent1">
              <a:alpha val="50000"/>
            </a:schemeClr>
          </a:solidFill>
        </p:spPr>
        <p:txBody>
          <a:bodyPr anchor="ctr">
            <a:normAutofit/>
          </a:bodyPr>
          <a:lstStyle>
            <a:lvl1pPr algn="l" defTabSz="914400" rtl="0" eaLnBrk="1" latinLnBrk="0" hangingPunct="1">
              <a:lnSpc>
                <a:spcPct val="90000"/>
              </a:lnSpc>
              <a:spcBef>
                <a:spcPct val="0"/>
              </a:spcBef>
              <a:buNone/>
              <a:defRPr sz="4800" b="1" kern="1200">
                <a:solidFill>
                  <a:schemeClr val="tx1"/>
                </a:solidFill>
                <a:effectLst>
                  <a:outerShdw blurRad="38100" dist="38100" dir="2700000" algn="tl">
                    <a:srgbClr val="000000">
                      <a:alpha val="43137"/>
                    </a:srgbClr>
                  </a:outerShdw>
                </a:effectLst>
                <a:latin typeface="+mn-lt"/>
                <a:ea typeface="+mj-ea"/>
                <a:cs typeface="+mj-cs"/>
              </a:defRPr>
            </a:lvl1pPr>
          </a:lstStyle>
          <a:p>
            <a:pPr algn="ctr" fontAlgn="auto">
              <a:spcAft>
                <a:spcPts val="0"/>
              </a:spcAft>
              <a:defRPr/>
            </a:pPr>
            <a:r>
              <a:rPr lang="en-US" i="1" dirty="0" smtClean="0">
                <a:solidFill>
                  <a:srgbClr val="000099"/>
                </a:solidFill>
              </a:rPr>
              <a:t>Interviews</a:t>
            </a:r>
          </a:p>
          <a:p>
            <a:pPr algn="ctr" fontAlgn="auto">
              <a:spcAft>
                <a:spcPts val="0"/>
              </a:spcAft>
              <a:defRPr/>
            </a:pPr>
            <a:endParaRPr lang="en-US" sz="3600" dirty="0" smtClean="0">
              <a:solidFill>
                <a:srgbClr val="0000CC"/>
              </a:solidFill>
            </a:endParaRPr>
          </a:p>
          <a:p>
            <a:pPr algn="ctr" fontAlgn="auto">
              <a:spcAft>
                <a:spcPts val="0"/>
              </a:spcAft>
              <a:defRPr/>
            </a:pPr>
            <a:r>
              <a:rPr lang="en-US" sz="2800" dirty="0">
                <a:solidFill>
                  <a:srgbClr val="000099"/>
                </a:solidFill>
              </a:rPr>
              <a:t>How is this </a:t>
            </a:r>
            <a:r>
              <a:rPr lang="en-US" sz="2800" dirty="0" smtClean="0">
                <a:solidFill>
                  <a:srgbClr val="000099"/>
                </a:solidFill>
              </a:rPr>
              <a:t>traditionally performed?</a:t>
            </a:r>
            <a:endParaRPr lang="en-US" sz="2800" dirty="0">
              <a:solidFill>
                <a:srgbClr val="000099"/>
              </a:solidFill>
            </a:endParaRPr>
          </a:p>
          <a:p>
            <a:pPr algn="ctr" fontAlgn="auto">
              <a:spcAft>
                <a:spcPts val="0"/>
              </a:spcAft>
              <a:defRPr/>
            </a:pPr>
            <a:endParaRPr lang="en-US" sz="2800" dirty="0">
              <a:solidFill>
                <a:srgbClr val="000099"/>
              </a:solidFill>
            </a:endParaRPr>
          </a:p>
          <a:p>
            <a:pPr algn="ctr" fontAlgn="auto">
              <a:spcAft>
                <a:spcPts val="0"/>
              </a:spcAft>
              <a:defRPr/>
            </a:pPr>
            <a:r>
              <a:rPr lang="en-US" sz="2800" dirty="0" smtClean="0">
                <a:solidFill>
                  <a:srgbClr val="000099"/>
                </a:solidFill>
              </a:rPr>
              <a:t>What do you commonly learn?</a:t>
            </a:r>
          </a:p>
        </p:txBody>
      </p:sp>
    </p:spTree>
    <p:extLst>
      <p:ext uri="{BB962C8B-B14F-4D97-AF65-F5344CB8AC3E}">
        <p14:creationId xmlns:p14="http://schemas.microsoft.com/office/powerpoint/2010/main" val="427233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47057" y="3524254"/>
            <a:ext cx="7249886" cy="56554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defRPr/>
            </a:pPr>
            <a:r>
              <a:rPr lang="en-US" sz="4050" b="1" dirty="0">
                <a:latin typeface="Calibri" panose="020F0502020204030204" pitchFamily="34" charset="0"/>
                <a:cs typeface="+mj-cs"/>
              </a:rPr>
              <a:t>“The Greatest Risk we always face is how to accomplish all the things that our sales team promised we could do.”</a:t>
            </a:r>
          </a:p>
        </p:txBody>
      </p:sp>
    </p:spTree>
    <p:extLst>
      <p:ext uri="{BB962C8B-B14F-4D97-AF65-F5344CB8AC3E}">
        <p14:creationId xmlns:p14="http://schemas.microsoft.com/office/powerpoint/2010/main" val="328120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Get Team Members Up Front (ID in Proposal)</a:t>
            </a:r>
          </a:p>
          <a:p>
            <a:endParaRPr lang="en-US" sz="600" dirty="0"/>
          </a:p>
          <a:p>
            <a:r>
              <a:rPr lang="en-US" dirty="0" smtClean="0"/>
              <a:t>15-30min </a:t>
            </a:r>
            <a:r>
              <a:rPr lang="en-US" dirty="0"/>
              <a:t>Interview </a:t>
            </a:r>
          </a:p>
          <a:p>
            <a:endParaRPr lang="en-US" sz="600" dirty="0"/>
          </a:p>
          <a:p>
            <a:r>
              <a:rPr lang="en-US" dirty="0"/>
              <a:t>Interview is One-on-One, No Notes</a:t>
            </a:r>
          </a:p>
          <a:p>
            <a:endParaRPr lang="en-US" sz="450" dirty="0"/>
          </a:p>
          <a:p>
            <a:r>
              <a:rPr lang="en-US" dirty="0">
                <a:solidFill>
                  <a:srgbClr val="0000FF"/>
                </a:solidFill>
              </a:rPr>
              <a:t>Key Question:</a:t>
            </a:r>
          </a:p>
          <a:p>
            <a:pPr marL="0" indent="0">
              <a:buNone/>
            </a:pPr>
            <a:endParaRPr lang="en-US" sz="225" dirty="0"/>
          </a:p>
          <a:p>
            <a:pPr marL="0" indent="0">
              <a:buNone/>
            </a:pPr>
            <a:r>
              <a:rPr lang="en-US" i="1" dirty="0">
                <a:solidFill>
                  <a:srgbClr val="FF0000"/>
                </a:solidFill>
              </a:rPr>
              <a:t>On the whiteboard: </a:t>
            </a:r>
            <a:endParaRPr lang="en-US" i="1" dirty="0" smtClean="0">
              <a:solidFill>
                <a:srgbClr val="FF0000"/>
              </a:solidFill>
            </a:endParaRPr>
          </a:p>
          <a:p>
            <a:pPr marL="0" indent="0">
              <a:buNone/>
            </a:pPr>
            <a:r>
              <a:rPr lang="en-US" i="1" dirty="0" smtClean="0"/>
              <a:t>Quickly </a:t>
            </a:r>
            <a:r>
              <a:rPr lang="en-US" i="1" dirty="0"/>
              <a:t>layout the project/service (from start to end) with the following:</a:t>
            </a:r>
          </a:p>
          <a:p>
            <a:pPr lvl="1"/>
            <a:r>
              <a:rPr lang="en-US" sz="1800" dirty="0"/>
              <a:t>Identify the major activities with approximate durations</a:t>
            </a:r>
          </a:p>
          <a:p>
            <a:pPr lvl="1"/>
            <a:r>
              <a:rPr lang="en-US" sz="1800" dirty="0"/>
              <a:t>Identify the greatest risks and where they are on the timeline</a:t>
            </a:r>
          </a:p>
          <a:p>
            <a:pPr lvl="1"/>
            <a:r>
              <a:rPr lang="en-US" sz="1800" dirty="0"/>
              <a:t>Identify what you need from the client &amp; when you need it</a:t>
            </a:r>
          </a:p>
          <a:p>
            <a:endParaRPr lang="en-US" dirty="0"/>
          </a:p>
        </p:txBody>
      </p:sp>
      <p:sp>
        <p:nvSpPr>
          <p:cNvPr id="3" name="Title 2"/>
          <p:cNvSpPr>
            <a:spLocks noGrp="1"/>
          </p:cNvSpPr>
          <p:nvPr>
            <p:ph type="title"/>
          </p:nvPr>
        </p:nvSpPr>
        <p:spPr/>
        <p:txBody>
          <a:bodyPr>
            <a:normAutofit/>
          </a:bodyPr>
          <a:lstStyle/>
          <a:p>
            <a:r>
              <a:rPr lang="en-US" dirty="0" smtClean="0"/>
              <a:t>Focus </a:t>
            </a:r>
            <a:r>
              <a:rPr lang="en-US" dirty="0"/>
              <a:t>on the People</a:t>
            </a:r>
          </a:p>
        </p:txBody>
      </p:sp>
    </p:spTree>
    <p:extLst>
      <p:ext uri="{BB962C8B-B14F-4D97-AF65-F5344CB8AC3E}">
        <p14:creationId xmlns:p14="http://schemas.microsoft.com/office/powerpoint/2010/main" val="5552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dirty="0" smtClean="0"/>
              <a:t>Interviews</a:t>
            </a:r>
          </a:p>
        </p:txBody>
      </p:sp>
      <p:sp>
        <p:nvSpPr>
          <p:cNvPr id="3363843" name="Rectangle 3"/>
          <p:cNvSpPr>
            <a:spLocks noGrp="1" noChangeArrowheads="1"/>
          </p:cNvSpPr>
          <p:nvPr>
            <p:ph idx="1"/>
          </p:nvPr>
        </p:nvSpPr>
        <p:spPr>
          <a:xfrm>
            <a:off x="274320" y="1149532"/>
            <a:ext cx="8869680" cy="4976632"/>
          </a:xfrm>
        </p:spPr>
        <p:txBody>
          <a:bodyPr>
            <a:noAutofit/>
          </a:bodyPr>
          <a:lstStyle/>
          <a:p>
            <a:pPr eaLnBrk="1" hangingPunct="1">
              <a:lnSpc>
                <a:spcPct val="90000"/>
              </a:lnSpc>
            </a:pPr>
            <a:r>
              <a:rPr lang="en-US" sz="2800" dirty="0" smtClean="0"/>
              <a:t>Q&amp;A Interview, </a:t>
            </a:r>
            <a:r>
              <a:rPr lang="en-US" sz="2800" b="1" dirty="0" smtClean="0"/>
              <a:t>NOT</a:t>
            </a:r>
            <a:r>
              <a:rPr lang="en-US" sz="2800" dirty="0" smtClean="0"/>
              <a:t> a presentation</a:t>
            </a:r>
          </a:p>
          <a:p>
            <a:pPr eaLnBrk="1" hangingPunct="1">
              <a:lnSpc>
                <a:spcPct val="90000"/>
              </a:lnSpc>
            </a:pPr>
            <a:r>
              <a:rPr lang="en-US" sz="2800" dirty="0" smtClean="0"/>
              <a:t>Individuals will be interviewed separately</a:t>
            </a:r>
            <a:r>
              <a:rPr lang="en-US" sz="2800" dirty="0"/>
              <a:t> </a:t>
            </a:r>
            <a:r>
              <a:rPr lang="en-US" sz="2800" dirty="0" smtClean="0"/>
              <a:t>(published in the RFP):</a:t>
            </a:r>
          </a:p>
          <a:p>
            <a:pPr lvl="1"/>
            <a:r>
              <a:rPr lang="en-US" b="1" dirty="0" smtClean="0">
                <a:solidFill>
                  <a:srgbClr val="0070C0"/>
                </a:solidFill>
              </a:rPr>
              <a:t>Regional Manager / District Manager / Financial</a:t>
            </a:r>
          </a:p>
          <a:p>
            <a:pPr lvl="1"/>
            <a:r>
              <a:rPr lang="en-US" b="1" dirty="0" smtClean="0">
                <a:solidFill>
                  <a:srgbClr val="0070C0"/>
                </a:solidFill>
              </a:rPr>
              <a:t>Project Manager / Lead </a:t>
            </a:r>
            <a:r>
              <a:rPr lang="en-US" b="1" dirty="0" err="1" smtClean="0">
                <a:solidFill>
                  <a:srgbClr val="0070C0"/>
                </a:solidFill>
              </a:rPr>
              <a:t>Eng</a:t>
            </a:r>
            <a:r>
              <a:rPr lang="en-US" b="1" dirty="0" smtClean="0">
                <a:solidFill>
                  <a:srgbClr val="0070C0"/>
                </a:solidFill>
              </a:rPr>
              <a:t> / Lead Arch / Account Rep</a:t>
            </a:r>
          </a:p>
          <a:p>
            <a:pPr lvl="1"/>
            <a:r>
              <a:rPr lang="en-US" b="1" dirty="0" smtClean="0">
                <a:solidFill>
                  <a:srgbClr val="0070C0"/>
                </a:solidFill>
              </a:rPr>
              <a:t>Site Superintendent / Design Arch / On-Site Lead</a:t>
            </a:r>
          </a:p>
          <a:p>
            <a:pPr lvl="1"/>
            <a:r>
              <a:rPr lang="en-US" b="1" dirty="0" smtClean="0">
                <a:solidFill>
                  <a:srgbClr val="0070C0"/>
                </a:solidFill>
              </a:rPr>
              <a:t>Key Subs or Technical Specialties</a:t>
            </a:r>
          </a:p>
          <a:p>
            <a:pPr eaLnBrk="1" hangingPunct="1">
              <a:lnSpc>
                <a:spcPct val="90000"/>
              </a:lnSpc>
            </a:pPr>
            <a:endParaRPr lang="en-US" sz="2800" dirty="0" smtClean="0"/>
          </a:p>
          <a:p>
            <a:pPr eaLnBrk="1" hangingPunct="1">
              <a:lnSpc>
                <a:spcPct val="90000"/>
              </a:lnSpc>
            </a:pPr>
            <a:r>
              <a:rPr lang="en-US" sz="2800" dirty="0" smtClean="0"/>
              <a:t>A standard set of questions for each role</a:t>
            </a:r>
          </a:p>
          <a:p>
            <a:pPr eaLnBrk="1" hangingPunct="1">
              <a:lnSpc>
                <a:spcPct val="90000"/>
              </a:lnSpc>
            </a:pPr>
            <a:r>
              <a:rPr lang="en-US" sz="2800" dirty="0" smtClean="0"/>
              <a:t>Interviews typically last </a:t>
            </a:r>
            <a:r>
              <a:rPr lang="en-US" sz="2800" b="1" dirty="0" smtClean="0"/>
              <a:t>15-30 minutes </a:t>
            </a:r>
            <a:r>
              <a:rPr lang="en-US" sz="2800" dirty="0"/>
              <a:t>p</a:t>
            </a:r>
            <a:r>
              <a:rPr lang="en-US" sz="2800" dirty="0" smtClean="0"/>
              <a:t>er individual</a:t>
            </a:r>
          </a:p>
        </p:txBody>
      </p:sp>
      <p:pic>
        <p:nvPicPr>
          <p:cNvPr id="92165" name="Picture 4" descr="MCj04339340000[1]"/>
          <p:cNvPicPr>
            <a:picLocks noChangeAspect="1" noChangeArrowheads="1"/>
          </p:cNvPicPr>
          <p:nvPr/>
        </p:nvPicPr>
        <p:blipFill>
          <a:blip r:embed="rId4" cstate="print"/>
          <a:srcRect/>
          <a:stretch>
            <a:fillRect/>
          </a:stretch>
        </p:blipFill>
        <p:spPr bwMode="auto">
          <a:xfrm>
            <a:off x="7496175" y="104775"/>
            <a:ext cx="1190625" cy="11906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059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63843">
                                            <p:txEl>
                                              <p:pRg st="0" end="0"/>
                                            </p:txEl>
                                          </p:spTgt>
                                        </p:tgtEl>
                                        <p:attrNameLst>
                                          <p:attrName>style.visibility</p:attrName>
                                        </p:attrNameLst>
                                      </p:cBhvr>
                                      <p:to>
                                        <p:strVal val="visible"/>
                                      </p:to>
                                    </p:set>
                                    <p:animEffect transition="in" filter="dissolve">
                                      <p:cBhvr>
                                        <p:cTn id="7" dur="500"/>
                                        <p:tgtEl>
                                          <p:spTgt spid="33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63843">
                                            <p:txEl>
                                              <p:pRg st="1" end="1"/>
                                            </p:txEl>
                                          </p:spTgt>
                                        </p:tgtEl>
                                        <p:attrNameLst>
                                          <p:attrName>style.visibility</p:attrName>
                                        </p:attrNameLst>
                                      </p:cBhvr>
                                      <p:to>
                                        <p:strVal val="visible"/>
                                      </p:to>
                                    </p:set>
                                    <p:animEffect transition="in" filter="dissolve">
                                      <p:cBhvr>
                                        <p:cTn id="12" dur="500"/>
                                        <p:tgtEl>
                                          <p:spTgt spid="336384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63843">
                                            <p:txEl>
                                              <p:pRg st="2" end="2"/>
                                            </p:txEl>
                                          </p:spTgt>
                                        </p:tgtEl>
                                        <p:attrNameLst>
                                          <p:attrName>style.visibility</p:attrName>
                                        </p:attrNameLst>
                                      </p:cBhvr>
                                      <p:to>
                                        <p:strVal val="visible"/>
                                      </p:to>
                                    </p:set>
                                    <p:animEffect transition="in" filter="dissolve">
                                      <p:cBhvr>
                                        <p:cTn id="15" dur="500"/>
                                        <p:tgtEl>
                                          <p:spTgt spid="336384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63843">
                                            <p:txEl>
                                              <p:pRg st="3" end="3"/>
                                            </p:txEl>
                                          </p:spTgt>
                                        </p:tgtEl>
                                        <p:attrNameLst>
                                          <p:attrName>style.visibility</p:attrName>
                                        </p:attrNameLst>
                                      </p:cBhvr>
                                      <p:to>
                                        <p:strVal val="visible"/>
                                      </p:to>
                                    </p:set>
                                    <p:animEffect transition="in" filter="dissolve">
                                      <p:cBhvr>
                                        <p:cTn id="18" dur="500"/>
                                        <p:tgtEl>
                                          <p:spTgt spid="336384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63843">
                                            <p:txEl>
                                              <p:pRg st="4" end="4"/>
                                            </p:txEl>
                                          </p:spTgt>
                                        </p:tgtEl>
                                        <p:attrNameLst>
                                          <p:attrName>style.visibility</p:attrName>
                                        </p:attrNameLst>
                                      </p:cBhvr>
                                      <p:to>
                                        <p:strVal val="visible"/>
                                      </p:to>
                                    </p:set>
                                    <p:animEffect transition="in" filter="dissolve">
                                      <p:cBhvr>
                                        <p:cTn id="21" dur="500"/>
                                        <p:tgtEl>
                                          <p:spTgt spid="336384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63843">
                                            <p:txEl>
                                              <p:pRg st="5" end="5"/>
                                            </p:txEl>
                                          </p:spTgt>
                                        </p:tgtEl>
                                        <p:attrNameLst>
                                          <p:attrName>style.visibility</p:attrName>
                                        </p:attrNameLst>
                                      </p:cBhvr>
                                      <p:to>
                                        <p:strVal val="visible"/>
                                      </p:to>
                                    </p:set>
                                    <p:animEffect transition="in" filter="dissolve">
                                      <p:cBhvr>
                                        <p:cTn id="24" dur="500"/>
                                        <p:tgtEl>
                                          <p:spTgt spid="336384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363843">
                                            <p:txEl>
                                              <p:pRg st="7" end="7"/>
                                            </p:txEl>
                                          </p:spTgt>
                                        </p:tgtEl>
                                        <p:attrNameLst>
                                          <p:attrName>style.visibility</p:attrName>
                                        </p:attrNameLst>
                                      </p:cBhvr>
                                      <p:to>
                                        <p:strVal val="visible"/>
                                      </p:to>
                                    </p:set>
                                    <p:animEffect transition="in" filter="dissolve">
                                      <p:cBhvr>
                                        <p:cTn id="29" dur="500"/>
                                        <p:tgtEl>
                                          <p:spTgt spid="336384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363843">
                                            <p:txEl>
                                              <p:pRg st="8" end="8"/>
                                            </p:txEl>
                                          </p:spTgt>
                                        </p:tgtEl>
                                        <p:attrNameLst>
                                          <p:attrName>style.visibility</p:attrName>
                                        </p:attrNameLst>
                                      </p:cBhvr>
                                      <p:to>
                                        <p:strVal val="visible"/>
                                      </p:to>
                                    </p:set>
                                    <p:animEffect transition="in" filter="dissolve">
                                      <p:cBhvr>
                                        <p:cTn id="34" dur="500"/>
                                        <p:tgtEl>
                                          <p:spTgt spid="3363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38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76994"/>
            <a:ext cx="8229600" cy="1143000"/>
          </a:xfrm>
        </p:spPr>
        <p:txBody>
          <a:bodyPr>
            <a:normAutofit/>
          </a:bodyPr>
          <a:lstStyle/>
          <a:p>
            <a:r>
              <a:rPr lang="en-US" sz="3600" b="1" dirty="0" smtClean="0"/>
              <a:t>Interview Questions:</a:t>
            </a:r>
            <a:r>
              <a:rPr lang="en-US" sz="4000" dirty="0" smtClean="0"/>
              <a:t/>
            </a:r>
            <a:br>
              <a:rPr lang="en-US" sz="4000" dirty="0" smtClean="0"/>
            </a:br>
            <a:r>
              <a:rPr lang="en-US" sz="3600" dirty="0" smtClean="0">
                <a:solidFill>
                  <a:srgbClr val="C00000"/>
                </a:solidFill>
              </a:rPr>
              <a:t>Identifying Expertise</a:t>
            </a:r>
          </a:p>
        </p:txBody>
      </p:sp>
      <p:sp>
        <p:nvSpPr>
          <p:cNvPr id="3" name="Content Placeholder 2"/>
          <p:cNvSpPr>
            <a:spLocks noGrp="1"/>
          </p:cNvSpPr>
          <p:nvPr>
            <p:ph idx="1"/>
          </p:nvPr>
        </p:nvSpPr>
        <p:spPr>
          <a:xfrm>
            <a:off x="457200" y="1417638"/>
            <a:ext cx="8229600" cy="4708525"/>
          </a:xfrm>
        </p:spPr>
        <p:txBody>
          <a:bodyPr>
            <a:noAutofit/>
          </a:bodyPr>
          <a:lstStyle/>
          <a:p>
            <a:pPr marL="381000" indent="-381000">
              <a:lnSpc>
                <a:spcPct val="80000"/>
              </a:lnSpc>
              <a:buClr>
                <a:schemeClr val="tx1"/>
              </a:buClr>
              <a:buFontTx/>
              <a:buAutoNum type="arabicPeriod"/>
              <a:defRPr/>
            </a:pPr>
            <a:r>
              <a:rPr lang="en-US" sz="2400" b="1" dirty="0" smtClean="0"/>
              <a:t>Why did your company select you for this project?</a:t>
            </a:r>
          </a:p>
          <a:p>
            <a:pPr marL="381000" indent="-381000">
              <a:lnSpc>
                <a:spcPct val="80000"/>
              </a:lnSpc>
              <a:buClr>
                <a:schemeClr val="tx1"/>
              </a:buClr>
              <a:buFontTx/>
              <a:buAutoNum type="arabicPeriod"/>
              <a:defRPr/>
            </a:pPr>
            <a:endParaRPr lang="en-US" sz="1600" b="1" dirty="0" smtClean="0"/>
          </a:p>
          <a:p>
            <a:pPr marL="381000" indent="-381000">
              <a:lnSpc>
                <a:spcPct val="80000"/>
              </a:lnSpc>
              <a:buClr>
                <a:schemeClr val="tx1"/>
              </a:buClr>
              <a:buFontTx/>
              <a:buAutoNum type="arabicPeriod"/>
              <a:defRPr/>
            </a:pPr>
            <a:r>
              <a:rPr lang="en-US" sz="2400" b="1" dirty="0" smtClean="0"/>
              <a:t>Describe a similar project you have delivered.</a:t>
            </a:r>
          </a:p>
          <a:p>
            <a:pPr marL="381000" indent="-381000">
              <a:lnSpc>
                <a:spcPct val="80000"/>
              </a:lnSpc>
              <a:buClr>
                <a:schemeClr val="tx1"/>
              </a:buClr>
              <a:buFontTx/>
              <a:buAutoNum type="arabicPeriod"/>
              <a:defRPr/>
            </a:pPr>
            <a:endParaRPr lang="en-US" sz="1600" b="1" dirty="0" smtClean="0"/>
          </a:p>
          <a:p>
            <a:pPr marL="381000" indent="-381000">
              <a:lnSpc>
                <a:spcPct val="80000"/>
              </a:lnSpc>
              <a:buClr>
                <a:schemeClr val="tx1"/>
              </a:buClr>
              <a:buFontTx/>
              <a:buAutoNum type="arabicPeriod"/>
              <a:defRPr/>
            </a:pPr>
            <a:r>
              <a:rPr lang="en-US" sz="2400" b="1" dirty="0" smtClean="0"/>
              <a:t>Draw out your project plan &amp; major milestones.</a:t>
            </a:r>
          </a:p>
          <a:p>
            <a:pPr marL="857250" lvl="1" indent="-457200">
              <a:lnSpc>
                <a:spcPct val="80000"/>
              </a:lnSpc>
              <a:buClr>
                <a:schemeClr val="tx1"/>
              </a:buClr>
              <a:buFont typeface="+mj-lt"/>
              <a:buAutoNum type="alphaLcParenR"/>
              <a:defRPr/>
            </a:pPr>
            <a:r>
              <a:rPr lang="en-US" sz="2400" b="1" dirty="0" smtClean="0"/>
              <a:t>Identify major risk items and where they occur on the project timeline?</a:t>
            </a:r>
          </a:p>
          <a:p>
            <a:pPr marL="857250" lvl="1" indent="-457200">
              <a:lnSpc>
                <a:spcPct val="80000"/>
              </a:lnSpc>
              <a:buClr>
                <a:schemeClr val="tx1"/>
              </a:buClr>
              <a:buFont typeface="+mj-lt"/>
              <a:buAutoNum type="alphaLcParenR"/>
              <a:defRPr/>
            </a:pPr>
            <a:r>
              <a:rPr lang="en-US" sz="2400" b="1" dirty="0" smtClean="0"/>
              <a:t>How will you minimize the risks on this project? </a:t>
            </a:r>
          </a:p>
          <a:p>
            <a:pPr marL="857250" lvl="1" indent="-457200">
              <a:lnSpc>
                <a:spcPct val="80000"/>
              </a:lnSpc>
              <a:buClr>
                <a:schemeClr val="tx1"/>
              </a:buClr>
              <a:buFont typeface="+mj-lt"/>
              <a:buAutoNum type="alphaLcParenR"/>
              <a:defRPr/>
            </a:pPr>
            <a:r>
              <a:rPr lang="en-US" sz="2400" b="1" dirty="0" smtClean="0"/>
              <a:t>Identify where critical decisions will need to be made.</a:t>
            </a:r>
          </a:p>
          <a:p>
            <a:pPr marL="857250" lvl="1" indent="-457200">
              <a:lnSpc>
                <a:spcPct val="80000"/>
              </a:lnSpc>
              <a:buClr>
                <a:schemeClr val="tx1"/>
              </a:buClr>
              <a:buFont typeface="+mj-lt"/>
              <a:buAutoNum type="alphaLcParenR"/>
              <a:defRPr/>
            </a:pPr>
            <a:r>
              <a:rPr lang="en-US" sz="2400" b="1" dirty="0" smtClean="0"/>
              <a:t>Identify where any critical involvement will be needed from the Owner</a:t>
            </a:r>
          </a:p>
          <a:p>
            <a:pPr marL="381000" indent="-381000">
              <a:lnSpc>
                <a:spcPct val="80000"/>
              </a:lnSpc>
              <a:buClr>
                <a:schemeClr val="tx1"/>
              </a:buClr>
              <a:buFontTx/>
              <a:buAutoNum type="arabicPeriod"/>
              <a:defRPr/>
            </a:pPr>
            <a:r>
              <a:rPr lang="en-US" sz="2400" b="1" dirty="0" smtClean="0"/>
              <a:t>Additional: other project-specific questions.</a:t>
            </a:r>
          </a:p>
          <a:p>
            <a:pPr>
              <a:defRPr/>
            </a:pPr>
            <a:endParaRPr lang="en-US" sz="4000" b="1" dirty="0"/>
          </a:p>
        </p:txBody>
      </p:sp>
      <p:pic>
        <p:nvPicPr>
          <p:cNvPr id="4098" name="Picture 2" descr="http://www.picgifs.com/clip-art/activities/interviewing/clip-art-interviewing-4421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4528" y="76994"/>
            <a:ext cx="1789471" cy="13253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822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rtlCol="0">
            <a:normAutofit/>
          </a:bodyPr>
          <a:lstStyle/>
          <a:p>
            <a:pPr eaLnBrk="1" fontAlgn="auto" hangingPunct="1">
              <a:lnSpc>
                <a:spcPct val="80000"/>
              </a:lnSpc>
              <a:spcAft>
                <a:spcPts val="0"/>
              </a:spcAft>
              <a:buFont typeface="Arial" panose="020B0604020202020204" pitchFamily="34" charset="0"/>
              <a:buChar char="•"/>
              <a:defRPr/>
            </a:pPr>
            <a:r>
              <a:rPr lang="en-US" sz="3200" dirty="0" smtClean="0"/>
              <a:t>Goals: </a:t>
            </a:r>
          </a:p>
          <a:p>
            <a:pPr lvl="1" eaLnBrk="1" fontAlgn="auto" hangingPunct="1">
              <a:lnSpc>
                <a:spcPct val="80000"/>
              </a:lnSpc>
              <a:spcAft>
                <a:spcPts val="0"/>
              </a:spcAft>
              <a:buFont typeface="Arial" panose="020B0604020202020204" pitchFamily="34" charset="0"/>
              <a:buChar char="•"/>
              <a:defRPr/>
            </a:pPr>
            <a:endParaRPr lang="en-US" sz="2000" dirty="0" smtClean="0">
              <a:solidFill>
                <a:srgbClr val="0000FF"/>
              </a:solidFill>
            </a:endParaRPr>
          </a:p>
          <a:p>
            <a:pPr lvl="1" eaLnBrk="1" fontAlgn="auto" hangingPunct="1">
              <a:lnSpc>
                <a:spcPct val="80000"/>
              </a:lnSpc>
              <a:spcAft>
                <a:spcPts val="0"/>
              </a:spcAft>
              <a:buFont typeface="Arial" panose="020B0604020202020204" pitchFamily="34" charset="0"/>
              <a:buChar char="•"/>
              <a:defRPr/>
            </a:pPr>
            <a:r>
              <a:rPr lang="en-US" sz="2800" dirty="0" smtClean="0">
                <a:solidFill>
                  <a:srgbClr val="0000FF"/>
                </a:solidFill>
              </a:rPr>
              <a:t>Meet the critical personnel that are being assigned to the project</a:t>
            </a:r>
          </a:p>
          <a:p>
            <a:pPr lvl="1" eaLnBrk="1" fontAlgn="auto" hangingPunct="1">
              <a:lnSpc>
                <a:spcPct val="80000"/>
              </a:lnSpc>
              <a:spcAft>
                <a:spcPts val="0"/>
              </a:spcAft>
              <a:buFont typeface="Arial" panose="020B0604020202020204" pitchFamily="34" charset="0"/>
              <a:buChar char="•"/>
              <a:defRPr/>
            </a:pPr>
            <a:endParaRPr lang="en-US" sz="2800" dirty="0" smtClean="0">
              <a:solidFill>
                <a:srgbClr val="0000FF"/>
              </a:solidFill>
            </a:endParaRPr>
          </a:p>
          <a:p>
            <a:pPr lvl="1" eaLnBrk="1" fontAlgn="auto" hangingPunct="1">
              <a:lnSpc>
                <a:spcPct val="80000"/>
              </a:lnSpc>
              <a:spcAft>
                <a:spcPts val="0"/>
              </a:spcAft>
              <a:buFont typeface="Arial" panose="020B0604020202020204" pitchFamily="34" charset="0"/>
              <a:buChar char="•"/>
              <a:defRPr/>
            </a:pPr>
            <a:r>
              <a:rPr lang="en-US" sz="2800" dirty="0" smtClean="0">
                <a:solidFill>
                  <a:srgbClr val="0000FF"/>
                </a:solidFill>
              </a:rPr>
              <a:t>Identify if personnel have experience and have thought about this project</a:t>
            </a:r>
          </a:p>
          <a:p>
            <a:pPr lvl="1" eaLnBrk="1" fontAlgn="auto" hangingPunct="1">
              <a:lnSpc>
                <a:spcPct val="80000"/>
              </a:lnSpc>
              <a:spcAft>
                <a:spcPts val="0"/>
              </a:spcAft>
              <a:buFont typeface="Arial" panose="020B0604020202020204" pitchFamily="34" charset="0"/>
              <a:buChar char="•"/>
              <a:defRPr/>
            </a:pPr>
            <a:endParaRPr lang="en-US" sz="2800" dirty="0" smtClean="0">
              <a:solidFill>
                <a:srgbClr val="0000FF"/>
              </a:solidFill>
            </a:endParaRPr>
          </a:p>
          <a:p>
            <a:pPr lvl="1" eaLnBrk="1" fontAlgn="auto" hangingPunct="1">
              <a:lnSpc>
                <a:spcPct val="80000"/>
              </a:lnSpc>
              <a:spcAft>
                <a:spcPts val="0"/>
              </a:spcAft>
              <a:buFont typeface="Arial" panose="020B0604020202020204" pitchFamily="34" charset="0"/>
              <a:buChar char="•"/>
              <a:defRPr/>
            </a:pPr>
            <a:r>
              <a:rPr lang="en-US" sz="2800" dirty="0" smtClean="0">
                <a:solidFill>
                  <a:srgbClr val="0000FF"/>
                </a:solidFill>
              </a:rPr>
              <a:t>Identify if the personnel can think ahead and minimize potential risks</a:t>
            </a:r>
          </a:p>
        </p:txBody>
      </p:sp>
      <p:sp>
        <p:nvSpPr>
          <p:cNvPr id="3020802" name="Rectangle 2"/>
          <p:cNvSpPr>
            <a:spLocks noGrp="1" noChangeArrowheads="1"/>
          </p:cNvSpPr>
          <p:nvPr>
            <p:ph type="title"/>
          </p:nvPr>
        </p:nvSpPr>
        <p:spPr/>
        <p:txBody>
          <a:bodyPr rtlCol="0"/>
          <a:lstStyle/>
          <a:p>
            <a:pPr eaLnBrk="1" fontAlgn="auto" hangingPunct="1">
              <a:spcAft>
                <a:spcPts val="0"/>
              </a:spcAft>
              <a:defRPr/>
            </a:pPr>
            <a:r>
              <a:rPr lang="en-US" smtClean="0">
                <a:effectLst>
                  <a:outerShdw blurRad="38100" dist="38100" dir="2700000" algn="tl">
                    <a:srgbClr val="C0C0C0"/>
                  </a:outerShdw>
                </a:effectLst>
              </a:rPr>
              <a:t>Key Personnel Interviews</a:t>
            </a:r>
          </a:p>
        </p:txBody>
      </p:sp>
      <p:pic>
        <p:nvPicPr>
          <p:cNvPr id="142340" name="Picture 4" descr="MCj04339340000[1]"/>
          <p:cNvPicPr>
            <a:picLocks noChangeAspect="1" noChangeArrowheads="1"/>
          </p:cNvPicPr>
          <p:nvPr/>
        </p:nvPicPr>
        <p:blipFill>
          <a:blip r:embed="rId3"/>
          <a:srcRect/>
          <a:stretch>
            <a:fillRect/>
          </a:stretch>
        </p:blipFill>
        <p:spPr bwMode="auto">
          <a:xfrm>
            <a:off x="7130684" y="138887"/>
            <a:ext cx="1190625" cy="1190625"/>
          </a:xfrm>
          <a:prstGeom prst="rect">
            <a:avLst/>
          </a:prstGeom>
          <a:noFill/>
          <a:ln w="9525">
            <a:noFill/>
            <a:miter lim="800000"/>
            <a:headEnd/>
            <a:tailEnd/>
          </a:ln>
        </p:spPr>
      </p:pic>
    </p:spTree>
    <p:extLst>
      <p:ext uri="{BB962C8B-B14F-4D97-AF65-F5344CB8AC3E}">
        <p14:creationId xmlns:p14="http://schemas.microsoft.com/office/powerpoint/2010/main" val="399519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rtlCol="0">
            <a:normAutofit/>
          </a:bodyPr>
          <a:lstStyle/>
          <a:p>
            <a:pPr eaLnBrk="1" fontAlgn="auto" hangingPunct="1">
              <a:lnSpc>
                <a:spcPct val="80000"/>
              </a:lnSpc>
              <a:spcAft>
                <a:spcPts val="0"/>
              </a:spcAft>
              <a:buFont typeface="Arial" panose="020B0604020202020204" pitchFamily="34" charset="0"/>
              <a:buChar char="•"/>
              <a:defRPr/>
            </a:pPr>
            <a:r>
              <a:rPr lang="en-US" sz="3200" dirty="0" smtClean="0"/>
              <a:t>Goals: </a:t>
            </a:r>
          </a:p>
          <a:p>
            <a:pPr lvl="1" eaLnBrk="1" fontAlgn="auto" hangingPunct="1">
              <a:lnSpc>
                <a:spcPct val="80000"/>
              </a:lnSpc>
              <a:spcAft>
                <a:spcPts val="0"/>
              </a:spcAft>
              <a:buFont typeface="Arial" panose="020B0604020202020204" pitchFamily="34" charset="0"/>
              <a:buChar char="•"/>
              <a:defRPr/>
            </a:pPr>
            <a:endParaRPr lang="en-US" sz="2000" dirty="0" smtClean="0">
              <a:solidFill>
                <a:srgbClr val="0000FF"/>
              </a:solidFill>
            </a:endParaRPr>
          </a:p>
          <a:p>
            <a:pPr lvl="1" eaLnBrk="1" fontAlgn="auto" hangingPunct="1">
              <a:lnSpc>
                <a:spcPct val="80000"/>
              </a:lnSpc>
              <a:spcAft>
                <a:spcPts val="0"/>
              </a:spcAft>
              <a:buFont typeface="Arial" panose="020B0604020202020204" pitchFamily="34" charset="0"/>
              <a:buChar char="•"/>
              <a:defRPr/>
            </a:pPr>
            <a:r>
              <a:rPr lang="en-US" sz="2800" dirty="0" smtClean="0">
                <a:solidFill>
                  <a:srgbClr val="0000FF"/>
                </a:solidFill>
              </a:rPr>
              <a:t>Meet the critical personnel that are being assigned to the project</a:t>
            </a:r>
          </a:p>
          <a:p>
            <a:pPr lvl="1" eaLnBrk="1" fontAlgn="auto" hangingPunct="1">
              <a:lnSpc>
                <a:spcPct val="80000"/>
              </a:lnSpc>
              <a:spcAft>
                <a:spcPts val="0"/>
              </a:spcAft>
              <a:buFont typeface="Arial" panose="020B0604020202020204" pitchFamily="34" charset="0"/>
              <a:buChar char="•"/>
              <a:defRPr/>
            </a:pPr>
            <a:endParaRPr lang="en-US" sz="2800" dirty="0" smtClean="0">
              <a:solidFill>
                <a:srgbClr val="0000FF"/>
              </a:solidFill>
            </a:endParaRPr>
          </a:p>
          <a:p>
            <a:pPr lvl="1" eaLnBrk="1" fontAlgn="auto" hangingPunct="1">
              <a:lnSpc>
                <a:spcPct val="80000"/>
              </a:lnSpc>
              <a:spcAft>
                <a:spcPts val="0"/>
              </a:spcAft>
              <a:buFont typeface="Arial" panose="020B0604020202020204" pitchFamily="34" charset="0"/>
              <a:buChar char="•"/>
              <a:defRPr/>
            </a:pPr>
            <a:r>
              <a:rPr lang="en-US" sz="2800" dirty="0" smtClean="0">
                <a:solidFill>
                  <a:srgbClr val="0000FF"/>
                </a:solidFill>
              </a:rPr>
              <a:t>Identify if personnel have experience and have thought about this project</a:t>
            </a:r>
          </a:p>
          <a:p>
            <a:pPr lvl="1" eaLnBrk="1" fontAlgn="auto" hangingPunct="1">
              <a:lnSpc>
                <a:spcPct val="80000"/>
              </a:lnSpc>
              <a:spcAft>
                <a:spcPts val="0"/>
              </a:spcAft>
              <a:buFont typeface="Arial" panose="020B0604020202020204" pitchFamily="34" charset="0"/>
              <a:buChar char="•"/>
              <a:defRPr/>
            </a:pPr>
            <a:endParaRPr lang="en-US" sz="2800" dirty="0" smtClean="0">
              <a:solidFill>
                <a:srgbClr val="0000FF"/>
              </a:solidFill>
            </a:endParaRPr>
          </a:p>
          <a:p>
            <a:pPr lvl="1" eaLnBrk="1" fontAlgn="auto" hangingPunct="1">
              <a:lnSpc>
                <a:spcPct val="80000"/>
              </a:lnSpc>
              <a:spcAft>
                <a:spcPts val="0"/>
              </a:spcAft>
              <a:buFont typeface="Arial" panose="020B0604020202020204" pitchFamily="34" charset="0"/>
              <a:buChar char="•"/>
              <a:defRPr/>
            </a:pPr>
            <a:r>
              <a:rPr lang="en-US" sz="2800" dirty="0" smtClean="0">
                <a:solidFill>
                  <a:srgbClr val="0000FF"/>
                </a:solidFill>
              </a:rPr>
              <a:t>Identify if the personnel can think ahead and minimize potential risks</a:t>
            </a:r>
          </a:p>
        </p:txBody>
      </p:sp>
      <p:sp>
        <p:nvSpPr>
          <p:cNvPr id="3020802" name="Rectangle 2"/>
          <p:cNvSpPr>
            <a:spLocks noGrp="1" noChangeArrowheads="1"/>
          </p:cNvSpPr>
          <p:nvPr>
            <p:ph type="title"/>
          </p:nvPr>
        </p:nvSpPr>
        <p:spPr/>
        <p:txBody>
          <a:bodyPr rtlCol="0"/>
          <a:lstStyle/>
          <a:p>
            <a:pPr eaLnBrk="1" fontAlgn="auto" hangingPunct="1">
              <a:spcAft>
                <a:spcPts val="0"/>
              </a:spcAft>
              <a:defRPr/>
            </a:pPr>
            <a:r>
              <a:rPr lang="en-US" smtClean="0">
                <a:effectLst>
                  <a:outerShdw blurRad="38100" dist="38100" dir="2700000" algn="tl">
                    <a:srgbClr val="C0C0C0"/>
                  </a:outerShdw>
                </a:effectLst>
              </a:rPr>
              <a:t>Key Personnel Interviews</a:t>
            </a:r>
          </a:p>
        </p:txBody>
      </p:sp>
      <p:pic>
        <p:nvPicPr>
          <p:cNvPr id="142340" name="Picture 4" descr="MCj04339340000[1]"/>
          <p:cNvPicPr>
            <a:picLocks noChangeAspect="1" noChangeArrowheads="1"/>
          </p:cNvPicPr>
          <p:nvPr/>
        </p:nvPicPr>
        <p:blipFill>
          <a:blip r:embed="rId3"/>
          <a:srcRect/>
          <a:stretch>
            <a:fillRect/>
          </a:stretch>
        </p:blipFill>
        <p:spPr bwMode="auto">
          <a:xfrm>
            <a:off x="7130684" y="138887"/>
            <a:ext cx="1190625" cy="1190625"/>
          </a:xfrm>
          <a:prstGeom prst="rect">
            <a:avLst/>
          </a:prstGeom>
          <a:noFill/>
          <a:ln w="9525">
            <a:noFill/>
            <a:miter lim="800000"/>
            <a:headEnd/>
            <a:tailEnd/>
          </a:ln>
        </p:spPr>
      </p:pic>
    </p:spTree>
    <p:extLst>
      <p:ext uri="{BB962C8B-B14F-4D97-AF65-F5344CB8AC3E}">
        <p14:creationId xmlns:p14="http://schemas.microsoft.com/office/powerpoint/2010/main" val="189110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B7EE-ACCE-40E3-A692-16D1AC4FD6FF}"/>
              </a:ext>
            </a:extLst>
          </p:cNvPr>
          <p:cNvSpPr>
            <a:spLocks noGrp="1"/>
          </p:cNvSpPr>
          <p:nvPr>
            <p:ph type="title"/>
          </p:nvPr>
        </p:nvSpPr>
        <p:spPr/>
        <p:txBody>
          <a:bodyPr/>
          <a:lstStyle/>
          <a:p>
            <a:r>
              <a:rPr lang="en-US" dirty="0"/>
              <a:t>What does an expert look like?</a:t>
            </a:r>
          </a:p>
        </p:txBody>
      </p:sp>
      <p:sp>
        <p:nvSpPr>
          <p:cNvPr id="3" name="Content Placeholder 2">
            <a:extLst>
              <a:ext uri="{FF2B5EF4-FFF2-40B4-BE49-F238E27FC236}">
                <a16:creationId xmlns:a16="http://schemas.microsoft.com/office/drawing/2014/main" id="{08FCF7DA-B114-414C-9A1C-AEB364B6BF5B}"/>
              </a:ext>
            </a:extLst>
          </p:cNvPr>
          <p:cNvSpPr>
            <a:spLocks noGrp="1"/>
          </p:cNvSpPr>
          <p:nvPr>
            <p:ph idx="1"/>
          </p:nvPr>
        </p:nvSpPr>
        <p:spPr/>
        <p:txBody>
          <a:bodyPr>
            <a:normAutofit lnSpcReduction="10000"/>
          </a:bodyPr>
          <a:lstStyle/>
          <a:p>
            <a:r>
              <a:rPr lang="en-US" dirty="0"/>
              <a:t>Able to synthesize.</a:t>
            </a:r>
          </a:p>
          <a:p>
            <a:endParaRPr lang="en-US" dirty="0"/>
          </a:p>
          <a:p>
            <a:r>
              <a:rPr lang="en-US" dirty="0"/>
              <a:t>Has a plan.</a:t>
            </a:r>
          </a:p>
          <a:p>
            <a:endParaRPr lang="en-US" dirty="0"/>
          </a:p>
          <a:p>
            <a:r>
              <a:rPr lang="en-US" dirty="0"/>
              <a:t>Thinks in the best interest of the people and the project.</a:t>
            </a:r>
          </a:p>
          <a:p>
            <a:endParaRPr lang="en-US" dirty="0"/>
          </a:p>
          <a:p>
            <a:r>
              <a:rPr lang="en-US" dirty="0"/>
              <a:t>Speaks in terms of metrics.</a:t>
            </a:r>
          </a:p>
          <a:p>
            <a:endParaRPr lang="en-US" dirty="0"/>
          </a:p>
          <a:p>
            <a:r>
              <a:rPr lang="en-US" dirty="0"/>
              <a:t>It’s as if they’ve already </a:t>
            </a:r>
            <a:r>
              <a:rPr lang="en-US" dirty="0" smtClean="0"/>
              <a:t>done </a:t>
            </a:r>
            <a:r>
              <a:rPr lang="en-US" dirty="0"/>
              <a:t>it…</a:t>
            </a:r>
          </a:p>
        </p:txBody>
      </p:sp>
    </p:spTree>
    <p:extLst>
      <p:ext uri="{BB962C8B-B14F-4D97-AF65-F5344CB8AC3E}">
        <p14:creationId xmlns:p14="http://schemas.microsoft.com/office/powerpoint/2010/main" val="153838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B7EE-ACCE-40E3-A692-16D1AC4FD6FF}"/>
              </a:ext>
            </a:extLst>
          </p:cNvPr>
          <p:cNvSpPr>
            <a:spLocks noGrp="1"/>
          </p:cNvSpPr>
          <p:nvPr>
            <p:ph type="title"/>
          </p:nvPr>
        </p:nvSpPr>
        <p:spPr/>
        <p:txBody>
          <a:bodyPr>
            <a:normAutofit fontScale="90000"/>
          </a:bodyPr>
          <a:lstStyle/>
          <a:p>
            <a:r>
              <a:rPr lang="en-US" dirty="0" smtClean="0"/>
              <a:t>Advantages of 1-on-1 Q&amp;A Interviews</a:t>
            </a:r>
            <a:endParaRPr lang="en-US" dirty="0"/>
          </a:p>
        </p:txBody>
      </p:sp>
      <p:sp>
        <p:nvSpPr>
          <p:cNvPr id="3" name="Content Placeholder 2">
            <a:extLst>
              <a:ext uri="{FF2B5EF4-FFF2-40B4-BE49-F238E27FC236}">
                <a16:creationId xmlns:a16="http://schemas.microsoft.com/office/drawing/2014/main" id="{08FCF7DA-B114-414C-9A1C-AEB364B6BF5B}"/>
              </a:ext>
            </a:extLst>
          </p:cNvPr>
          <p:cNvSpPr>
            <a:spLocks noGrp="1"/>
          </p:cNvSpPr>
          <p:nvPr>
            <p:ph idx="1"/>
          </p:nvPr>
        </p:nvSpPr>
        <p:spPr/>
        <p:txBody>
          <a:bodyPr>
            <a:normAutofit/>
          </a:bodyPr>
          <a:lstStyle/>
          <a:p>
            <a:r>
              <a:rPr lang="en-US" dirty="0" smtClean="0"/>
              <a:t>Meet the actual team of “doers”</a:t>
            </a:r>
          </a:p>
          <a:p>
            <a:endParaRPr lang="en-US" dirty="0"/>
          </a:p>
          <a:p>
            <a:r>
              <a:rPr lang="en-US" dirty="0" smtClean="0"/>
              <a:t>Strip out the marketing dog-and-pony show</a:t>
            </a:r>
          </a:p>
          <a:p>
            <a:endParaRPr lang="en-US" dirty="0"/>
          </a:p>
          <a:p>
            <a:r>
              <a:rPr lang="en-US" dirty="0" smtClean="0"/>
              <a:t>Job interview format gives greater understanding of the team, resources, scope</a:t>
            </a:r>
          </a:p>
          <a:p>
            <a:endParaRPr lang="en-US" dirty="0" smtClean="0"/>
          </a:p>
          <a:p>
            <a:r>
              <a:rPr lang="en-US" dirty="0" smtClean="0"/>
              <a:t>Much higher degree of honesty</a:t>
            </a:r>
            <a:endParaRPr lang="en-US" dirty="0"/>
          </a:p>
        </p:txBody>
      </p:sp>
    </p:spTree>
    <p:extLst>
      <p:ext uri="{BB962C8B-B14F-4D97-AF65-F5344CB8AC3E}">
        <p14:creationId xmlns:p14="http://schemas.microsoft.com/office/powerpoint/2010/main" val="38893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234916"/>
            <a:ext cx="9144000" cy="4547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58243" y="1249188"/>
            <a:ext cx="8760847" cy="4082409"/>
            <a:chOff x="287867" y="1252398"/>
            <a:chExt cx="8760847" cy="4082409"/>
          </a:xfrm>
        </p:grpSpPr>
        <p:pic>
          <p:nvPicPr>
            <p:cNvPr id="28" name="Picture 27" descr="3 phases-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436" y="2155331"/>
              <a:ext cx="6960278" cy="2645319"/>
            </a:xfrm>
            <a:prstGeom prst="rect">
              <a:avLst/>
            </a:prstGeom>
          </p:spPr>
        </p:pic>
        <p:sp>
          <p:nvSpPr>
            <p:cNvPr id="12" name="TextBox 11"/>
            <p:cNvSpPr txBox="1"/>
            <p:nvPr/>
          </p:nvSpPr>
          <p:spPr>
            <a:xfrm>
              <a:off x="2213237" y="4337051"/>
              <a:ext cx="2058813"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dirty="0" smtClean="0">
                  <a:solidFill>
                    <a:srgbClr val="00A651"/>
                  </a:solidFill>
                </a:rPr>
                <a:t>PROCUREMENT &amp; SELECTION</a:t>
              </a:r>
            </a:p>
          </p:txBody>
        </p:sp>
        <p:sp>
          <p:nvSpPr>
            <p:cNvPr id="13" name="TextBox 12"/>
            <p:cNvSpPr txBox="1"/>
            <p:nvPr/>
          </p:nvSpPr>
          <p:spPr>
            <a:xfrm>
              <a:off x="4317733" y="4337051"/>
              <a:ext cx="2632157"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spc="-50" dirty="0" smtClean="0">
                  <a:solidFill>
                    <a:srgbClr val="BF1E2D"/>
                  </a:solidFill>
                </a:rPr>
                <a:t>PRE-AWARD</a:t>
              </a:r>
            </a:p>
            <a:p>
              <a:r>
                <a:rPr lang="en-US" sz="1800" b="1" spc="-50" dirty="0" smtClean="0">
                  <a:solidFill>
                    <a:srgbClr val="BF1E2D"/>
                  </a:solidFill>
                </a:rPr>
                <a:t>CLARIFICATION</a:t>
              </a:r>
              <a:endParaRPr lang="en-US" sz="1800" b="1" spc="-50" dirty="0">
                <a:solidFill>
                  <a:srgbClr val="BF1E2D"/>
                </a:solidFill>
              </a:endParaRPr>
            </a:p>
          </p:txBody>
        </p:sp>
        <p:sp>
          <p:nvSpPr>
            <p:cNvPr id="14" name="TextBox 13"/>
            <p:cNvSpPr txBox="1"/>
            <p:nvPr/>
          </p:nvSpPr>
          <p:spPr>
            <a:xfrm>
              <a:off x="6606593" y="4337050"/>
              <a:ext cx="2333116"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dirty="0" smtClean="0">
                  <a:solidFill>
                    <a:srgbClr val="0F75BC"/>
                  </a:solidFill>
                </a:rPr>
                <a:t>PERFORMANCE</a:t>
              </a:r>
            </a:p>
            <a:p>
              <a:r>
                <a:rPr lang="en-US" sz="1800" b="1" dirty="0" smtClean="0">
                  <a:solidFill>
                    <a:srgbClr val="0F75BC"/>
                  </a:solidFill>
                </a:rPr>
                <a:t>METRICS</a:t>
              </a:r>
              <a:endParaRPr lang="en-US" sz="1800" b="1" dirty="0">
                <a:solidFill>
                  <a:srgbClr val="0F75BC"/>
                </a:solidFill>
              </a:endParaRPr>
            </a:p>
          </p:txBody>
        </p:sp>
        <p:sp>
          <p:nvSpPr>
            <p:cNvPr id="9" name="TextBox 8"/>
            <p:cNvSpPr txBox="1"/>
            <p:nvPr/>
          </p:nvSpPr>
          <p:spPr>
            <a:xfrm>
              <a:off x="5761062" y="1252398"/>
              <a:ext cx="1422424" cy="628185"/>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pPr algn="ctr">
                <a:lnSpc>
                  <a:spcPts val="2200"/>
                </a:lnSpc>
              </a:pPr>
              <a:r>
                <a:rPr lang="en-US" sz="1600" b="1" dirty="0" smtClean="0">
                  <a:solidFill>
                    <a:schemeClr val="tx1">
                      <a:lumMod val="75000"/>
                      <a:lumOff val="25000"/>
                    </a:schemeClr>
                  </a:solidFill>
                </a:rPr>
                <a:t>CONTRACT</a:t>
              </a:r>
            </a:p>
            <a:p>
              <a:pPr algn="ctr">
                <a:lnSpc>
                  <a:spcPts val="2200"/>
                </a:lnSpc>
              </a:pPr>
              <a:r>
                <a:rPr lang="en-US" sz="1600" b="1" dirty="0" smtClean="0">
                  <a:solidFill>
                    <a:schemeClr val="tx1">
                      <a:lumMod val="75000"/>
                      <a:lumOff val="25000"/>
                    </a:schemeClr>
                  </a:solidFill>
                </a:rPr>
                <a:t>AWARD</a:t>
              </a:r>
              <a:endParaRPr lang="en-US" sz="1600" b="1" dirty="0">
                <a:solidFill>
                  <a:schemeClr val="tx1">
                    <a:lumMod val="75000"/>
                    <a:lumOff val="25000"/>
                  </a:schemeClr>
                </a:solidFill>
              </a:endParaRPr>
            </a:p>
          </p:txBody>
        </p:sp>
        <p:sp>
          <p:nvSpPr>
            <p:cNvPr id="4" name="Rounded Rectangle 3"/>
            <p:cNvSpPr/>
            <p:nvPr/>
          </p:nvSpPr>
          <p:spPr>
            <a:xfrm>
              <a:off x="6374570" y="1894855"/>
              <a:ext cx="173540" cy="343995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 name="Group 7"/>
            <p:cNvGrpSpPr/>
            <p:nvPr/>
          </p:nvGrpSpPr>
          <p:grpSpPr>
            <a:xfrm>
              <a:off x="287867" y="2195061"/>
              <a:ext cx="2497768" cy="2122955"/>
              <a:chOff x="1015971" y="2290127"/>
              <a:chExt cx="2302565" cy="2040756"/>
            </a:xfrm>
          </p:grpSpPr>
          <p:grpSp>
            <p:nvGrpSpPr>
              <p:cNvPr id="7" name="Group 6"/>
              <p:cNvGrpSpPr/>
              <p:nvPr/>
            </p:nvGrpSpPr>
            <p:grpSpPr>
              <a:xfrm>
                <a:off x="1015971" y="2290127"/>
                <a:ext cx="2302565" cy="2040756"/>
                <a:chOff x="1015971" y="2290127"/>
                <a:chExt cx="2302565" cy="2040756"/>
              </a:xfrm>
            </p:grpSpPr>
            <p:sp>
              <p:nvSpPr>
                <p:cNvPr id="5" name="Right Arrow 4"/>
                <p:cNvSpPr/>
                <p:nvPr/>
              </p:nvSpPr>
              <p:spPr>
                <a:xfrm>
                  <a:off x="1015971" y="2448349"/>
                  <a:ext cx="2302565" cy="1882534"/>
                </a:xfrm>
                <a:prstGeom prst="rightArrow">
                  <a:avLst>
                    <a:gd name="adj1" fmla="val 77999"/>
                    <a:gd name="adj2" fmla="val 32218"/>
                  </a:avLst>
                </a:prstGeom>
                <a:solidFill>
                  <a:srgbClr val="F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latin typeface="Javanese Text" panose="02000000000000000000" pitchFamily="2" charset="0"/>
                    <a:ea typeface="Tahoma" panose="020B0604030504040204" pitchFamily="34" charset="0"/>
                    <a:cs typeface="Tahoma" panose="020B0604030504040204" pitchFamily="34" charset="0"/>
                  </a:endParaRPr>
                </a:p>
              </p:txBody>
            </p:sp>
            <p:sp>
              <p:nvSpPr>
                <p:cNvPr id="6" name="TextBox 5"/>
                <p:cNvSpPr txBox="1"/>
                <p:nvPr/>
              </p:nvSpPr>
              <p:spPr>
                <a:xfrm>
                  <a:off x="1390898" y="2290127"/>
                  <a:ext cx="952888" cy="2040755"/>
                </a:xfrm>
                <a:prstGeom prst="rect">
                  <a:avLst/>
                </a:prstGeom>
                <a:noFill/>
              </p:spPr>
              <p:txBody>
                <a:bodyPr wrap="square" rtlCol="0" anchor="ctr" anchorCtr="0">
                  <a:noAutofit/>
                </a:bodyPr>
                <a:lstStyle/>
                <a:p>
                  <a:pPr algn="ctr"/>
                  <a:r>
                    <a:rPr lang="en-US" sz="18000" dirty="0" smtClean="0">
                      <a:solidFill>
                        <a:schemeClr val="bg1"/>
                      </a:solidFill>
                    </a:rPr>
                    <a:t>0</a:t>
                  </a:r>
                  <a:endParaRPr lang="en-US" sz="18000" dirty="0">
                    <a:solidFill>
                      <a:schemeClr val="bg1"/>
                    </a:solidFill>
                  </a:endParaRPr>
                </a:p>
              </p:txBody>
            </p:sp>
          </p:grpSp>
          <p:sp>
            <p:nvSpPr>
              <p:cNvPr id="15" name="Rectangle 14"/>
              <p:cNvSpPr/>
              <p:nvPr/>
            </p:nvSpPr>
            <p:spPr>
              <a:xfrm>
                <a:off x="1354548" y="2476098"/>
                <a:ext cx="1041170" cy="170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54549" y="4133216"/>
                <a:ext cx="1041170" cy="170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296491" y="4335036"/>
              <a:ext cx="1916746"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spc="-50" dirty="0" smtClean="0">
                  <a:solidFill>
                    <a:srgbClr val="F29C00"/>
                  </a:solidFill>
                </a:rPr>
                <a:t>SCOPE</a:t>
              </a:r>
            </a:p>
            <a:p>
              <a:r>
                <a:rPr lang="en-US" sz="1800" b="1" spc="-50" dirty="0" smtClean="0">
                  <a:solidFill>
                    <a:srgbClr val="F29C00"/>
                  </a:solidFill>
                </a:rPr>
                <a:t>DEVELOPMENT</a:t>
              </a:r>
              <a:endParaRPr lang="en-US" sz="1800" b="1" spc="-50" dirty="0">
                <a:solidFill>
                  <a:srgbClr val="F29C00"/>
                </a:solidFill>
              </a:endParaRPr>
            </a:p>
          </p:txBody>
        </p:sp>
      </p:gr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8435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2"/>
            <a:ext cx="8229600" cy="1143000"/>
          </a:xfrm>
        </p:spPr>
        <p:txBody>
          <a:bodyPr rtlCol="0">
            <a:normAutofit/>
          </a:bodyPr>
          <a:lstStyle/>
          <a:p>
            <a:pPr eaLnBrk="1" fontAlgn="auto" hangingPunct="1">
              <a:spcAft>
                <a:spcPts val="0"/>
              </a:spcAft>
              <a:defRPr/>
            </a:pPr>
            <a:r>
              <a:rPr lang="en-US" dirty="0" smtClean="0">
                <a:effectLst>
                  <a:outerShdw blurRad="38100" dist="38100" dir="2700000" algn="tl">
                    <a:srgbClr val="C0C0C0"/>
                  </a:outerShdw>
                </a:effectLst>
              </a:rPr>
              <a:t>Interview Comments</a:t>
            </a:r>
            <a:endParaRPr lang="en-US" sz="2800" dirty="0" smtClean="0">
              <a:effectLst>
                <a:outerShdw blurRad="38100" dist="38100" dir="2700000" algn="tl">
                  <a:srgbClr val="C0C0C0"/>
                </a:outerShdw>
              </a:effectLst>
            </a:endParaRPr>
          </a:p>
        </p:txBody>
      </p:sp>
      <p:sp>
        <p:nvSpPr>
          <p:cNvPr id="26626" name="Rectangle 4"/>
          <p:cNvSpPr>
            <a:spLocks noGrp="1"/>
          </p:cNvSpPr>
          <p:nvPr>
            <p:ph idx="1"/>
          </p:nvPr>
        </p:nvSpPr>
        <p:spPr>
          <a:xfrm>
            <a:off x="457200" y="1147672"/>
            <a:ext cx="8686800" cy="5044122"/>
          </a:xfrm>
        </p:spPr>
        <p:txBody>
          <a:bodyPr>
            <a:normAutofit fontScale="85000" lnSpcReduction="20000"/>
          </a:bodyPr>
          <a:lstStyle/>
          <a:p>
            <a:pPr marL="0" indent="0" eaLnBrk="1" hangingPunct="1">
              <a:lnSpc>
                <a:spcPct val="120000"/>
              </a:lnSpc>
              <a:spcBef>
                <a:spcPts val="1200"/>
              </a:spcBef>
              <a:spcAft>
                <a:spcPts val="1200"/>
              </a:spcAft>
              <a:buFont typeface="Arial" charset="0"/>
              <a:buNone/>
            </a:pPr>
            <a:r>
              <a:rPr lang="en-US" b="1" dirty="0" smtClean="0"/>
              <a:t>“I have no idea why I am here today”…“My boss called me last night and told me to show up for this interview” </a:t>
            </a:r>
            <a:r>
              <a:rPr lang="en-US" b="1" dirty="0" smtClean="0">
                <a:solidFill>
                  <a:srgbClr val="0070C0"/>
                </a:solidFill>
              </a:rPr>
              <a:t>- $10M Project</a:t>
            </a:r>
          </a:p>
          <a:p>
            <a:pPr marL="0" indent="0" eaLnBrk="1" hangingPunct="1">
              <a:lnSpc>
                <a:spcPct val="120000"/>
              </a:lnSpc>
              <a:spcBef>
                <a:spcPts val="1200"/>
              </a:spcBef>
              <a:spcAft>
                <a:spcPts val="1200"/>
              </a:spcAft>
              <a:buNone/>
            </a:pPr>
            <a:r>
              <a:rPr lang="en-US" b="1" dirty="0" smtClean="0"/>
              <a:t>“</a:t>
            </a:r>
            <a:r>
              <a:rPr lang="en-US" b="1" dirty="0"/>
              <a:t>I have qualifications up the wazoo!” </a:t>
            </a:r>
          </a:p>
          <a:p>
            <a:pPr marL="0" indent="0" eaLnBrk="1" hangingPunct="1">
              <a:lnSpc>
                <a:spcPct val="120000"/>
              </a:lnSpc>
              <a:spcBef>
                <a:spcPts val="1200"/>
              </a:spcBef>
              <a:spcAft>
                <a:spcPts val="1200"/>
              </a:spcAft>
              <a:buFont typeface="Arial" charset="0"/>
              <a:buNone/>
            </a:pPr>
            <a:r>
              <a:rPr lang="en-US" b="1" dirty="0" smtClean="0"/>
              <a:t>“You do understand that I didn’t write the Proposal.  The Proposal was prepared by our business development staff.”</a:t>
            </a:r>
          </a:p>
          <a:p>
            <a:pPr marL="0" indent="0" eaLnBrk="1" hangingPunct="1">
              <a:lnSpc>
                <a:spcPct val="120000"/>
              </a:lnSpc>
              <a:spcBef>
                <a:spcPts val="1200"/>
              </a:spcBef>
              <a:spcAft>
                <a:spcPts val="1200"/>
              </a:spcAft>
              <a:buFont typeface="Arial" charset="0"/>
              <a:buNone/>
            </a:pPr>
            <a:r>
              <a:rPr lang="en-US" b="1" dirty="0" smtClean="0"/>
              <a:t>“I am not currently employed by this company, but if we win this project, they will hire me”</a:t>
            </a:r>
            <a:r>
              <a:rPr lang="en-US" b="1" dirty="0" smtClean="0">
                <a:solidFill>
                  <a:srgbClr val="0070C0"/>
                </a:solidFill>
              </a:rPr>
              <a:t> - $80M Project</a:t>
            </a:r>
          </a:p>
          <a:p>
            <a:pPr marL="0" indent="0" eaLnBrk="1" hangingPunct="1">
              <a:lnSpc>
                <a:spcPct val="120000"/>
              </a:lnSpc>
              <a:spcBef>
                <a:spcPts val="1200"/>
              </a:spcBef>
              <a:spcAft>
                <a:spcPts val="1200"/>
              </a:spcAft>
              <a:buFont typeface="Arial" charset="0"/>
              <a:buNone/>
            </a:pPr>
            <a:r>
              <a:rPr lang="en-US" b="1" dirty="0" smtClean="0"/>
              <a:t>“There is no risk on this project” </a:t>
            </a:r>
            <a:r>
              <a:rPr lang="en-US" b="1" dirty="0" smtClean="0">
                <a:solidFill>
                  <a:srgbClr val="0070C0"/>
                </a:solidFill>
              </a:rPr>
              <a:t>- $5M IT Project</a:t>
            </a:r>
          </a:p>
        </p:txBody>
      </p:sp>
    </p:spTree>
    <p:custDataLst>
      <p:tags r:id="rId1"/>
    </p:custDataLst>
    <p:extLst>
      <p:ext uri="{BB962C8B-B14F-4D97-AF65-F5344CB8AC3E}">
        <p14:creationId xmlns:p14="http://schemas.microsoft.com/office/powerpoint/2010/main" val="6579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 calcmode="lin" valueType="num">
                                      <p:cBhvr additive="base">
                                        <p:cTn id="19"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626">
                                            <p:txEl>
                                              <p:pRg st="3" end="3"/>
                                            </p:txEl>
                                          </p:spTgt>
                                        </p:tgtEl>
                                        <p:attrNameLst>
                                          <p:attrName>style.visibility</p:attrName>
                                        </p:attrNameLst>
                                      </p:cBhvr>
                                      <p:to>
                                        <p:strVal val="visible"/>
                                      </p:to>
                                    </p:set>
                                    <p:anim calcmode="lin" valueType="num">
                                      <p:cBhvr additive="base">
                                        <p:cTn id="25"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626">
                                            <p:txEl>
                                              <p:pRg st="4" end="4"/>
                                            </p:txEl>
                                          </p:spTgt>
                                        </p:tgtEl>
                                        <p:attrNameLst>
                                          <p:attrName>style.visibility</p:attrName>
                                        </p:attrNameLst>
                                      </p:cBhvr>
                                      <p:to>
                                        <p:strVal val="visible"/>
                                      </p:to>
                                    </p:set>
                                    <p:anim calcmode="lin" valueType="num">
                                      <p:cBhvr additive="base">
                                        <p:cTn id="31"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2"/>
            <a:ext cx="8229600" cy="654089"/>
          </a:xfrm>
        </p:spPr>
        <p:txBody>
          <a:bodyPr rtlCol="0">
            <a:normAutofit/>
          </a:bodyPr>
          <a:lstStyle/>
          <a:p>
            <a:pPr eaLnBrk="1" fontAlgn="auto" hangingPunct="1">
              <a:spcAft>
                <a:spcPts val="0"/>
              </a:spcAft>
              <a:defRPr/>
            </a:pPr>
            <a:r>
              <a:rPr lang="en-US" dirty="0" smtClean="0">
                <a:effectLst>
                  <a:outerShdw blurRad="38100" dist="38100" dir="2700000" algn="tl">
                    <a:srgbClr val="C0C0C0"/>
                  </a:outerShdw>
                </a:effectLst>
              </a:rPr>
              <a:t>Interview Comments</a:t>
            </a:r>
            <a:endParaRPr lang="en-US" sz="2800" dirty="0" smtClean="0">
              <a:effectLst>
                <a:outerShdw blurRad="38100" dist="38100" dir="2700000" algn="tl">
                  <a:srgbClr val="C0C0C0"/>
                </a:outerShdw>
              </a:effectLst>
            </a:endParaRPr>
          </a:p>
        </p:txBody>
      </p:sp>
      <p:sp>
        <p:nvSpPr>
          <p:cNvPr id="26626" name="Rectangle 4"/>
          <p:cNvSpPr>
            <a:spLocks noGrp="1"/>
          </p:cNvSpPr>
          <p:nvPr>
            <p:ph idx="1"/>
          </p:nvPr>
        </p:nvSpPr>
        <p:spPr>
          <a:xfrm>
            <a:off x="457200" y="961901"/>
            <a:ext cx="8686800" cy="5343896"/>
          </a:xfrm>
        </p:spPr>
        <p:txBody>
          <a:bodyPr>
            <a:normAutofit fontScale="77500" lnSpcReduction="20000"/>
          </a:bodyPr>
          <a:lstStyle/>
          <a:p>
            <a:pPr marL="0" indent="0">
              <a:lnSpc>
                <a:spcPct val="120000"/>
              </a:lnSpc>
              <a:spcBef>
                <a:spcPts val="1200"/>
              </a:spcBef>
              <a:spcAft>
                <a:spcPts val="1200"/>
              </a:spcAft>
              <a:buNone/>
            </a:pPr>
            <a:r>
              <a:rPr lang="en-US" sz="2900" b="1" dirty="0" smtClean="0"/>
              <a:t>“</a:t>
            </a:r>
            <a:r>
              <a:rPr lang="en-US" sz="2900" b="1" dirty="0"/>
              <a:t>I apprenticed under the </a:t>
            </a:r>
            <a:r>
              <a:rPr lang="en-US" b="1" dirty="0"/>
              <a:t>greats of the industry and can basically trace this lineage back to Nikola Tesla.” </a:t>
            </a:r>
            <a:r>
              <a:rPr lang="en-US" b="1" dirty="0">
                <a:solidFill>
                  <a:srgbClr val="0070C0"/>
                </a:solidFill>
              </a:rPr>
              <a:t>- $60M Hydro Generator </a:t>
            </a:r>
            <a:r>
              <a:rPr lang="en-US" b="1" dirty="0" smtClean="0">
                <a:solidFill>
                  <a:srgbClr val="0070C0"/>
                </a:solidFill>
              </a:rPr>
              <a:t>Overhaul</a:t>
            </a:r>
          </a:p>
          <a:p>
            <a:pPr marL="0" lvl="1" indent="0">
              <a:lnSpc>
                <a:spcPct val="120000"/>
              </a:lnSpc>
              <a:spcBef>
                <a:spcPts val="1200"/>
              </a:spcBef>
              <a:spcAft>
                <a:spcPts val="1200"/>
              </a:spcAft>
              <a:buNone/>
            </a:pPr>
            <a:r>
              <a:rPr lang="en-US" sz="2900" b="1" dirty="0"/>
              <a:t>“I might be overcommitted by my management because they like to put my resume on proposals. </a:t>
            </a:r>
            <a:r>
              <a:rPr lang="en-US" sz="2900" b="1" dirty="0" smtClean="0"/>
              <a:t> There </a:t>
            </a:r>
            <a:r>
              <a:rPr lang="en-US" sz="2900" b="1" dirty="0"/>
              <a:t>are not a lot of me out there. </a:t>
            </a:r>
            <a:r>
              <a:rPr lang="en-US" sz="2900" b="1" dirty="0" smtClean="0"/>
              <a:t> I </a:t>
            </a:r>
            <a:r>
              <a:rPr lang="en-US" sz="2900" b="1" dirty="0"/>
              <a:t>am being very honest with you.”</a:t>
            </a:r>
            <a:r>
              <a:rPr lang="en-US" sz="2900" b="1" dirty="0">
                <a:solidFill>
                  <a:srgbClr val="0070C0"/>
                </a:solidFill>
              </a:rPr>
              <a:t> </a:t>
            </a:r>
            <a:r>
              <a:rPr lang="en-US" sz="2900" b="1" dirty="0" smtClean="0">
                <a:solidFill>
                  <a:srgbClr val="0070C0"/>
                </a:solidFill>
              </a:rPr>
              <a:t>        - </a:t>
            </a:r>
            <a:r>
              <a:rPr lang="en-US" sz="2900" b="1" dirty="0">
                <a:solidFill>
                  <a:srgbClr val="0070C0"/>
                </a:solidFill>
              </a:rPr>
              <a:t>$60M Hydro Generator </a:t>
            </a:r>
            <a:r>
              <a:rPr lang="en-US" sz="2900" b="1" dirty="0" smtClean="0">
                <a:solidFill>
                  <a:srgbClr val="0070C0"/>
                </a:solidFill>
              </a:rPr>
              <a:t>Overhaul</a:t>
            </a:r>
          </a:p>
          <a:p>
            <a:pPr marL="0" lvl="1" indent="0">
              <a:lnSpc>
                <a:spcPct val="120000"/>
              </a:lnSpc>
              <a:spcBef>
                <a:spcPts val="1200"/>
              </a:spcBef>
              <a:spcAft>
                <a:spcPts val="1200"/>
              </a:spcAft>
              <a:buNone/>
            </a:pPr>
            <a:r>
              <a:rPr lang="en-US" sz="3200" b="1" dirty="0"/>
              <a:t>“I have never managed a project of this size/scope” </a:t>
            </a:r>
            <a:r>
              <a:rPr lang="en-US" sz="3200" b="1" dirty="0">
                <a:solidFill>
                  <a:srgbClr val="0070C0"/>
                </a:solidFill>
              </a:rPr>
              <a:t>- $30M Project</a:t>
            </a:r>
          </a:p>
          <a:p>
            <a:pPr marL="0" lvl="1" indent="0">
              <a:lnSpc>
                <a:spcPct val="120000"/>
              </a:lnSpc>
              <a:spcBef>
                <a:spcPts val="1200"/>
              </a:spcBef>
              <a:spcAft>
                <a:spcPts val="1200"/>
              </a:spcAft>
              <a:buNone/>
            </a:pPr>
            <a:r>
              <a:rPr lang="en-US" sz="3200" b="1" dirty="0" smtClean="0"/>
              <a:t>“</a:t>
            </a:r>
            <a:r>
              <a:rPr lang="en-US" sz="3200" b="1" dirty="0"/>
              <a:t>The greatest risk that I always face is how to accomplish all of the things our sales team promised we could do” </a:t>
            </a:r>
            <a:r>
              <a:rPr lang="en-US" sz="3200" b="1" dirty="0">
                <a:solidFill>
                  <a:srgbClr val="0070C0"/>
                </a:solidFill>
              </a:rPr>
              <a:t>– Cleanroom </a:t>
            </a:r>
            <a:r>
              <a:rPr lang="en-US" sz="3200" b="1" dirty="0" smtClean="0">
                <a:solidFill>
                  <a:srgbClr val="0070C0"/>
                </a:solidFill>
              </a:rPr>
              <a:t>Design</a:t>
            </a:r>
            <a:endParaRPr lang="en-US" sz="3200" b="1" dirty="0">
              <a:solidFill>
                <a:srgbClr val="0070C0"/>
              </a:solidFill>
            </a:endParaRPr>
          </a:p>
        </p:txBody>
      </p:sp>
    </p:spTree>
    <p:custDataLst>
      <p:tags r:id="rId1"/>
    </p:custDataLst>
    <p:extLst>
      <p:ext uri="{BB962C8B-B14F-4D97-AF65-F5344CB8AC3E}">
        <p14:creationId xmlns:p14="http://schemas.microsoft.com/office/powerpoint/2010/main" val="349083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anim calcmode="lin" valueType="num">
                                      <p:cBhvr additive="base">
                                        <p:cTn id="19"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6">
                                            <p:txEl>
                                              <p:pRg st="2" end="2"/>
                                            </p:txEl>
                                          </p:spTgt>
                                        </p:tgtEl>
                                        <p:attrNameLst>
                                          <p:attrName>style.visibility</p:attrName>
                                        </p:attrNameLst>
                                      </p:cBhvr>
                                      <p:to>
                                        <p:strVal val="visible"/>
                                      </p:to>
                                    </p:set>
                                    <p:anim calcmode="lin" valueType="num">
                                      <p:cBhvr additive="base">
                                        <p:cTn id="25"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4594"/>
            <a:ext cx="8049006" cy="4772369"/>
          </a:xfrm>
        </p:spPr>
        <p:txBody>
          <a:bodyPr>
            <a:normAutofit fontScale="92500" lnSpcReduction="10000"/>
          </a:bodyPr>
          <a:lstStyle/>
          <a:p>
            <a:pPr eaLnBrk="1" hangingPunct="1">
              <a:defRPr/>
            </a:pPr>
            <a:r>
              <a:rPr lang="en-US" dirty="0" smtClean="0"/>
              <a:t>Focused verification of software functionality (not a traditional demonstration)</a:t>
            </a:r>
          </a:p>
          <a:p>
            <a:pPr lvl="1">
              <a:defRPr/>
            </a:pPr>
            <a:r>
              <a:rPr lang="en-US" dirty="0" smtClean="0"/>
              <a:t>Additional detailed demos will be performed later with the selected Vendor (Pre-Award Clarification Phase)</a:t>
            </a:r>
          </a:p>
          <a:p>
            <a:pPr eaLnBrk="1" hangingPunct="1">
              <a:defRPr/>
            </a:pPr>
            <a:endParaRPr lang="en-US" sz="800" dirty="0"/>
          </a:p>
          <a:p>
            <a:pPr eaLnBrk="1" hangingPunct="1">
              <a:defRPr/>
            </a:pPr>
            <a:r>
              <a:rPr lang="en-US" dirty="0" smtClean="0"/>
              <a:t>The </a:t>
            </a:r>
            <a:r>
              <a:rPr lang="en-US" dirty="0"/>
              <a:t>purpose of this </a:t>
            </a:r>
            <a:r>
              <a:rPr lang="en-US" dirty="0" smtClean="0"/>
              <a:t>verification is to:</a:t>
            </a:r>
          </a:p>
          <a:p>
            <a:pPr lvl="1" eaLnBrk="1" hangingPunct="1">
              <a:defRPr/>
            </a:pPr>
            <a:r>
              <a:rPr lang="en-US" dirty="0" smtClean="0"/>
              <a:t>View </a:t>
            </a:r>
            <a:r>
              <a:rPr lang="en-US" dirty="0"/>
              <a:t>an actual installed and operating </a:t>
            </a:r>
            <a:r>
              <a:rPr lang="en-US" dirty="0" smtClean="0"/>
              <a:t>system</a:t>
            </a:r>
          </a:p>
          <a:p>
            <a:pPr lvl="1" eaLnBrk="1" hangingPunct="1">
              <a:defRPr/>
            </a:pPr>
            <a:r>
              <a:rPr lang="en-US" dirty="0" smtClean="0"/>
              <a:t>Identify how well the end users can use the system</a:t>
            </a:r>
          </a:p>
          <a:p>
            <a:pPr eaLnBrk="1" hangingPunct="1">
              <a:defRPr/>
            </a:pPr>
            <a:endParaRPr lang="en-US" sz="800" dirty="0"/>
          </a:p>
          <a:p>
            <a:pPr>
              <a:defRPr/>
            </a:pPr>
            <a:r>
              <a:rPr lang="en-US" dirty="0" smtClean="0"/>
              <a:t>Will occur in parallel with the Interviews.</a:t>
            </a:r>
          </a:p>
          <a:p>
            <a:pPr>
              <a:defRPr/>
            </a:pPr>
            <a:r>
              <a:rPr lang="en-US" dirty="0" smtClean="0"/>
              <a:t>Verifications will NOT exceed 1½ hours</a:t>
            </a:r>
          </a:p>
          <a:p>
            <a:pPr>
              <a:defRPr/>
            </a:pPr>
            <a:r>
              <a:rPr lang="en-US" dirty="0" smtClean="0"/>
              <a:t>A </a:t>
            </a:r>
            <a:r>
              <a:rPr lang="en-US" dirty="0"/>
              <a:t>detailed timeline and </a:t>
            </a:r>
            <a:r>
              <a:rPr lang="en-US" dirty="0" smtClean="0"/>
              <a:t>script will be provided in advance.</a:t>
            </a:r>
            <a:endParaRPr lang="en-US" dirty="0"/>
          </a:p>
          <a:p>
            <a:pPr eaLnBrk="1" hangingPunct="1">
              <a:defRPr/>
            </a:pPr>
            <a:endParaRPr lang="en-US" dirty="0"/>
          </a:p>
        </p:txBody>
      </p:sp>
      <p:sp>
        <p:nvSpPr>
          <p:cNvPr id="2" name="Title 1"/>
          <p:cNvSpPr>
            <a:spLocks noGrp="1"/>
          </p:cNvSpPr>
          <p:nvPr>
            <p:ph type="title"/>
          </p:nvPr>
        </p:nvSpPr>
        <p:spPr/>
        <p:txBody>
          <a:bodyPr/>
          <a:lstStyle/>
          <a:p>
            <a:pPr eaLnBrk="1" hangingPunct="1">
              <a:defRPr/>
            </a:pPr>
            <a:r>
              <a:rPr lang="en-US" dirty="0" smtClean="0"/>
              <a:t>Software Verifications</a:t>
            </a:r>
            <a:endParaRPr lang="en-US" dirty="0"/>
          </a:p>
        </p:txBody>
      </p:sp>
      <p:pic>
        <p:nvPicPr>
          <p:cNvPr id="109572" name="Picture 4" descr="MC900059389[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8425"/>
            <a:ext cx="1104900" cy="968375"/>
          </a:xfrm>
          <a:prstGeom prst="rect">
            <a:avLst/>
          </a:prstGeom>
          <a:noFill/>
          <a:ln w="9525">
            <a:noFill/>
            <a:miter lim="800000"/>
            <a:headEnd/>
            <a:tailEnd/>
          </a:ln>
        </p:spPr>
      </p:pic>
    </p:spTree>
    <p:extLst>
      <p:ext uri="{BB962C8B-B14F-4D97-AF65-F5344CB8AC3E}">
        <p14:creationId xmlns:p14="http://schemas.microsoft.com/office/powerpoint/2010/main" val="211352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404594"/>
            <a:ext cx="8398119" cy="4772369"/>
          </a:xfrm>
        </p:spPr>
        <p:txBody>
          <a:bodyPr>
            <a:normAutofit fontScale="70000" lnSpcReduction="20000"/>
          </a:bodyPr>
          <a:lstStyle/>
          <a:p>
            <a:pPr eaLnBrk="1" hangingPunct="1">
              <a:lnSpc>
                <a:spcPct val="120000"/>
              </a:lnSpc>
              <a:spcBef>
                <a:spcPts val="0"/>
              </a:spcBef>
              <a:defRPr/>
            </a:pPr>
            <a:r>
              <a:rPr lang="en-US" dirty="0" smtClean="0"/>
              <a:t>Proposer </a:t>
            </a:r>
            <a:r>
              <a:rPr lang="en-US" dirty="0"/>
              <a:t>must identify at least one (1) </a:t>
            </a:r>
            <a:r>
              <a:rPr lang="en-US" dirty="0" smtClean="0"/>
              <a:t>end </a:t>
            </a:r>
            <a:r>
              <a:rPr lang="en-US" dirty="0"/>
              <a:t>user that is currently using a </a:t>
            </a:r>
            <a:r>
              <a:rPr lang="en-US" dirty="0" smtClean="0"/>
              <a:t>product/system that </a:t>
            </a:r>
            <a:r>
              <a:rPr lang="en-US" dirty="0"/>
              <a:t>is similar to the </a:t>
            </a:r>
            <a:r>
              <a:rPr lang="en-US" dirty="0" smtClean="0"/>
              <a:t>product/system being proposed.  </a:t>
            </a:r>
          </a:p>
          <a:p>
            <a:pPr eaLnBrk="1" hangingPunct="1">
              <a:lnSpc>
                <a:spcPct val="120000"/>
              </a:lnSpc>
              <a:spcBef>
                <a:spcPts val="0"/>
              </a:spcBef>
              <a:defRPr/>
            </a:pPr>
            <a:endParaRPr lang="en-US" dirty="0" smtClean="0"/>
          </a:p>
          <a:p>
            <a:pPr eaLnBrk="1" hangingPunct="1">
              <a:lnSpc>
                <a:spcPct val="120000"/>
              </a:lnSpc>
              <a:spcBef>
                <a:spcPts val="0"/>
              </a:spcBef>
              <a:defRPr/>
            </a:pPr>
            <a:endParaRPr lang="en-US" sz="800" dirty="0"/>
          </a:p>
          <a:p>
            <a:pPr eaLnBrk="1" hangingPunct="1">
              <a:lnSpc>
                <a:spcPct val="120000"/>
              </a:lnSpc>
              <a:spcBef>
                <a:spcPts val="0"/>
              </a:spcBef>
              <a:defRPr/>
            </a:pPr>
            <a:r>
              <a:rPr lang="en-US" dirty="0" smtClean="0"/>
              <a:t>Proposer </a:t>
            </a:r>
            <a:r>
              <a:rPr lang="en-US" dirty="0"/>
              <a:t>will be responsible for scheduling approximately one (1) hour with the end user to perform the demonstrations.  </a:t>
            </a:r>
            <a:endParaRPr lang="en-US" dirty="0" smtClean="0"/>
          </a:p>
          <a:p>
            <a:pPr eaLnBrk="1" hangingPunct="1">
              <a:lnSpc>
                <a:spcPct val="120000"/>
              </a:lnSpc>
              <a:spcBef>
                <a:spcPts val="0"/>
              </a:spcBef>
              <a:defRPr/>
            </a:pPr>
            <a:endParaRPr lang="en-US" dirty="0" smtClean="0"/>
          </a:p>
          <a:p>
            <a:pPr eaLnBrk="1" hangingPunct="1">
              <a:lnSpc>
                <a:spcPct val="120000"/>
              </a:lnSpc>
              <a:spcBef>
                <a:spcPts val="0"/>
              </a:spcBef>
              <a:defRPr/>
            </a:pPr>
            <a:endParaRPr lang="en-US" sz="800" dirty="0"/>
          </a:p>
          <a:p>
            <a:pPr eaLnBrk="1" hangingPunct="1">
              <a:lnSpc>
                <a:spcPct val="120000"/>
              </a:lnSpc>
              <a:spcBef>
                <a:spcPts val="0"/>
              </a:spcBef>
              <a:defRPr/>
            </a:pPr>
            <a:r>
              <a:rPr lang="en-US" dirty="0" smtClean="0"/>
              <a:t>The end user will demo the product based on the requirements in the predetermined script.</a:t>
            </a:r>
          </a:p>
          <a:p>
            <a:pPr eaLnBrk="1" hangingPunct="1">
              <a:lnSpc>
                <a:spcPct val="120000"/>
              </a:lnSpc>
              <a:spcBef>
                <a:spcPts val="0"/>
              </a:spcBef>
              <a:defRPr/>
            </a:pPr>
            <a:endParaRPr lang="en-US" dirty="0"/>
          </a:p>
          <a:p>
            <a:pPr eaLnBrk="1" hangingPunct="1">
              <a:lnSpc>
                <a:spcPct val="120000"/>
              </a:lnSpc>
              <a:spcBef>
                <a:spcPts val="0"/>
              </a:spcBef>
              <a:defRPr/>
            </a:pPr>
            <a:endParaRPr lang="en-US" sz="800" dirty="0" smtClean="0"/>
          </a:p>
          <a:p>
            <a:pPr eaLnBrk="1" hangingPunct="1">
              <a:lnSpc>
                <a:spcPct val="120000"/>
              </a:lnSpc>
              <a:spcBef>
                <a:spcPts val="0"/>
              </a:spcBef>
              <a:defRPr/>
            </a:pPr>
            <a:r>
              <a:rPr lang="en-US" dirty="0" smtClean="0"/>
              <a:t>Proposer can travel </a:t>
            </a:r>
            <a:r>
              <a:rPr lang="en-US" dirty="0"/>
              <a:t>to the end user’s site to </a:t>
            </a:r>
            <a:r>
              <a:rPr lang="en-US" dirty="0" smtClean="0"/>
              <a:t>setup and establish </a:t>
            </a:r>
            <a:r>
              <a:rPr lang="en-US" dirty="0"/>
              <a:t>an online, real-time </a:t>
            </a:r>
            <a:r>
              <a:rPr lang="en-US" dirty="0" smtClean="0"/>
              <a:t>webcam </a:t>
            </a:r>
            <a:r>
              <a:rPr lang="en-US" dirty="0"/>
              <a:t>and </a:t>
            </a:r>
            <a:r>
              <a:rPr lang="en-US" dirty="0" smtClean="0"/>
              <a:t>microphone, along with </a:t>
            </a:r>
            <a:r>
              <a:rPr lang="en-US" dirty="0"/>
              <a:t>a web application that will allow the Evaluation Committee to view the demonstration (such as WebEx, </a:t>
            </a:r>
            <a:r>
              <a:rPr lang="en-US" dirty="0" err="1"/>
              <a:t>GoToMeeting</a:t>
            </a:r>
            <a:r>
              <a:rPr lang="en-US" dirty="0"/>
              <a:t>, Adobe Connect, </a:t>
            </a:r>
            <a:r>
              <a:rPr lang="en-US" dirty="0" err="1"/>
              <a:t>etc</a:t>
            </a:r>
            <a:r>
              <a:rPr lang="en-US" dirty="0"/>
              <a:t>).  </a:t>
            </a:r>
          </a:p>
        </p:txBody>
      </p:sp>
      <p:sp>
        <p:nvSpPr>
          <p:cNvPr id="2" name="Title 1"/>
          <p:cNvSpPr>
            <a:spLocks noGrp="1"/>
          </p:cNvSpPr>
          <p:nvPr>
            <p:ph type="title"/>
          </p:nvPr>
        </p:nvSpPr>
        <p:spPr/>
        <p:txBody>
          <a:bodyPr/>
          <a:lstStyle/>
          <a:p>
            <a:pPr eaLnBrk="1" hangingPunct="1">
              <a:defRPr/>
            </a:pPr>
            <a:r>
              <a:rPr lang="en-US" dirty="0" smtClean="0"/>
              <a:t>Demonstration Format</a:t>
            </a:r>
            <a:endParaRPr lang="en-US" dirty="0"/>
          </a:p>
        </p:txBody>
      </p:sp>
      <p:pic>
        <p:nvPicPr>
          <p:cNvPr id="110596" name="Picture 5" descr="MC900059389[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8425"/>
            <a:ext cx="1104900" cy="968375"/>
          </a:xfrm>
          <a:prstGeom prst="rect">
            <a:avLst/>
          </a:prstGeom>
          <a:noFill/>
          <a:ln w="9525">
            <a:noFill/>
            <a:miter lim="800000"/>
            <a:headEnd/>
            <a:tailEnd/>
          </a:ln>
        </p:spPr>
      </p:pic>
    </p:spTree>
    <p:extLst>
      <p:ext uri="{BB962C8B-B14F-4D97-AF65-F5344CB8AC3E}">
        <p14:creationId xmlns:p14="http://schemas.microsoft.com/office/powerpoint/2010/main" val="1988258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1904312"/>
            <a:ext cx="7886700" cy="1096029"/>
          </a:xfrm>
        </p:spPr>
        <p:txBody>
          <a:bodyPr>
            <a:noAutofit/>
          </a:bodyPr>
          <a:lstStyle/>
          <a:p>
            <a:pPr algn="ctr"/>
            <a:r>
              <a:rPr lang="en-US" sz="6000" dirty="0" smtClean="0">
                <a:solidFill>
                  <a:srgbClr val="0070C0"/>
                </a:solidFill>
              </a:rPr>
              <a:t>Keep it Open:</a:t>
            </a:r>
            <a:br>
              <a:rPr lang="en-US" sz="6000" dirty="0" smtClean="0">
                <a:solidFill>
                  <a:srgbClr val="0070C0"/>
                </a:solidFill>
              </a:rPr>
            </a:br>
            <a:r>
              <a:rPr lang="en-US" sz="6000" dirty="0">
                <a:solidFill>
                  <a:srgbClr val="0070C0"/>
                </a:solidFill>
              </a:rPr>
              <a:t/>
            </a:r>
            <a:br>
              <a:rPr lang="en-US" sz="6000" dirty="0">
                <a:solidFill>
                  <a:srgbClr val="0070C0"/>
                </a:solidFill>
              </a:rPr>
            </a:br>
            <a:r>
              <a:rPr lang="en-US" sz="6000" dirty="0" smtClean="0">
                <a:solidFill>
                  <a:srgbClr val="0070C0"/>
                </a:solidFill>
              </a:rPr>
              <a:t>Minimize </a:t>
            </a:r>
            <a:br>
              <a:rPr lang="en-US" sz="6000" dirty="0" smtClean="0">
                <a:solidFill>
                  <a:srgbClr val="0070C0"/>
                </a:solidFill>
              </a:rPr>
            </a:br>
            <a:r>
              <a:rPr lang="en-US" sz="6000" dirty="0" smtClean="0">
                <a:solidFill>
                  <a:srgbClr val="0070C0"/>
                </a:solidFill>
              </a:rPr>
              <a:t>“Pre-Selections”</a:t>
            </a:r>
            <a:endParaRPr lang="en-US" sz="6000" dirty="0">
              <a:solidFill>
                <a:srgbClr val="0070C0"/>
              </a:solidFill>
            </a:endParaRPr>
          </a:p>
        </p:txBody>
      </p:sp>
    </p:spTree>
    <p:extLst>
      <p:ext uri="{BB962C8B-B14F-4D97-AF65-F5344CB8AC3E}">
        <p14:creationId xmlns:p14="http://schemas.microsoft.com/office/powerpoint/2010/main" val="231224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Public &amp; Private Sector:</a:t>
            </a:r>
          </a:p>
          <a:p>
            <a:r>
              <a:rPr lang="en-US" dirty="0"/>
              <a:t>Do </a:t>
            </a:r>
            <a:r>
              <a:rPr lang="en-US" dirty="0" smtClean="0"/>
              <a:t>your </a:t>
            </a:r>
            <a:r>
              <a:rPr lang="en-US" dirty="0"/>
              <a:t>evaluation teams ever </a:t>
            </a:r>
            <a:r>
              <a:rPr lang="en-US" dirty="0" smtClean="0"/>
              <a:t>seem to have favorites?</a:t>
            </a:r>
            <a:endParaRPr lang="en-US" dirty="0"/>
          </a:p>
          <a:p>
            <a:endParaRPr lang="en-US" dirty="0" smtClean="0"/>
          </a:p>
          <a:p>
            <a:r>
              <a:rPr lang="en-US" dirty="0" smtClean="0"/>
              <a:t>Private Sector:</a:t>
            </a:r>
          </a:p>
          <a:p>
            <a:r>
              <a:rPr lang="en-US" dirty="0" smtClean="0"/>
              <a:t>Do your business units like to trim down the list of who gets the RFP/RFQ?</a:t>
            </a:r>
          </a:p>
          <a:p>
            <a:endParaRPr lang="en-US" dirty="0"/>
          </a:p>
          <a:p>
            <a:endParaRPr lang="en-US" dirty="0"/>
          </a:p>
        </p:txBody>
      </p:sp>
      <p:sp>
        <p:nvSpPr>
          <p:cNvPr id="3" name="Title 2"/>
          <p:cNvSpPr>
            <a:spLocks noGrp="1"/>
          </p:cNvSpPr>
          <p:nvPr>
            <p:ph type="title"/>
          </p:nvPr>
        </p:nvSpPr>
        <p:spPr/>
        <p:txBody>
          <a:bodyPr/>
          <a:lstStyle/>
          <a:p>
            <a:r>
              <a:rPr lang="en-US" dirty="0" smtClean="0"/>
              <a:t>“Pre-Selections”</a:t>
            </a:r>
            <a:endParaRPr lang="en-US" dirty="0"/>
          </a:p>
        </p:txBody>
      </p:sp>
    </p:spTree>
    <p:extLst>
      <p:ext uri="{BB962C8B-B14F-4D97-AF65-F5344CB8AC3E}">
        <p14:creationId xmlns:p14="http://schemas.microsoft.com/office/powerpoint/2010/main" val="3732666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Invite as many qualified firms as possible (within reason)</a:t>
            </a:r>
          </a:p>
          <a:p>
            <a:endParaRPr lang="en-US" dirty="0"/>
          </a:p>
          <a:p>
            <a:r>
              <a:rPr lang="en-US" dirty="0" smtClean="0"/>
              <a:t>When in doubt, extend the invite</a:t>
            </a:r>
          </a:p>
          <a:p>
            <a:endParaRPr lang="en-US" dirty="0"/>
          </a:p>
          <a:p>
            <a:r>
              <a:rPr lang="en-US" dirty="0" smtClean="0"/>
              <a:t>Have confidence that the evaluation process will enable the cream to rise.</a:t>
            </a:r>
          </a:p>
          <a:p>
            <a:endParaRPr lang="en-US" dirty="0" smtClean="0"/>
          </a:p>
          <a:p>
            <a:r>
              <a:rPr lang="en-US" dirty="0" smtClean="0"/>
              <a:t>Our experience is that the industry will “self-select”</a:t>
            </a:r>
            <a:endParaRPr lang="en-US" dirty="0"/>
          </a:p>
        </p:txBody>
      </p:sp>
      <p:sp>
        <p:nvSpPr>
          <p:cNvPr id="3" name="Title 2"/>
          <p:cNvSpPr>
            <a:spLocks noGrp="1"/>
          </p:cNvSpPr>
          <p:nvPr>
            <p:ph type="title"/>
          </p:nvPr>
        </p:nvSpPr>
        <p:spPr/>
        <p:txBody>
          <a:bodyPr/>
          <a:lstStyle/>
          <a:p>
            <a:r>
              <a:rPr lang="en-US" dirty="0" smtClean="0"/>
              <a:t>Open Competition</a:t>
            </a:r>
            <a:endParaRPr lang="en-US" dirty="0"/>
          </a:p>
        </p:txBody>
      </p:sp>
    </p:spTree>
    <p:extLst>
      <p:ext uri="{BB962C8B-B14F-4D97-AF65-F5344CB8AC3E}">
        <p14:creationId xmlns:p14="http://schemas.microsoft.com/office/powerpoint/2010/main" val="1053067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grpSp>
        <p:nvGrpSpPr>
          <p:cNvPr id="14" name="Group 13"/>
          <p:cNvGrpSpPr/>
          <p:nvPr/>
        </p:nvGrpSpPr>
        <p:grpSpPr>
          <a:xfrm>
            <a:off x="1" y="0"/>
            <a:ext cx="9062518" cy="6176963"/>
            <a:chOff x="1" y="0"/>
            <a:chExt cx="9062518" cy="6176963"/>
          </a:xfrm>
        </p:grpSpPr>
        <p:pic>
          <p:nvPicPr>
            <p:cNvPr id="4" name="Picture 3"/>
            <p:cNvPicPr>
              <a:picLocks noChangeAspect="1"/>
            </p:cNvPicPr>
            <p:nvPr/>
          </p:nvPicPr>
          <p:blipFill>
            <a:blip r:embed="rId2"/>
            <a:stretch>
              <a:fillRect/>
            </a:stretch>
          </p:blipFill>
          <p:spPr>
            <a:xfrm>
              <a:off x="1" y="0"/>
              <a:ext cx="9062518" cy="6176963"/>
            </a:xfrm>
            <a:prstGeom prst="rect">
              <a:avLst/>
            </a:prstGeom>
          </p:spPr>
        </p:pic>
        <p:sp>
          <p:nvSpPr>
            <p:cNvPr id="5" name="Rectangle 4"/>
            <p:cNvSpPr/>
            <p:nvPr/>
          </p:nvSpPr>
          <p:spPr>
            <a:xfrm>
              <a:off x="289711" y="262550"/>
              <a:ext cx="1059255" cy="199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3658" y="479832"/>
              <a:ext cx="2403696" cy="244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1189" y="1700542"/>
              <a:ext cx="1059255" cy="199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1391" y="2969537"/>
              <a:ext cx="1133195" cy="1901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latin typeface="Cambria" panose="02040503050406030204" pitchFamily="18" charset="0"/>
                  <a:cs typeface="Times New Roman" panose="02020603050405020304" pitchFamily="18" charset="0"/>
                </a:rPr>
                <a:t>Project</a:t>
              </a:r>
              <a:endParaRPr lang="en-US" sz="1200" b="1" dirty="0">
                <a:solidFill>
                  <a:schemeClr val="bg1"/>
                </a:solidFill>
                <a:latin typeface="Cambria" panose="02040503050406030204" pitchFamily="18" charset="0"/>
                <a:cs typeface="Times New Roman" panose="02020603050405020304" pitchFamily="18" charset="0"/>
              </a:endParaRPr>
            </a:p>
          </p:txBody>
        </p:sp>
        <p:sp>
          <p:nvSpPr>
            <p:cNvPr id="9" name="Rectangle 8"/>
            <p:cNvSpPr/>
            <p:nvPr/>
          </p:nvSpPr>
          <p:spPr>
            <a:xfrm>
              <a:off x="1889153" y="3438809"/>
              <a:ext cx="6626197" cy="2278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latin typeface="Cambria" panose="02040503050406030204" pitchFamily="18" charset="0"/>
                <a:cs typeface="Times New Roman" panose="02020603050405020304" pitchFamily="18" charset="0"/>
              </a:endParaRPr>
            </a:p>
          </p:txBody>
        </p:sp>
        <p:sp>
          <p:nvSpPr>
            <p:cNvPr id="10" name="Rectangle 9"/>
            <p:cNvSpPr/>
            <p:nvPr/>
          </p:nvSpPr>
          <p:spPr>
            <a:xfrm>
              <a:off x="81481" y="3722409"/>
              <a:ext cx="4707802" cy="2115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latin typeface="Cambria" panose="02040503050406030204" pitchFamily="18" charset="0"/>
                <a:cs typeface="Times New Roman" panose="02020603050405020304" pitchFamily="18" charset="0"/>
              </a:endParaRPr>
            </a:p>
          </p:txBody>
        </p:sp>
        <p:sp>
          <p:nvSpPr>
            <p:cNvPr id="11" name="Rectangle 10"/>
            <p:cNvSpPr/>
            <p:nvPr/>
          </p:nvSpPr>
          <p:spPr>
            <a:xfrm>
              <a:off x="2750745" y="4710283"/>
              <a:ext cx="1096978" cy="151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latin typeface="Cambria" panose="02040503050406030204" pitchFamily="18" charset="0"/>
                <a:cs typeface="Times New Roman" panose="02020603050405020304" pitchFamily="18" charset="0"/>
              </a:endParaRPr>
            </a:p>
          </p:txBody>
        </p:sp>
        <p:sp>
          <p:nvSpPr>
            <p:cNvPr id="12" name="Rectangle 11"/>
            <p:cNvSpPr/>
            <p:nvPr/>
          </p:nvSpPr>
          <p:spPr>
            <a:xfrm>
              <a:off x="5700666" y="4711575"/>
              <a:ext cx="1096978" cy="151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latin typeface="Cambria" panose="02040503050406030204" pitchFamily="18" charset="0"/>
                <a:cs typeface="Times New Roman" panose="02020603050405020304" pitchFamily="18" charset="0"/>
              </a:endParaRPr>
            </a:p>
          </p:txBody>
        </p:sp>
        <p:sp>
          <p:nvSpPr>
            <p:cNvPr id="13" name="Rectangle 12"/>
            <p:cNvSpPr/>
            <p:nvPr/>
          </p:nvSpPr>
          <p:spPr>
            <a:xfrm>
              <a:off x="7675833" y="5217060"/>
              <a:ext cx="454179" cy="1606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bg1"/>
                  </a:solidFill>
                  <a:latin typeface="Cambria" panose="02040503050406030204" pitchFamily="18" charset="0"/>
                  <a:cs typeface="Times New Roman" panose="02020603050405020304" pitchFamily="18" charset="0"/>
                </a:rPr>
                <a:t>Client</a:t>
              </a:r>
              <a:endParaRPr lang="en-US" sz="700" b="1" dirty="0">
                <a:solidFill>
                  <a:schemeClr val="bg1"/>
                </a:solidFill>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99385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“No-Bid” Example</a:t>
            </a:r>
            <a:endParaRPr lang="en-US"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0" y="0"/>
            <a:ext cx="9144000" cy="6875987"/>
            <a:chOff x="0" y="0"/>
            <a:chExt cx="9144000" cy="6875987"/>
          </a:xfrm>
        </p:grpSpPr>
        <p:pic>
          <p:nvPicPr>
            <p:cNvPr id="5" name="Picture 4"/>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6" name="Rectangle 5"/>
            <p:cNvSpPr/>
            <p:nvPr/>
          </p:nvSpPr>
          <p:spPr>
            <a:xfrm>
              <a:off x="628650" y="72429"/>
              <a:ext cx="2304673"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06959" y="894785"/>
              <a:ext cx="3211528"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Vendor </a:t>
              </a:r>
              <a:endParaRPr lang="en-US" dirty="0"/>
            </a:p>
          </p:txBody>
        </p:sp>
        <p:sp>
          <p:nvSpPr>
            <p:cNvPr id="8" name="Rectangle 7"/>
            <p:cNvSpPr/>
            <p:nvPr/>
          </p:nvSpPr>
          <p:spPr>
            <a:xfrm>
              <a:off x="175222" y="1138413"/>
              <a:ext cx="1028889"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80986" y="2567352"/>
              <a:ext cx="1333406"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 Firm</a:t>
              </a:r>
              <a:endParaRPr lang="en-US" dirty="0"/>
            </a:p>
          </p:txBody>
        </p:sp>
        <p:sp>
          <p:nvSpPr>
            <p:cNvPr id="10" name="Rectangle 9"/>
            <p:cNvSpPr/>
            <p:nvPr/>
          </p:nvSpPr>
          <p:spPr>
            <a:xfrm>
              <a:off x="4680642" y="2802742"/>
              <a:ext cx="932507"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Vendor</a:t>
              </a:r>
              <a:endParaRPr lang="en-US" sz="1800" dirty="0"/>
            </a:p>
          </p:txBody>
        </p:sp>
        <p:sp>
          <p:nvSpPr>
            <p:cNvPr id="11" name="Rectangle 10"/>
            <p:cNvSpPr/>
            <p:nvPr/>
          </p:nvSpPr>
          <p:spPr>
            <a:xfrm>
              <a:off x="2648138" y="3026738"/>
              <a:ext cx="3254721"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Most similar project</a:t>
              </a:r>
              <a:endParaRPr lang="en-US" sz="1800" dirty="0"/>
            </a:p>
          </p:txBody>
        </p:sp>
        <p:sp>
          <p:nvSpPr>
            <p:cNvPr id="12" name="Rectangle 11"/>
            <p:cNvSpPr/>
            <p:nvPr/>
          </p:nvSpPr>
          <p:spPr>
            <a:xfrm>
              <a:off x="8181079" y="3026738"/>
              <a:ext cx="736584"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a:t>
              </a:r>
              <a:endParaRPr lang="en-US" dirty="0"/>
            </a:p>
          </p:txBody>
        </p:sp>
        <p:sp>
          <p:nvSpPr>
            <p:cNvPr id="13" name="Rectangle 12"/>
            <p:cNvSpPr/>
            <p:nvPr/>
          </p:nvSpPr>
          <p:spPr>
            <a:xfrm>
              <a:off x="175222" y="3193610"/>
              <a:ext cx="775392"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a:t>
              </a:r>
              <a:endParaRPr lang="en-US" dirty="0"/>
            </a:p>
          </p:txBody>
        </p:sp>
        <p:sp>
          <p:nvSpPr>
            <p:cNvPr id="14" name="Rectangle 13"/>
            <p:cNvSpPr/>
            <p:nvPr/>
          </p:nvSpPr>
          <p:spPr>
            <a:xfrm>
              <a:off x="3429756" y="4032503"/>
              <a:ext cx="861588"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Vendor</a:t>
              </a:r>
              <a:endParaRPr lang="en-US" sz="1800" dirty="0"/>
            </a:p>
          </p:txBody>
        </p:sp>
        <p:sp>
          <p:nvSpPr>
            <p:cNvPr id="15" name="Rectangle 14"/>
            <p:cNvSpPr/>
            <p:nvPr/>
          </p:nvSpPr>
          <p:spPr>
            <a:xfrm>
              <a:off x="2298072" y="5108356"/>
              <a:ext cx="1131683"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a:xfrm>
              <a:off x="7424124" y="5108356"/>
              <a:ext cx="1091226"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Vendor’s</a:t>
              </a:r>
              <a:endParaRPr lang="en-US" sz="1800" dirty="0"/>
            </a:p>
          </p:txBody>
        </p:sp>
        <p:sp>
          <p:nvSpPr>
            <p:cNvPr id="17" name="Rectangle 16"/>
            <p:cNvSpPr/>
            <p:nvPr/>
          </p:nvSpPr>
          <p:spPr>
            <a:xfrm>
              <a:off x="1235372" y="5513424"/>
              <a:ext cx="1879019"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The client</a:t>
              </a:r>
              <a:endParaRPr lang="en-US" sz="1800" dirty="0"/>
            </a:p>
          </p:txBody>
        </p:sp>
        <p:sp>
          <p:nvSpPr>
            <p:cNvPr id="18" name="Rectangle 17"/>
            <p:cNvSpPr/>
            <p:nvPr/>
          </p:nvSpPr>
          <p:spPr>
            <a:xfrm>
              <a:off x="4891463" y="6111251"/>
              <a:ext cx="2034438"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project</a:t>
              </a:r>
              <a:endParaRPr lang="en-US" sz="1800" dirty="0"/>
            </a:p>
          </p:txBody>
        </p:sp>
        <p:sp>
          <p:nvSpPr>
            <p:cNvPr id="19" name="Rectangle 18"/>
            <p:cNvSpPr/>
            <p:nvPr/>
          </p:nvSpPr>
          <p:spPr>
            <a:xfrm rot="21251388">
              <a:off x="1215336" y="6586450"/>
              <a:ext cx="1335432" cy="2895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a:xfrm>
              <a:off x="3274125" y="686901"/>
              <a:ext cx="1135950" cy="235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t>project</a:t>
              </a:r>
              <a:endParaRPr lang="en-US" sz="1800" dirty="0"/>
            </a:p>
          </p:txBody>
        </p:sp>
      </p:grpSp>
    </p:spTree>
    <p:extLst>
      <p:ext uri="{BB962C8B-B14F-4D97-AF65-F5344CB8AC3E}">
        <p14:creationId xmlns:p14="http://schemas.microsoft.com/office/powerpoint/2010/main" val="12299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1904312"/>
            <a:ext cx="7886700" cy="1096029"/>
          </a:xfrm>
        </p:spPr>
        <p:txBody>
          <a:bodyPr>
            <a:noAutofit/>
          </a:bodyPr>
          <a:lstStyle/>
          <a:p>
            <a:pPr algn="ctr"/>
            <a:r>
              <a:rPr lang="en-US" sz="6000" dirty="0" smtClean="0">
                <a:solidFill>
                  <a:srgbClr val="0070C0"/>
                </a:solidFill>
              </a:rPr>
              <a:t>Treat Price Fairly</a:t>
            </a:r>
            <a:endParaRPr lang="en-US" sz="6000" dirty="0">
              <a:solidFill>
                <a:srgbClr val="0070C0"/>
              </a:solidFill>
            </a:endParaRPr>
          </a:p>
        </p:txBody>
      </p:sp>
    </p:spTree>
    <p:extLst>
      <p:ext uri="{BB962C8B-B14F-4D97-AF65-F5344CB8AC3E}">
        <p14:creationId xmlns:p14="http://schemas.microsoft.com/office/powerpoint/2010/main" val="71542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Development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Keep it Short – Proposal Page Limits</a:t>
            </a:r>
          </a:p>
          <a:p>
            <a:pPr marL="514350" indent="-514350">
              <a:buFont typeface="+mj-lt"/>
              <a:buAutoNum type="arabicPeriod"/>
            </a:pPr>
            <a:r>
              <a:rPr lang="en-US" dirty="0"/>
              <a:t>Focus on the People – look beyond the Logo</a:t>
            </a:r>
          </a:p>
          <a:p>
            <a:pPr marL="514350" indent="-514350">
              <a:buFont typeface="+mj-lt"/>
              <a:buAutoNum type="arabicPeriod"/>
            </a:pPr>
            <a:r>
              <a:rPr lang="en-US" dirty="0" smtClean="0"/>
              <a:t>Keep </a:t>
            </a:r>
            <a:r>
              <a:rPr lang="en-US" dirty="0"/>
              <a:t>it Open – Minimize “Pre-Selections”</a:t>
            </a:r>
          </a:p>
          <a:p>
            <a:pPr marL="514350" indent="-514350">
              <a:buFont typeface="+mj-lt"/>
              <a:buAutoNum type="arabicPeriod"/>
            </a:pPr>
            <a:r>
              <a:rPr lang="en-US" dirty="0" smtClean="0"/>
              <a:t>Treat Price Fairly</a:t>
            </a:r>
            <a:endParaRPr lang="en-US" dirty="0"/>
          </a:p>
          <a:p>
            <a:pPr marL="514350" indent="-514350">
              <a:buFont typeface="+mj-lt"/>
              <a:buAutoNum type="arabicPeriod"/>
            </a:pPr>
            <a:r>
              <a:rPr lang="en-US" dirty="0" smtClean="0"/>
              <a:t>Compete on Expertise – Risk &amp; Value</a:t>
            </a:r>
          </a:p>
          <a:p>
            <a:pPr marL="514350" indent="-514350">
              <a:buFont typeface="+mj-lt"/>
              <a:buAutoNum type="arabicPeriod"/>
            </a:pPr>
            <a:endParaRPr lang="en-US" dirty="0" smtClean="0"/>
          </a:p>
          <a:p>
            <a:pPr marL="0" indent="0">
              <a:buNone/>
            </a:pPr>
            <a:r>
              <a:rPr lang="en-US" b="1" u="sng" dirty="0" smtClean="0"/>
              <a:t>Take-Away Tools</a:t>
            </a:r>
          </a:p>
          <a:p>
            <a:r>
              <a:rPr lang="en-US" dirty="0" smtClean="0"/>
              <a:t>Sample Interview Questions</a:t>
            </a:r>
          </a:p>
          <a:p>
            <a:r>
              <a:rPr lang="en-US" dirty="0" smtClean="0"/>
              <a:t>Price Proposal Template for IT</a:t>
            </a:r>
          </a:p>
          <a:p>
            <a:r>
              <a:rPr lang="en-US" i="1" dirty="0" smtClean="0"/>
              <a:t>RFP Report Card</a:t>
            </a:r>
          </a:p>
          <a:p>
            <a:pPr marL="514350" indent="-514350">
              <a:buFont typeface="+mj-lt"/>
              <a:buAutoNum type="arabicPeriod"/>
            </a:pPr>
            <a:endParaRPr lang="en-US" dirty="0"/>
          </a:p>
        </p:txBody>
      </p:sp>
    </p:spTree>
    <p:extLst>
      <p:ext uri="{BB962C8B-B14F-4D97-AF65-F5344CB8AC3E}">
        <p14:creationId xmlns:p14="http://schemas.microsoft.com/office/powerpoint/2010/main" val="4117874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404594"/>
            <a:ext cx="8362951" cy="4772369"/>
          </a:xfrm>
        </p:spPr>
        <p:txBody>
          <a:bodyPr>
            <a:normAutofit fontScale="92500" lnSpcReduction="10000"/>
          </a:bodyPr>
          <a:lstStyle/>
          <a:p>
            <a:r>
              <a:rPr lang="en-US" dirty="0" smtClean="0"/>
              <a:t>If a price evaluation format is not known, the RFP does not get released.</a:t>
            </a:r>
          </a:p>
          <a:p>
            <a:pPr lvl="1"/>
            <a:r>
              <a:rPr lang="en-US" dirty="0" smtClean="0"/>
              <a:t>Goal is apples-to-apples price evaluation (even if cost drivers are different from vendor to vendor)</a:t>
            </a:r>
          </a:p>
          <a:p>
            <a:endParaRPr lang="en-US" dirty="0" smtClean="0"/>
          </a:p>
          <a:p>
            <a:r>
              <a:rPr lang="en-US" dirty="0" smtClean="0"/>
              <a:t>If possible, limit the weight of price for major RFPs</a:t>
            </a:r>
          </a:p>
          <a:p>
            <a:pPr lvl="1"/>
            <a:r>
              <a:rPr lang="en-US" dirty="0" smtClean="0"/>
              <a:t>The Center for Procurement Excellence (CPE) recommends a max. of 35% for any individual evaluation category</a:t>
            </a:r>
            <a:endParaRPr lang="en-US" dirty="0"/>
          </a:p>
          <a:p>
            <a:endParaRPr lang="en-US" dirty="0"/>
          </a:p>
          <a:p>
            <a:r>
              <a:rPr lang="en-US" dirty="0"/>
              <a:t>Two envelop </a:t>
            </a:r>
            <a:r>
              <a:rPr lang="en-US" dirty="0" smtClean="0"/>
              <a:t>evaluation philosophy</a:t>
            </a:r>
          </a:p>
          <a:p>
            <a:endParaRPr lang="en-US" dirty="0"/>
          </a:p>
          <a:p>
            <a:r>
              <a:rPr lang="en-US" dirty="0" smtClean="0"/>
              <a:t>Numerical Evaluations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Treat Price Fairly</a:t>
            </a:r>
            <a:endParaRPr lang="en-US" dirty="0"/>
          </a:p>
        </p:txBody>
      </p:sp>
    </p:spTree>
    <p:extLst>
      <p:ext uri="{BB962C8B-B14F-4D97-AF65-F5344CB8AC3E}">
        <p14:creationId xmlns:p14="http://schemas.microsoft.com/office/powerpoint/2010/main" val="112514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04594"/>
            <a:ext cx="8382000" cy="4772369"/>
          </a:xfrm>
        </p:spPr>
        <p:txBody>
          <a:bodyPr>
            <a:normAutofit fontScale="92500" lnSpcReduction="10000"/>
          </a:bodyPr>
          <a:lstStyle/>
          <a:p>
            <a:r>
              <a:rPr lang="en-US" dirty="0" smtClean="0"/>
              <a:t>Structured price proposal format:</a:t>
            </a:r>
          </a:p>
          <a:p>
            <a:pPr lvl="1"/>
            <a:r>
              <a:rPr lang="en-US" dirty="0" smtClean="0"/>
              <a:t>Avoid the pleasure of multiple cost clarifications </a:t>
            </a:r>
          </a:p>
          <a:p>
            <a:pPr lvl="1"/>
            <a:r>
              <a:rPr lang="en-US" dirty="0" smtClean="0"/>
              <a:t>Avoid the “oops” of incorrect assumptions</a:t>
            </a:r>
            <a:endParaRPr lang="en-US" dirty="0"/>
          </a:p>
          <a:p>
            <a:endParaRPr lang="en-US" dirty="0" smtClean="0"/>
          </a:p>
          <a:p>
            <a:r>
              <a:rPr lang="en-US" dirty="0" smtClean="0"/>
              <a:t>Limit the weight:</a:t>
            </a:r>
          </a:p>
          <a:p>
            <a:pPr lvl="1"/>
            <a:r>
              <a:rPr lang="en-US" dirty="0" smtClean="0"/>
              <a:t>Any more than 35% begins to default to a price-based selection.</a:t>
            </a:r>
          </a:p>
          <a:p>
            <a:pPr lvl="1"/>
            <a:endParaRPr lang="en-US" dirty="0"/>
          </a:p>
          <a:p>
            <a:r>
              <a:rPr lang="en-US" dirty="0" smtClean="0"/>
              <a:t>Two envelope evaluation philosophy</a:t>
            </a:r>
          </a:p>
          <a:p>
            <a:pPr lvl="1"/>
            <a:r>
              <a:rPr lang="en-US" dirty="0" smtClean="0"/>
              <a:t>Evaluate qualifications in a fair manner</a:t>
            </a:r>
          </a:p>
          <a:p>
            <a:endParaRPr lang="en-US" dirty="0" smtClean="0"/>
          </a:p>
          <a:p>
            <a:r>
              <a:rPr lang="en-US" dirty="0" smtClean="0"/>
              <a:t>Numerical Evaluations = no “voodoo” math or ratings</a:t>
            </a:r>
            <a:endParaRPr lang="en-US" dirty="0"/>
          </a:p>
        </p:txBody>
      </p:sp>
      <p:sp>
        <p:nvSpPr>
          <p:cNvPr id="3" name="Title 2"/>
          <p:cNvSpPr>
            <a:spLocks noGrp="1"/>
          </p:cNvSpPr>
          <p:nvPr>
            <p:ph type="title"/>
          </p:nvPr>
        </p:nvSpPr>
        <p:spPr/>
        <p:txBody>
          <a:bodyPr/>
          <a:lstStyle/>
          <a:p>
            <a:r>
              <a:rPr lang="en-US" dirty="0" smtClean="0"/>
              <a:t>Advantages</a:t>
            </a:r>
            <a:endParaRPr lang="en-US" dirty="0"/>
          </a:p>
        </p:txBody>
      </p:sp>
    </p:spTree>
    <p:extLst>
      <p:ext uri="{BB962C8B-B14F-4D97-AF65-F5344CB8AC3E}">
        <p14:creationId xmlns:p14="http://schemas.microsoft.com/office/powerpoint/2010/main" val="248621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Price Proposal Template for IT Software Projects</a:t>
            </a:r>
            <a:endParaRPr lang="en-US" dirty="0"/>
          </a:p>
        </p:txBody>
      </p:sp>
      <p:pic>
        <p:nvPicPr>
          <p:cNvPr id="4" name="Picture 3"/>
          <p:cNvPicPr>
            <a:picLocks noChangeAspect="1"/>
          </p:cNvPicPr>
          <p:nvPr/>
        </p:nvPicPr>
        <p:blipFill>
          <a:blip r:embed="rId2"/>
          <a:stretch>
            <a:fillRect/>
          </a:stretch>
        </p:blipFill>
        <p:spPr>
          <a:xfrm>
            <a:off x="59531" y="1144868"/>
            <a:ext cx="9024937" cy="3160431"/>
          </a:xfrm>
          <a:prstGeom prst="rect">
            <a:avLst/>
          </a:prstGeom>
        </p:spPr>
      </p:pic>
      <p:pic>
        <p:nvPicPr>
          <p:cNvPr id="5" name="Picture 4"/>
          <p:cNvPicPr>
            <a:picLocks noChangeAspect="1"/>
          </p:cNvPicPr>
          <p:nvPr/>
        </p:nvPicPr>
        <p:blipFill>
          <a:blip r:embed="rId3"/>
          <a:stretch>
            <a:fillRect/>
          </a:stretch>
        </p:blipFill>
        <p:spPr>
          <a:xfrm>
            <a:off x="161924" y="4305299"/>
            <a:ext cx="8904867" cy="2133601"/>
          </a:xfrm>
          <a:prstGeom prst="rect">
            <a:avLst/>
          </a:prstGeom>
        </p:spPr>
      </p:pic>
    </p:spTree>
    <p:extLst>
      <p:ext uri="{BB962C8B-B14F-4D97-AF65-F5344CB8AC3E}">
        <p14:creationId xmlns:p14="http://schemas.microsoft.com/office/powerpoint/2010/main" val="183893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1904312"/>
            <a:ext cx="7886700" cy="1096029"/>
          </a:xfrm>
        </p:spPr>
        <p:txBody>
          <a:bodyPr>
            <a:noAutofit/>
          </a:bodyPr>
          <a:lstStyle/>
          <a:p>
            <a:pPr algn="ctr"/>
            <a:r>
              <a:rPr lang="en-US" sz="6000" dirty="0" smtClean="0">
                <a:solidFill>
                  <a:srgbClr val="0070C0"/>
                </a:solidFill>
              </a:rPr>
              <a:t>Compete on Expertise:</a:t>
            </a:r>
            <a:br>
              <a:rPr lang="en-US" sz="6000" dirty="0" smtClean="0">
                <a:solidFill>
                  <a:srgbClr val="0070C0"/>
                </a:solidFill>
              </a:rPr>
            </a:br>
            <a:r>
              <a:rPr lang="en-US" sz="6000" dirty="0">
                <a:solidFill>
                  <a:srgbClr val="0070C0"/>
                </a:solidFill>
              </a:rPr>
              <a:t/>
            </a:r>
            <a:br>
              <a:rPr lang="en-US" sz="6000" dirty="0">
                <a:solidFill>
                  <a:srgbClr val="0070C0"/>
                </a:solidFill>
              </a:rPr>
            </a:br>
            <a:r>
              <a:rPr lang="en-US" sz="6000" dirty="0" smtClean="0">
                <a:solidFill>
                  <a:srgbClr val="0070C0"/>
                </a:solidFill>
              </a:rPr>
              <a:t>Risk &amp; Value</a:t>
            </a:r>
            <a:endParaRPr lang="en-US" sz="6000" dirty="0">
              <a:solidFill>
                <a:srgbClr val="0070C0"/>
              </a:solidFill>
            </a:endParaRPr>
          </a:p>
        </p:txBody>
      </p:sp>
    </p:spTree>
    <p:extLst>
      <p:ext uri="{BB962C8B-B14F-4D97-AF65-F5344CB8AC3E}">
        <p14:creationId xmlns:p14="http://schemas.microsoft.com/office/powerpoint/2010/main" val="216330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accent5"/>
                </a:solidFill>
              </a:rPr>
              <a:t>4. Compete Expertise: Risk &amp; Value</a:t>
            </a:r>
          </a:p>
        </p:txBody>
      </p:sp>
      <p:grpSp>
        <p:nvGrpSpPr>
          <p:cNvPr id="8" name="Group 7">
            <a:extLst>
              <a:ext uri="{FF2B5EF4-FFF2-40B4-BE49-F238E27FC236}">
                <a16:creationId xmlns:a16="http://schemas.microsoft.com/office/drawing/2014/main" id="{8E8F4BDD-E183-4C37-8125-E30C6C007747}"/>
              </a:ext>
            </a:extLst>
          </p:cNvPr>
          <p:cNvGrpSpPr/>
          <p:nvPr/>
        </p:nvGrpSpPr>
        <p:grpSpPr>
          <a:xfrm>
            <a:off x="2589860" y="2508675"/>
            <a:ext cx="3964281" cy="3138007"/>
            <a:chOff x="3507991" y="2211328"/>
            <a:chExt cx="5285708" cy="4184009"/>
          </a:xfrm>
        </p:grpSpPr>
        <p:sp>
          <p:nvSpPr>
            <p:cNvPr id="9" name="Document">
              <a:extLst>
                <a:ext uri="{FF2B5EF4-FFF2-40B4-BE49-F238E27FC236}">
                  <a16:creationId xmlns:a16="http://schemas.microsoft.com/office/drawing/2014/main" id="{C4AF4259-FDA6-4A7E-8A46-227E395A8329}"/>
                </a:ext>
              </a:extLst>
            </p:cNvPr>
            <p:cNvSpPr>
              <a:spLocks noEditPoints="1" noChangeArrowheads="1"/>
            </p:cNvSpPr>
            <p:nvPr/>
          </p:nvSpPr>
          <p:spPr bwMode="auto">
            <a:xfrm rot="680618">
              <a:off x="6233061" y="2280537"/>
              <a:ext cx="2560638" cy="4114800"/>
            </a:xfrm>
            <a:custGeom>
              <a:avLst/>
              <a:gdLst>
                <a:gd name="T0" fmla="*/ 2147483647 w 21600"/>
                <a:gd name="T1" fmla="*/ 2147483647 h 21600"/>
                <a:gd name="T2" fmla="*/ 546001013 w 21600"/>
                <a:gd name="T3" fmla="*/ 2147483647 h 21600"/>
                <a:gd name="T4" fmla="*/ 2147483647 w 21600"/>
                <a:gd name="T5" fmla="*/ 335870709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800" b="1" dirty="0">
                  <a:latin typeface="Tahoma" pitchFamily="-112" charset="0"/>
                </a:rPr>
                <a:t>Value Added</a:t>
              </a:r>
            </a:p>
            <a:p>
              <a:pPr algn="ctr">
                <a:defRPr/>
              </a:pPr>
              <a:endParaRPr lang="en-US" sz="1200" dirty="0">
                <a:latin typeface="Tahoma" pitchFamily="-112" charset="0"/>
              </a:endParaRPr>
            </a:p>
            <a:p>
              <a:pPr algn="ctr">
                <a:defRPr/>
              </a:pPr>
              <a:endParaRPr lang="en-US" sz="1200" dirty="0">
                <a:latin typeface="Tahoma" pitchFamily="-112" charset="0"/>
              </a:endParaRPr>
            </a:p>
            <a:p>
              <a:pPr algn="ctr">
                <a:defRPr/>
              </a:pPr>
              <a:endParaRPr lang="en-US" sz="1200" dirty="0">
                <a:latin typeface="Tahoma" pitchFamily="-112" charset="0"/>
              </a:endParaRPr>
            </a:p>
            <a:p>
              <a:pPr algn="ctr">
                <a:defRPr/>
              </a:pPr>
              <a:r>
                <a:rPr lang="en-US" sz="1500" dirty="0"/>
                <a:t>= additional expertise beyond requirements</a:t>
              </a:r>
            </a:p>
            <a:p>
              <a:pPr algn="ctr">
                <a:defRPr/>
              </a:pPr>
              <a:endParaRPr lang="en-US" sz="1200" dirty="0">
                <a:latin typeface="Tahoma" pitchFamily="-112" charset="0"/>
              </a:endParaRPr>
            </a:p>
          </p:txBody>
        </p:sp>
        <p:sp>
          <p:nvSpPr>
            <p:cNvPr id="10" name="TextBox 9">
              <a:extLst>
                <a:ext uri="{FF2B5EF4-FFF2-40B4-BE49-F238E27FC236}">
                  <a16:creationId xmlns:a16="http://schemas.microsoft.com/office/drawing/2014/main" id="{D8C87E91-1CB5-418E-9A55-85B44A24C3E2}"/>
                </a:ext>
              </a:extLst>
            </p:cNvPr>
            <p:cNvSpPr txBox="1">
              <a:spLocks noChangeArrowheads="1"/>
            </p:cNvSpPr>
            <p:nvPr/>
          </p:nvSpPr>
          <p:spPr bwMode="auto">
            <a:xfrm>
              <a:off x="4511675" y="5552648"/>
              <a:ext cx="2990851" cy="430887"/>
            </a:xfrm>
            <a:prstGeom prst="rect">
              <a:avLst/>
            </a:prstGeom>
            <a:noFill/>
            <a:ln w="9525">
              <a:noFill/>
              <a:miter lim="800000"/>
              <a:headEnd/>
              <a:tailEnd/>
            </a:ln>
          </p:spPr>
          <p:txBody>
            <a:bodyPr>
              <a:spAutoFit/>
            </a:bodyPr>
            <a:lstStyle/>
            <a:p>
              <a:r>
                <a:rPr lang="en-US" sz="1500"/>
                <a:t>    </a:t>
              </a:r>
            </a:p>
          </p:txBody>
        </p:sp>
        <p:sp>
          <p:nvSpPr>
            <p:cNvPr id="11" name="Document">
              <a:extLst>
                <a:ext uri="{FF2B5EF4-FFF2-40B4-BE49-F238E27FC236}">
                  <a16:creationId xmlns:a16="http://schemas.microsoft.com/office/drawing/2014/main" id="{33847439-BC6B-4B56-BC34-D2A85CD4A5FF}"/>
                </a:ext>
              </a:extLst>
            </p:cNvPr>
            <p:cNvSpPr>
              <a:spLocks noEditPoints="1" noChangeArrowheads="1"/>
            </p:cNvSpPr>
            <p:nvPr/>
          </p:nvSpPr>
          <p:spPr bwMode="auto">
            <a:xfrm rot="20951673">
              <a:off x="3507991" y="2211328"/>
              <a:ext cx="2560638" cy="4114800"/>
            </a:xfrm>
            <a:custGeom>
              <a:avLst/>
              <a:gdLst>
                <a:gd name="T0" fmla="*/ 2147483647 w 21600"/>
                <a:gd name="T1" fmla="*/ 2147483647 h 21600"/>
                <a:gd name="T2" fmla="*/ 712055994 w 21600"/>
                <a:gd name="T3" fmla="*/ 2147483647 h 21600"/>
                <a:gd name="T4" fmla="*/ 2147483647 w 21600"/>
                <a:gd name="T5" fmla="*/ 60399981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800" b="1" dirty="0">
                  <a:latin typeface="Tahoma" pitchFamily="-112" charset="0"/>
                </a:rPr>
                <a:t>Risk </a:t>
              </a:r>
            </a:p>
            <a:p>
              <a:pPr algn="ctr">
                <a:defRPr/>
              </a:pPr>
              <a:r>
                <a:rPr lang="en-US" sz="1800" b="1" dirty="0">
                  <a:latin typeface="Tahoma" pitchFamily="-112" charset="0"/>
                </a:rPr>
                <a:t>Assessment</a:t>
              </a:r>
            </a:p>
            <a:p>
              <a:pPr algn="ctr">
                <a:defRPr/>
              </a:pPr>
              <a:endParaRPr lang="en-US" sz="1200" dirty="0">
                <a:latin typeface="Tahoma" pitchFamily="-112" charset="0"/>
              </a:endParaRPr>
            </a:p>
            <a:p>
              <a:pPr algn="ctr">
                <a:defRPr/>
              </a:pPr>
              <a:endParaRPr lang="en-US" sz="1200" dirty="0">
                <a:latin typeface="Tahoma" pitchFamily="-112" charset="0"/>
              </a:endParaRPr>
            </a:p>
            <a:p>
              <a:pPr algn="ctr">
                <a:defRPr/>
              </a:pPr>
              <a:r>
                <a:rPr lang="en-US" sz="1500" dirty="0"/>
                <a:t>= </a:t>
              </a:r>
              <a:r>
                <a:rPr lang="en-US" sz="1500" dirty="0" smtClean="0"/>
                <a:t>plan for critical scope elements &amp; potential roadblocks</a:t>
              </a:r>
              <a:endParaRPr lang="en-US" sz="1500" dirty="0"/>
            </a:p>
            <a:p>
              <a:pPr algn="ctr">
                <a:defRPr/>
              </a:pPr>
              <a:endParaRPr lang="en-US" sz="1200" dirty="0">
                <a:latin typeface="Tahoma" pitchFamily="-112" charset="0"/>
              </a:endParaRPr>
            </a:p>
          </p:txBody>
        </p:sp>
      </p:grpSp>
      <p:sp>
        <p:nvSpPr>
          <p:cNvPr id="12" name="Rectangle 11">
            <a:extLst>
              <a:ext uri="{FF2B5EF4-FFF2-40B4-BE49-F238E27FC236}">
                <a16:creationId xmlns:a16="http://schemas.microsoft.com/office/drawing/2014/main" id="{7D5A3F50-6C72-43BE-998C-AD116603C086}"/>
              </a:ext>
            </a:extLst>
          </p:cNvPr>
          <p:cNvSpPr/>
          <p:nvPr/>
        </p:nvSpPr>
        <p:spPr>
          <a:xfrm>
            <a:off x="1743341" y="1426132"/>
            <a:ext cx="5657318" cy="369332"/>
          </a:xfrm>
          <a:prstGeom prst="rect">
            <a:avLst/>
          </a:prstGeom>
        </p:spPr>
        <p:txBody>
          <a:bodyPr wrap="none">
            <a:spAutoFit/>
          </a:bodyPr>
          <a:lstStyle/>
          <a:p>
            <a:r>
              <a:rPr lang="en-US" sz="1800" b="1" dirty="0"/>
              <a:t>Risk &amp; Value as the Primary Written Submittals</a:t>
            </a:r>
          </a:p>
        </p:txBody>
      </p:sp>
    </p:spTree>
    <p:extLst>
      <p:ext uri="{BB962C8B-B14F-4D97-AF65-F5344CB8AC3E}">
        <p14:creationId xmlns:p14="http://schemas.microsoft.com/office/powerpoint/2010/main" val="2917006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idx="1"/>
          </p:nvPr>
        </p:nvSpPr>
        <p:spPr>
          <a:prstGeom prst="rect">
            <a:avLst/>
          </a:prstGeom>
        </p:spPr>
        <p:txBody>
          <a:bodyPr>
            <a:noAutofit/>
          </a:bodyPr>
          <a:lstStyle/>
          <a:p>
            <a:pPr marL="0" indent="0">
              <a:buNone/>
            </a:pPr>
            <a:r>
              <a:rPr lang="en-US" altLang="en-US" sz="2000" b="1" u="sng" dirty="0">
                <a:cs typeface="Tahoma" pitchFamily="-112" charset="0"/>
              </a:rPr>
              <a:t>Solution:</a:t>
            </a:r>
            <a:endParaRPr lang="en-US" altLang="en-US" sz="2000" u="sng" dirty="0">
              <a:cs typeface="Tahoma" pitchFamily="-112" charset="0"/>
            </a:endParaRPr>
          </a:p>
          <a:p>
            <a:r>
              <a:rPr lang="en-US" altLang="en-US" sz="2000" dirty="0">
                <a:cs typeface="Tahoma" pitchFamily="-112" charset="0"/>
              </a:rPr>
              <a:t>Available water pressure will not be known until 3-4 weeks into the project schedule (due to required excavations)</a:t>
            </a:r>
            <a:endParaRPr lang="en-US" altLang="en-US" sz="1400" dirty="0">
              <a:cs typeface="Tahoma" pitchFamily="-112" charset="0"/>
            </a:endParaRPr>
          </a:p>
          <a:p>
            <a:r>
              <a:rPr lang="en-US" altLang="en-US" sz="2000" dirty="0">
                <a:cs typeface="Tahoma" pitchFamily="-112" charset="0"/>
              </a:rPr>
              <a:t>There are 3 potential outcomes upon investigation:</a:t>
            </a:r>
          </a:p>
          <a:p>
            <a:pPr marL="0" indent="0">
              <a:spcBef>
                <a:spcPct val="0"/>
              </a:spcBef>
              <a:buNone/>
            </a:pPr>
            <a:r>
              <a:rPr lang="en-US" altLang="en-US" sz="2000" dirty="0">
                <a:cs typeface="Tahoma" pitchFamily="-112" charset="0"/>
              </a:rPr>
              <a:t>	</a:t>
            </a:r>
          </a:p>
          <a:p>
            <a:pPr marL="0" indent="0">
              <a:spcBef>
                <a:spcPct val="0"/>
              </a:spcBef>
              <a:buNone/>
            </a:pPr>
            <a:r>
              <a:rPr lang="en-US" altLang="en-US" sz="2000" dirty="0">
                <a:cs typeface="Tahoma" pitchFamily="-112" charset="0"/>
              </a:rPr>
              <a:t>1) Adequate pressure available: No change in building parameters</a:t>
            </a:r>
          </a:p>
          <a:p>
            <a:pPr marL="0" indent="0">
              <a:spcBef>
                <a:spcPct val="0"/>
              </a:spcBef>
              <a:buNone/>
            </a:pPr>
            <a:endParaRPr lang="en-US" altLang="en-US" sz="2000" dirty="0">
              <a:cs typeface="Tahoma" pitchFamily="-112" charset="0"/>
            </a:endParaRPr>
          </a:p>
          <a:p>
            <a:pPr marL="0" indent="0">
              <a:spcBef>
                <a:spcPct val="0"/>
              </a:spcBef>
              <a:buNone/>
            </a:pPr>
            <a:r>
              <a:rPr lang="en-US" altLang="en-US" sz="2000" dirty="0">
                <a:cs typeface="Tahoma" pitchFamily="-112" charset="0"/>
              </a:rPr>
              <a:t>2) Inadequate water pressure: Impact to some building parameters such as size and/or quality of finishing, etc.</a:t>
            </a:r>
          </a:p>
          <a:p>
            <a:pPr marL="0" indent="0">
              <a:spcBef>
                <a:spcPct val="0"/>
              </a:spcBef>
              <a:buNone/>
            </a:pPr>
            <a:endParaRPr lang="en-US" altLang="en-US" sz="2000" dirty="0">
              <a:cs typeface="Tahoma" pitchFamily="-112" charset="0"/>
            </a:endParaRPr>
          </a:p>
          <a:p>
            <a:pPr marL="0" indent="0">
              <a:spcBef>
                <a:spcPct val="0"/>
              </a:spcBef>
              <a:buNone/>
            </a:pPr>
            <a:r>
              <a:rPr lang="en-US" altLang="en-US" sz="2000" dirty="0">
                <a:cs typeface="Tahoma" pitchFamily="-112" charset="0"/>
              </a:rPr>
              <a:t>3) Worst-case of no water pressure available: substantial underground work, tanks, etc. Significant impact to building size &amp; finish level, resulting in a reduction of project scale. </a:t>
            </a:r>
          </a:p>
        </p:txBody>
      </p:sp>
      <p:sp>
        <p:nvSpPr>
          <p:cNvPr id="5" name="Title 1"/>
          <p:cNvSpPr>
            <a:spLocks noGrp="1"/>
          </p:cNvSpPr>
          <p:nvPr>
            <p:ph type="title"/>
          </p:nvPr>
        </p:nvSpPr>
        <p:spPr/>
        <p:txBody>
          <a:bodyPr>
            <a:normAutofit/>
          </a:bodyPr>
          <a:lstStyle/>
          <a:p>
            <a:r>
              <a:rPr lang="en-US" dirty="0" smtClean="0"/>
              <a:t>Non-Controllable Risk</a:t>
            </a:r>
            <a:r>
              <a:rPr lang="en-US" dirty="0"/>
              <a:t/>
            </a:r>
            <a:br>
              <a:rPr lang="en-US" dirty="0"/>
            </a:br>
            <a:r>
              <a:rPr lang="en-US" sz="1800" dirty="0" smtClean="0">
                <a:solidFill>
                  <a:srgbClr val="FF0000"/>
                </a:solidFill>
              </a:rPr>
              <a:t>“Points of Departure” within the Design/Implementation process</a:t>
            </a:r>
            <a:endParaRPr lang="en-US" sz="1800" dirty="0">
              <a:solidFill>
                <a:srgbClr val="FF0000"/>
              </a:solidFill>
            </a:endParaRPr>
          </a:p>
        </p:txBody>
      </p:sp>
      <p:pic>
        <p:nvPicPr>
          <p:cNvPr id="1026" name="Picture 2" descr="http://www.freedrinkingwater.com/Images-Test/Water-Press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046" y="140481"/>
            <a:ext cx="1181082" cy="11810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4329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90914">
                                            <p:txEl>
                                              <p:pRg st="1" end="1"/>
                                            </p:txEl>
                                          </p:spTgt>
                                        </p:tgtEl>
                                        <p:attrNameLst>
                                          <p:attrName>style.visibility</p:attrName>
                                        </p:attrNameLst>
                                      </p:cBhvr>
                                      <p:to>
                                        <p:strVal val="visible"/>
                                      </p:to>
                                    </p:set>
                                    <p:animEffect transition="in" filter="dissolve">
                                      <p:cBhvr>
                                        <p:cTn id="7" dur="500"/>
                                        <p:tgtEl>
                                          <p:spTgt spid="1190914">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90914">
                                            <p:txEl>
                                              <p:pRg st="0" end="0"/>
                                            </p:txEl>
                                          </p:spTgt>
                                        </p:tgtEl>
                                        <p:attrNameLst>
                                          <p:attrName>style.visibility</p:attrName>
                                        </p:attrNameLst>
                                      </p:cBhvr>
                                      <p:to>
                                        <p:strVal val="visible"/>
                                      </p:to>
                                    </p:set>
                                    <p:animEffect transition="in" filter="dissolve">
                                      <p:cBhvr>
                                        <p:cTn id="11" dur="500"/>
                                        <p:tgtEl>
                                          <p:spTgt spid="1190914">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90914">
                                            <p:txEl>
                                              <p:pRg st="2" end="2"/>
                                            </p:txEl>
                                          </p:spTgt>
                                        </p:tgtEl>
                                        <p:attrNameLst>
                                          <p:attrName>style.visibility</p:attrName>
                                        </p:attrNameLst>
                                      </p:cBhvr>
                                      <p:to>
                                        <p:strVal val="visible"/>
                                      </p:to>
                                    </p:set>
                                    <p:animEffect transition="in" filter="dissolve">
                                      <p:cBhvr>
                                        <p:cTn id="15" dur="500"/>
                                        <p:tgtEl>
                                          <p:spTgt spid="1190914">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90914">
                                            <p:txEl>
                                              <p:pRg st="3" end="3"/>
                                            </p:txEl>
                                          </p:spTgt>
                                        </p:tgtEl>
                                        <p:attrNameLst>
                                          <p:attrName>style.visibility</p:attrName>
                                        </p:attrNameLst>
                                      </p:cBhvr>
                                      <p:to>
                                        <p:strVal val="visible"/>
                                      </p:to>
                                    </p:set>
                                    <p:animEffect transition="in" filter="dissolve">
                                      <p:cBhvr>
                                        <p:cTn id="19" dur="500"/>
                                        <p:tgtEl>
                                          <p:spTgt spid="1190914">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190914">
                                            <p:txEl>
                                              <p:pRg st="4" end="4"/>
                                            </p:txEl>
                                          </p:spTgt>
                                        </p:tgtEl>
                                        <p:attrNameLst>
                                          <p:attrName>style.visibility</p:attrName>
                                        </p:attrNameLst>
                                      </p:cBhvr>
                                      <p:to>
                                        <p:strVal val="visible"/>
                                      </p:to>
                                    </p:set>
                                    <p:animEffect transition="in" filter="dissolve">
                                      <p:cBhvr>
                                        <p:cTn id="23" dur="500"/>
                                        <p:tgtEl>
                                          <p:spTgt spid="1190914">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190914">
                                            <p:txEl>
                                              <p:pRg st="6" end="6"/>
                                            </p:txEl>
                                          </p:spTgt>
                                        </p:tgtEl>
                                        <p:attrNameLst>
                                          <p:attrName>style.visibility</p:attrName>
                                        </p:attrNameLst>
                                      </p:cBhvr>
                                      <p:to>
                                        <p:strVal val="visible"/>
                                      </p:to>
                                    </p:set>
                                    <p:animEffect transition="in" filter="dissolve">
                                      <p:cBhvr>
                                        <p:cTn id="27" dur="500"/>
                                        <p:tgtEl>
                                          <p:spTgt spid="1190914">
                                            <p:txEl>
                                              <p:pRg st="6" end="6"/>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190914">
                                            <p:txEl>
                                              <p:pRg st="8" end="8"/>
                                            </p:txEl>
                                          </p:spTgt>
                                        </p:tgtEl>
                                        <p:attrNameLst>
                                          <p:attrName>style.visibility</p:attrName>
                                        </p:attrNameLst>
                                      </p:cBhvr>
                                      <p:to>
                                        <p:strVal val="visible"/>
                                      </p:to>
                                    </p:set>
                                    <p:animEffect transition="in" filter="dissolve">
                                      <p:cBhvr>
                                        <p:cTn id="31" dur="500"/>
                                        <p:tgtEl>
                                          <p:spTgt spid="1190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0914" name="Rectangle 2"/>
          <p:cNvSpPr>
            <a:spLocks noGrp="1" noChangeArrowheads="1"/>
          </p:cNvSpPr>
          <p:nvPr>
            <p:ph idx="1"/>
          </p:nvPr>
        </p:nvSpPr>
        <p:spPr>
          <a:xfrm>
            <a:off x="628650" y="1307689"/>
            <a:ext cx="8348203" cy="4869273"/>
          </a:xfrm>
        </p:spPr>
        <p:txBody>
          <a:bodyPr>
            <a:noAutofit/>
          </a:bodyPr>
          <a:lstStyle/>
          <a:p>
            <a:pPr marL="0" indent="0" eaLnBrk="1" hangingPunct="1">
              <a:lnSpc>
                <a:spcPct val="90000"/>
              </a:lnSpc>
              <a:spcBef>
                <a:spcPts val="600"/>
              </a:spcBef>
              <a:buNone/>
            </a:pPr>
            <a:r>
              <a:rPr lang="en-US" sz="2400" b="1" u="sng" dirty="0" smtClean="0"/>
              <a:t>Plan 1:</a:t>
            </a:r>
            <a:endParaRPr lang="en-US" sz="2400" u="sng" dirty="0" smtClean="0"/>
          </a:p>
          <a:p>
            <a:pPr>
              <a:spcBef>
                <a:spcPts val="600"/>
              </a:spcBef>
            </a:pPr>
            <a:r>
              <a:rPr lang="en-US" sz="2000" dirty="0"/>
              <a:t>We will leverage our world-wide network of the most qualified suppliers to </a:t>
            </a:r>
            <a:r>
              <a:rPr lang="en-US" sz="2000" dirty="0" smtClean="0"/>
              <a:t>ensure our service is </a:t>
            </a:r>
            <a:r>
              <a:rPr lang="en-US" sz="2000" dirty="0"/>
              <a:t>tailored to meet the unique needs of each space on a building-by-building and user-by-user </a:t>
            </a:r>
            <a:r>
              <a:rPr lang="en-US" sz="2000" dirty="0" smtClean="0"/>
              <a:t>basis.</a:t>
            </a:r>
            <a:endParaRPr lang="en-US" sz="1400" dirty="0" smtClean="0"/>
          </a:p>
          <a:p>
            <a:pPr marL="0" indent="0">
              <a:spcBef>
                <a:spcPts val="600"/>
              </a:spcBef>
              <a:buNone/>
            </a:pPr>
            <a:r>
              <a:rPr lang="en-US" sz="2400" b="1" u="sng" dirty="0" smtClean="0"/>
              <a:t>Plan 2:</a:t>
            </a:r>
            <a:endParaRPr lang="en-US" sz="2400" b="1" u="sng" dirty="0"/>
          </a:p>
          <a:p>
            <a:pPr>
              <a:spcBef>
                <a:spcPts val="600"/>
              </a:spcBef>
            </a:pPr>
            <a:r>
              <a:rPr lang="en-US" sz="2000" dirty="0" smtClean="0"/>
              <a:t>Our workloads and service plan are built to meet the stipulated APPA levels (</a:t>
            </a:r>
            <a:r>
              <a:rPr lang="en-US" sz="2000" dirty="0"/>
              <a:t>daily staffing 22 staff/day at 1/ 22,000m</a:t>
            </a:r>
            <a:r>
              <a:rPr lang="en-US" sz="2000" baseline="30000" dirty="0"/>
              <a:t>2</a:t>
            </a:r>
            <a:r>
              <a:rPr lang="en-US" sz="2000" dirty="0" smtClean="0"/>
              <a:t>), exceeding RFP </a:t>
            </a:r>
            <a:r>
              <a:rPr lang="en-US" sz="2000" dirty="0" err="1" smtClean="0"/>
              <a:t>mins</a:t>
            </a:r>
            <a:r>
              <a:rPr lang="en-US" sz="2000" dirty="0" smtClean="0"/>
              <a:t>.</a:t>
            </a:r>
            <a:endParaRPr lang="en-US" sz="2000" dirty="0"/>
          </a:p>
          <a:p>
            <a:pPr>
              <a:spcBef>
                <a:spcPts val="600"/>
              </a:spcBef>
            </a:pPr>
            <a:r>
              <a:rPr lang="en-US" sz="2000" dirty="0" smtClean="0"/>
              <a:t>High occupancy, high traffic buildings (i.e. Van </a:t>
            </a:r>
            <a:r>
              <a:rPr lang="en-US" sz="2000" dirty="0" err="1"/>
              <a:t>V</a:t>
            </a:r>
            <a:r>
              <a:rPr lang="en-US" sz="2000" dirty="0" err="1" smtClean="0"/>
              <a:t>liet</a:t>
            </a:r>
            <a:r>
              <a:rPr lang="en-US" sz="2000" dirty="0" smtClean="0"/>
              <a:t>, CAB, HUB) have a productivity rate of 305 m</a:t>
            </a:r>
            <a:r>
              <a:rPr lang="en-US" sz="2000" baseline="30000" dirty="0" smtClean="0"/>
              <a:t>2</a:t>
            </a:r>
            <a:r>
              <a:rPr lang="en-US" sz="2000" dirty="0" smtClean="0"/>
              <a:t>/person/hour.</a:t>
            </a:r>
          </a:p>
          <a:p>
            <a:pPr>
              <a:spcBef>
                <a:spcPts val="600"/>
              </a:spcBef>
            </a:pPr>
            <a:r>
              <a:rPr lang="en-US" sz="2000" dirty="0" smtClean="0"/>
              <a:t>Low occupancy, low density, low traffic buildings (i.e. Assiniboia Hall, </a:t>
            </a:r>
            <a:r>
              <a:rPr lang="en-US" sz="2000" dirty="0" err="1" smtClean="0"/>
              <a:t>Triffo</a:t>
            </a:r>
            <a:r>
              <a:rPr lang="en-US" sz="2000" dirty="0" smtClean="0"/>
              <a:t> Hall, Arts Building) have productivity rates of 530 m</a:t>
            </a:r>
            <a:r>
              <a:rPr lang="en-US" sz="2000" baseline="30000" dirty="0" smtClean="0"/>
              <a:t>2</a:t>
            </a:r>
            <a:r>
              <a:rPr lang="en-US" sz="2000" dirty="0" smtClean="0"/>
              <a:t>/person/hour</a:t>
            </a:r>
          </a:p>
          <a:p>
            <a:pPr>
              <a:spcBef>
                <a:spcPts val="600"/>
              </a:spcBef>
            </a:pPr>
            <a:r>
              <a:rPr lang="en-US" sz="2000" dirty="0" smtClean="0"/>
              <a:t>Each building will have a dedicated working supervisor.</a:t>
            </a:r>
          </a:p>
          <a:p>
            <a:pPr>
              <a:spcBef>
                <a:spcPts val="600"/>
              </a:spcBef>
            </a:pPr>
            <a:r>
              <a:rPr lang="en-US" sz="2000" dirty="0" smtClean="0"/>
              <a:t>Our work plan also dedicates 3 FTE to the carpet care program and 4.5 FTE to the floor care program</a:t>
            </a:r>
          </a:p>
          <a:p>
            <a:pPr>
              <a:spcBef>
                <a:spcPts val="600"/>
              </a:spcBef>
            </a:pPr>
            <a:r>
              <a:rPr lang="en-US" sz="2000" dirty="0" smtClean="0"/>
              <a:t> Night staffing and product usage estimates address floor-care targets</a:t>
            </a:r>
          </a:p>
          <a:p>
            <a:pPr>
              <a:spcBef>
                <a:spcPts val="600"/>
              </a:spcBef>
            </a:pPr>
            <a:endParaRPr lang="en-US" sz="2000" dirty="0"/>
          </a:p>
        </p:txBody>
      </p:sp>
      <p:sp>
        <p:nvSpPr>
          <p:cNvPr id="8" name="Title 1"/>
          <p:cNvSpPr txBox="1">
            <a:spLocks/>
          </p:cNvSpPr>
          <p:nvPr/>
        </p:nvSpPr>
        <p:spPr>
          <a:xfrm>
            <a:off x="628650" y="138887"/>
            <a:ext cx="7886700" cy="1096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smtClean="0"/>
              <a:t>Custodial Services</a:t>
            </a:r>
            <a:br>
              <a:rPr lang="en-US" dirty="0" smtClean="0"/>
            </a:br>
            <a:r>
              <a:rPr lang="en-US" sz="2400" dirty="0" smtClean="0">
                <a:solidFill>
                  <a:srgbClr val="C00000"/>
                </a:solidFill>
              </a:rPr>
              <a:t>Cleaning Service Levels across City Sector</a:t>
            </a:r>
            <a:endParaRPr lang="en-US" dirty="0"/>
          </a:p>
        </p:txBody>
      </p:sp>
      <p:sp>
        <p:nvSpPr>
          <p:cNvPr id="5" name="Rectangle 4"/>
          <p:cNvSpPr/>
          <p:nvPr/>
        </p:nvSpPr>
        <p:spPr>
          <a:xfrm>
            <a:off x="706317" y="1307689"/>
            <a:ext cx="8192867" cy="125853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Boilerplate Marketing Content</a:t>
            </a:r>
          </a:p>
          <a:p>
            <a:pPr algn="ctr"/>
            <a:r>
              <a:rPr lang="en-US" sz="3200" b="1" dirty="0" smtClean="0">
                <a:solidFill>
                  <a:srgbClr val="FF0000"/>
                </a:solidFill>
              </a:rPr>
              <a:t>NOT a Plan</a:t>
            </a:r>
          </a:p>
        </p:txBody>
      </p:sp>
    </p:spTree>
    <p:extLst>
      <p:ext uri="{BB962C8B-B14F-4D97-AF65-F5344CB8AC3E}">
        <p14:creationId xmlns:p14="http://schemas.microsoft.com/office/powerpoint/2010/main" val="1012602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90914">
                                            <p:txEl>
                                              <p:pRg st="2" end="2"/>
                                            </p:txEl>
                                          </p:spTgt>
                                        </p:tgtEl>
                                        <p:attrNameLst>
                                          <p:attrName>style.visibility</p:attrName>
                                        </p:attrNameLst>
                                      </p:cBhvr>
                                      <p:to>
                                        <p:strVal val="visible"/>
                                      </p:to>
                                    </p:set>
                                    <p:animEffect transition="in" filter="randombar(horizontal)">
                                      <p:cBhvr>
                                        <p:cTn id="12" dur="500"/>
                                        <p:tgtEl>
                                          <p:spTgt spid="1190914">
                                            <p:txEl>
                                              <p:pRg st="2" end="2"/>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190914">
                                            <p:txEl>
                                              <p:pRg st="3" end="3"/>
                                            </p:txEl>
                                          </p:spTgt>
                                        </p:tgtEl>
                                        <p:attrNameLst>
                                          <p:attrName>style.visibility</p:attrName>
                                        </p:attrNameLst>
                                      </p:cBhvr>
                                      <p:to>
                                        <p:strVal val="visible"/>
                                      </p:to>
                                    </p:set>
                                    <p:animEffect transition="in" filter="randombar(horizontal)">
                                      <p:cBhvr>
                                        <p:cTn id="16" dur="500"/>
                                        <p:tgtEl>
                                          <p:spTgt spid="1190914">
                                            <p:txEl>
                                              <p:pRg st="3" end="3"/>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190914">
                                            <p:txEl>
                                              <p:pRg st="4" end="4"/>
                                            </p:txEl>
                                          </p:spTgt>
                                        </p:tgtEl>
                                        <p:attrNameLst>
                                          <p:attrName>style.visibility</p:attrName>
                                        </p:attrNameLst>
                                      </p:cBhvr>
                                      <p:to>
                                        <p:strVal val="visible"/>
                                      </p:to>
                                    </p:set>
                                    <p:animEffect transition="in" filter="randombar(horizontal)">
                                      <p:cBhvr>
                                        <p:cTn id="20" dur="500"/>
                                        <p:tgtEl>
                                          <p:spTgt spid="1190914">
                                            <p:txEl>
                                              <p:pRg st="4" end="4"/>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190914">
                                            <p:txEl>
                                              <p:pRg st="5" end="5"/>
                                            </p:txEl>
                                          </p:spTgt>
                                        </p:tgtEl>
                                        <p:attrNameLst>
                                          <p:attrName>style.visibility</p:attrName>
                                        </p:attrNameLst>
                                      </p:cBhvr>
                                      <p:to>
                                        <p:strVal val="visible"/>
                                      </p:to>
                                    </p:set>
                                    <p:animEffect transition="in" filter="randombar(horizontal)">
                                      <p:cBhvr>
                                        <p:cTn id="24" dur="500"/>
                                        <p:tgtEl>
                                          <p:spTgt spid="1190914">
                                            <p:txEl>
                                              <p:pRg st="5" end="5"/>
                                            </p:txEl>
                                          </p:spTgt>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190914">
                                            <p:txEl>
                                              <p:pRg st="6" end="6"/>
                                            </p:txEl>
                                          </p:spTgt>
                                        </p:tgtEl>
                                        <p:attrNameLst>
                                          <p:attrName>style.visibility</p:attrName>
                                        </p:attrNameLst>
                                      </p:cBhvr>
                                      <p:to>
                                        <p:strVal val="visible"/>
                                      </p:to>
                                    </p:set>
                                    <p:animEffect transition="in" filter="randombar(horizontal)">
                                      <p:cBhvr>
                                        <p:cTn id="28" dur="500"/>
                                        <p:tgtEl>
                                          <p:spTgt spid="1190914">
                                            <p:txEl>
                                              <p:pRg st="6" end="6"/>
                                            </p:txEl>
                                          </p:spTgt>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190914">
                                            <p:txEl>
                                              <p:pRg st="7" end="7"/>
                                            </p:txEl>
                                          </p:spTgt>
                                        </p:tgtEl>
                                        <p:attrNameLst>
                                          <p:attrName>style.visibility</p:attrName>
                                        </p:attrNameLst>
                                      </p:cBhvr>
                                      <p:to>
                                        <p:strVal val="visible"/>
                                      </p:to>
                                    </p:set>
                                    <p:animEffect transition="in" filter="randombar(horizontal)">
                                      <p:cBhvr>
                                        <p:cTn id="32" dur="500"/>
                                        <p:tgtEl>
                                          <p:spTgt spid="1190914">
                                            <p:txEl>
                                              <p:pRg st="7" end="7"/>
                                            </p:txEl>
                                          </p:spTgt>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1190914">
                                            <p:txEl>
                                              <p:pRg st="8" end="8"/>
                                            </p:txEl>
                                          </p:spTgt>
                                        </p:tgtEl>
                                        <p:attrNameLst>
                                          <p:attrName>style.visibility</p:attrName>
                                        </p:attrNameLst>
                                      </p:cBhvr>
                                      <p:to>
                                        <p:strVal val="visible"/>
                                      </p:to>
                                    </p:set>
                                    <p:animEffect transition="in" filter="randombar(horizontal)">
                                      <p:cBhvr>
                                        <p:cTn id="36" dur="500"/>
                                        <p:tgtEl>
                                          <p:spTgt spid="1190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4" grpId="0"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655"/>
            <a:ext cx="8229600" cy="1143000"/>
          </a:xfrm>
        </p:spPr>
        <p:txBody>
          <a:bodyPr/>
          <a:lstStyle/>
          <a:p>
            <a:r>
              <a:rPr lang="en-US" i="1" dirty="0">
                <a:solidFill>
                  <a:srgbClr val="800000"/>
                </a:solidFill>
                <a:effectLst>
                  <a:outerShdw blurRad="38100" dist="38100" dir="2700000" algn="tl">
                    <a:srgbClr val="C0C0C0"/>
                  </a:outerShdw>
                </a:effectLst>
              </a:rPr>
              <a:t>Example of </a:t>
            </a:r>
            <a:r>
              <a:rPr lang="en-US" i="1" dirty="0" smtClean="0">
                <a:solidFill>
                  <a:srgbClr val="800000"/>
                </a:solidFill>
                <a:effectLst>
                  <a:outerShdw blurRad="38100" dist="38100" dir="2700000" algn="tl">
                    <a:srgbClr val="C0C0C0"/>
                  </a:outerShdw>
                </a:effectLst>
              </a:rPr>
              <a:t>Capability</a:t>
            </a:r>
            <a:endParaRPr lang="en-US" dirty="0"/>
          </a:p>
        </p:txBody>
      </p:sp>
      <p:sp>
        <p:nvSpPr>
          <p:cNvPr id="1190914" name="Rectangle 2"/>
          <p:cNvSpPr>
            <a:spLocks noGrp="1" noChangeArrowheads="1"/>
          </p:cNvSpPr>
          <p:nvPr>
            <p:ph idx="1"/>
          </p:nvPr>
        </p:nvSpPr>
        <p:spPr>
          <a:xfrm>
            <a:off x="274320" y="1417320"/>
            <a:ext cx="8552046" cy="4525963"/>
          </a:xfrm>
        </p:spPr>
        <p:txBody>
          <a:bodyPr>
            <a:noAutofit/>
          </a:bodyPr>
          <a:lstStyle/>
          <a:p>
            <a:pPr eaLnBrk="1" hangingPunct="1">
              <a:lnSpc>
                <a:spcPct val="90000"/>
              </a:lnSpc>
            </a:pPr>
            <a:r>
              <a:rPr lang="en-US" altLang="en-US" sz="2400" b="1" u="sng" dirty="0" smtClean="0"/>
              <a:t>Plan 1</a:t>
            </a:r>
            <a:r>
              <a:rPr lang="en-US" altLang="en-US" sz="2400" dirty="0" smtClean="0"/>
              <a:t> </a:t>
            </a:r>
          </a:p>
          <a:p>
            <a:pPr lvl="1" eaLnBrk="1" hangingPunct="1">
              <a:lnSpc>
                <a:spcPct val="90000"/>
              </a:lnSpc>
            </a:pPr>
            <a:r>
              <a:rPr lang="en-US" altLang="en-US" sz="2400" dirty="0" smtClean="0"/>
              <a:t>We will work with the user to minimize the impact of noise from demolition.</a:t>
            </a:r>
          </a:p>
          <a:p>
            <a:pPr eaLnBrk="1" hangingPunct="1">
              <a:lnSpc>
                <a:spcPct val="90000"/>
              </a:lnSpc>
            </a:pPr>
            <a:r>
              <a:rPr lang="en-US" altLang="en-US" sz="2400" b="1" u="sng" dirty="0" smtClean="0"/>
              <a:t>Plan 2</a:t>
            </a:r>
            <a:endParaRPr lang="en-US" altLang="en-US" sz="2400" u="sng" dirty="0" smtClean="0"/>
          </a:p>
          <a:p>
            <a:pPr lvl="1" eaLnBrk="1" hangingPunct="1">
              <a:lnSpc>
                <a:spcPct val="90000"/>
              </a:lnSpc>
            </a:pPr>
            <a:r>
              <a:rPr lang="en-US" altLang="en-US" sz="2400" dirty="0" smtClean="0"/>
              <a:t>We have planned to demolition during off hours and weekends.  This will have a slight impact on our cost (less than 1%), but the impact to customer satisfaction justifies this.  </a:t>
            </a:r>
          </a:p>
          <a:p>
            <a:pPr lvl="1" eaLnBrk="1" hangingPunct="1">
              <a:lnSpc>
                <a:spcPct val="90000"/>
              </a:lnSpc>
            </a:pPr>
            <a:r>
              <a:rPr lang="en-US" altLang="en-US" sz="2400" dirty="0" smtClean="0"/>
              <a:t>We will also install rubber sheets on the floors to diminish noise and vibrations. </a:t>
            </a:r>
          </a:p>
          <a:p>
            <a:pPr lvl="1" eaLnBrk="1" hangingPunct="1">
              <a:lnSpc>
                <a:spcPct val="90000"/>
              </a:lnSpc>
            </a:pPr>
            <a:r>
              <a:rPr lang="en-US" altLang="en-US" sz="2400" dirty="0" smtClean="0"/>
              <a:t>Both solutions can be performed within your budget. </a:t>
            </a:r>
          </a:p>
          <a:p>
            <a:pPr lvl="1" eaLnBrk="1" hangingPunct="1">
              <a:lnSpc>
                <a:spcPct val="90000"/>
              </a:lnSpc>
            </a:pPr>
            <a:r>
              <a:rPr lang="en-US" altLang="en-US" sz="2400" dirty="0" smtClean="0"/>
              <a:t>Both solutions have been used on previous projects with high  customer satisfaction (9.4/10).</a:t>
            </a:r>
          </a:p>
          <a:p>
            <a:pPr lvl="1" eaLnBrk="1" hangingPunct="1">
              <a:lnSpc>
                <a:spcPct val="90000"/>
              </a:lnSpc>
            </a:pPr>
            <a:endParaRPr lang="en-US" altLang="en-US" sz="1600" dirty="0" smtClean="0"/>
          </a:p>
          <a:p>
            <a:pPr eaLnBrk="1" hangingPunct="1">
              <a:lnSpc>
                <a:spcPct val="90000"/>
              </a:lnSpc>
            </a:pPr>
            <a:endParaRPr lang="en-US" altLang="en-US" sz="1600" dirty="0" smtClean="0"/>
          </a:p>
        </p:txBody>
      </p:sp>
      <p:pic>
        <p:nvPicPr>
          <p:cNvPr id="35845" name="Picture 4" descr="j01824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133" y="175665"/>
            <a:ext cx="1857361" cy="12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52400" y="865981"/>
            <a:ext cx="5805299" cy="428657"/>
          </a:xfrm>
          <a:prstGeom prst="rect">
            <a:avLst/>
          </a:prstGeom>
          <a:noFill/>
          <a:ln w="9525">
            <a:noFill/>
            <a:miter lim="800000"/>
            <a:headEnd/>
            <a:tailEnd/>
          </a:ln>
          <a:effectLst/>
        </p:spPr>
        <p:txBody>
          <a:bodyPr lIns="91436" tIns="45718" rIns="91436" bIns="45718" anchor="ctr"/>
          <a:lstStyle/>
          <a:p>
            <a:pPr>
              <a:defRPr/>
            </a:pPr>
            <a:r>
              <a:rPr lang="en-US" sz="2000" b="1" spc="-100" dirty="0" smtClean="0">
                <a:solidFill>
                  <a:srgbClr val="0070C0"/>
                </a:solidFill>
                <a:latin typeface="Arial" panose="020B0604020202020204" pitchFamily="34" charset="0"/>
                <a:ea typeface="+mj-ea"/>
                <a:cs typeface="Arial" panose="020B0604020202020204" pitchFamily="34" charset="0"/>
              </a:rPr>
              <a:t>Minimizing Noise from Demolition</a:t>
            </a:r>
            <a:endParaRPr lang="en-US" sz="2000" b="1" spc="-100" dirty="0">
              <a:solidFill>
                <a:srgbClr val="0070C0"/>
              </a:solidFill>
              <a:latin typeface="Arial" panose="020B0604020202020204" pitchFamily="34" charset="0"/>
              <a:ea typeface="+mj-ea"/>
              <a:cs typeface="Arial" panose="020B0604020202020204" pitchFamily="34" charset="0"/>
            </a:endParaRPr>
          </a:p>
        </p:txBody>
      </p:sp>
      <p:sp>
        <p:nvSpPr>
          <p:cNvPr id="6" name="Rectangle 5"/>
          <p:cNvSpPr/>
          <p:nvPr/>
        </p:nvSpPr>
        <p:spPr>
          <a:xfrm>
            <a:off x="274320" y="1374130"/>
            <a:ext cx="8677174" cy="1269701"/>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Transfers Risk to the Client!!! </a:t>
            </a:r>
          </a:p>
          <a:p>
            <a:pPr algn="ctr"/>
            <a:r>
              <a:rPr lang="en-US" sz="3200" b="1" dirty="0" smtClean="0">
                <a:solidFill>
                  <a:srgbClr val="FF0000"/>
                </a:solidFill>
                <a:sym typeface="Wingdings" panose="05000000000000000000" pitchFamily="2" charset="2"/>
              </a:rPr>
              <a:t></a:t>
            </a:r>
            <a:endParaRPr lang="en-US" sz="3200" b="1" dirty="0" smtClean="0">
              <a:solidFill>
                <a:srgbClr val="FF0000"/>
              </a:solidFill>
            </a:endParaRPr>
          </a:p>
        </p:txBody>
      </p:sp>
    </p:spTree>
    <p:custDataLst>
      <p:tags r:id="rId1"/>
    </p:custDataLst>
    <p:extLst>
      <p:ext uri="{BB962C8B-B14F-4D97-AF65-F5344CB8AC3E}">
        <p14:creationId xmlns:p14="http://schemas.microsoft.com/office/powerpoint/2010/main" val="1641730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90914">
                                            <p:txEl>
                                              <p:pRg st="2" end="2"/>
                                            </p:txEl>
                                          </p:spTgt>
                                        </p:tgtEl>
                                        <p:attrNameLst>
                                          <p:attrName>style.visibility</p:attrName>
                                        </p:attrNameLst>
                                      </p:cBhvr>
                                      <p:to>
                                        <p:strVal val="visible"/>
                                      </p:to>
                                    </p:set>
                                    <p:animEffect transition="in" filter="dissolve">
                                      <p:cBhvr>
                                        <p:cTn id="12" dur="500"/>
                                        <p:tgtEl>
                                          <p:spTgt spid="1190914">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190914">
                                            <p:txEl>
                                              <p:pRg st="3" end="3"/>
                                            </p:txEl>
                                          </p:spTgt>
                                        </p:tgtEl>
                                        <p:attrNameLst>
                                          <p:attrName>style.visibility</p:attrName>
                                        </p:attrNameLst>
                                      </p:cBhvr>
                                      <p:to>
                                        <p:strVal val="visible"/>
                                      </p:to>
                                    </p:set>
                                    <p:animEffect transition="in" filter="dissolve">
                                      <p:cBhvr>
                                        <p:cTn id="16" dur="500"/>
                                        <p:tgtEl>
                                          <p:spTgt spid="1190914">
                                            <p:txEl>
                                              <p:pRg st="3" end="3"/>
                                            </p:txEl>
                                          </p:spTgt>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190914">
                                            <p:txEl>
                                              <p:pRg st="4" end="4"/>
                                            </p:txEl>
                                          </p:spTgt>
                                        </p:tgtEl>
                                        <p:attrNameLst>
                                          <p:attrName>style.visibility</p:attrName>
                                        </p:attrNameLst>
                                      </p:cBhvr>
                                      <p:to>
                                        <p:strVal val="visible"/>
                                      </p:to>
                                    </p:set>
                                    <p:animEffect transition="in" filter="dissolve">
                                      <p:cBhvr>
                                        <p:cTn id="20" dur="500"/>
                                        <p:tgtEl>
                                          <p:spTgt spid="1190914">
                                            <p:txEl>
                                              <p:pRg st="4" end="4"/>
                                            </p:txEl>
                                          </p:spTgt>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190914">
                                            <p:txEl>
                                              <p:pRg st="5" end="5"/>
                                            </p:txEl>
                                          </p:spTgt>
                                        </p:tgtEl>
                                        <p:attrNameLst>
                                          <p:attrName>style.visibility</p:attrName>
                                        </p:attrNameLst>
                                      </p:cBhvr>
                                      <p:to>
                                        <p:strVal val="visible"/>
                                      </p:to>
                                    </p:set>
                                    <p:animEffect transition="in" filter="dissolve">
                                      <p:cBhvr>
                                        <p:cTn id="24" dur="500"/>
                                        <p:tgtEl>
                                          <p:spTgt spid="1190914">
                                            <p:txEl>
                                              <p:pRg st="5" end="5"/>
                                            </p:txEl>
                                          </p:spTgt>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1190914">
                                            <p:txEl>
                                              <p:pRg st="6" end="6"/>
                                            </p:txEl>
                                          </p:spTgt>
                                        </p:tgtEl>
                                        <p:attrNameLst>
                                          <p:attrName>style.visibility</p:attrName>
                                        </p:attrNameLst>
                                      </p:cBhvr>
                                      <p:to>
                                        <p:strVal val="visible"/>
                                      </p:to>
                                    </p:set>
                                    <p:animEffect transition="in" filter="dissolve">
                                      <p:cBhvr>
                                        <p:cTn id="28" dur="500"/>
                                        <p:tgtEl>
                                          <p:spTgt spid="1190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1190914" name="Rectangle 2"/>
          <p:cNvSpPr>
            <a:spLocks noGrp="1" noChangeArrowheads="1"/>
          </p:cNvSpPr>
          <p:nvPr>
            <p:ph idx="1"/>
          </p:nvPr>
        </p:nvSpPr>
        <p:spPr>
          <a:xfrm>
            <a:off x="96282" y="1258824"/>
            <a:ext cx="8864838" cy="4867339"/>
          </a:xfrm>
          <a:prstGeom prst="rect">
            <a:avLst/>
          </a:prstGeom>
        </p:spPr>
        <p:txBody>
          <a:bodyPr>
            <a:noAutofit/>
          </a:bodyPr>
          <a:lstStyle/>
          <a:p>
            <a:r>
              <a:rPr lang="en-US" altLang="en-US" sz="2400" b="1" u="sng" dirty="0" smtClean="0">
                <a:cs typeface="Tahoma" pitchFamily="-112" charset="0"/>
              </a:rPr>
              <a:t>Solution </a:t>
            </a:r>
            <a:r>
              <a:rPr lang="en-US" altLang="en-US" sz="2400" b="1" u="sng" dirty="0">
                <a:cs typeface="Tahoma" pitchFamily="-112" charset="0"/>
              </a:rPr>
              <a:t>1</a:t>
            </a:r>
            <a:endParaRPr lang="en-US" altLang="en-US" sz="2400" b="1" dirty="0" smtClean="0">
              <a:cs typeface="Tahoma" pitchFamily="-112" charset="0"/>
            </a:endParaRPr>
          </a:p>
          <a:p>
            <a:pPr lvl="1"/>
            <a:r>
              <a:rPr lang="en-US" altLang="en-US" sz="2400" dirty="0" smtClean="0">
                <a:solidFill>
                  <a:srgbClr val="C00000"/>
                </a:solidFill>
                <a:cs typeface="Tahoma" pitchFamily="-112" charset="0"/>
              </a:rPr>
              <a:t>By optimizing building location, using a hybrid design, and exploring strong fundamental design processes will provide an optimum solutions. </a:t>
            </a:r>
          </a:p>
          <a:p>
            <a:pPr lvl="1"/>
            <a:r>
              <a:rPr lang="en-US" altLang="en-US" sz="2400" dirty="0" smtClean="0">
                <a:solidFill>
                  <a:srgbClr val="C00000"/>
                </a:solidFill>
                <a:cs typeface="Tahoma" pitchFamily="-112" charset="0"/>
              </a:rPr>
              <a:t>As design progresses, continuous verification of the budget will be utilized to ensure success. </a:t>
            </a:r>
            <a:endParaRPr lang="en-US" altLang="en-US" sz="2400" dirty="0">
              <a:solidFill>
                <a:srgbClr val="C00000"/>
              </a:solidFill>
              <a:cs typeface="Tahoma" pitchFamily="-112" charset="0"/>
            </a:endParaRPr>
          </a:p>
          <a:p>
            <a:pPr lvl="1"/>
            <a:endParaRPr lang="en-US" altLang="en-US" sz="1100" dirty="0">
              <a:cs typeface="Tahoma" pitchFamily="-112" charset="0"/>
            </a:endParaRPr>
          </a:p>
          <a:p>
            <a:r>
              <a:rPr lang="en-US" altLang="en-US" sz="2400" b="1" u="sng" dirty="0">
                <a:cs typeface="Tahoma" pitchFamily="-112" charset="0"/>
              </a:rPr>
              <a:t>Solution </a:t>
            </a:r>
            <a:r>
              <a:rPr lang="en-US" altLang="en-US" sz="2400" b="1" u="sng" dirty="0" smtClean="0">
                <a:cs typeface="Tahoma" pitchFamily="-112" charset="0"/>
              </a:rPr>
              <a:t>2</a:t>
            </a:r>
            <a:endParaRPr lang="en-US" altLang="en-US" sz="2400" b="1" dirty="0">
              <a:cs typeface="Tahoma" pitchFamily="-112" charset="0"/>
            </a:endParaRPr>
          </a:p>
          <a:p>
            <a:pPr lvl="1"/>
            <a:r>
              <a:rPr lang="en-US" altLang="en-US" dirty="0" smtClean="0">
                <a:solidFill>
                  <a:srgbClr val="C00000"/>
                </a:solidFill>
                <a:cs typeface="Tahoma" pitchFamily="-112" charset="0"/>
              </a:rPr>
              <a:t>The owner can be assured the budget is not a risk. </a:t>
            </a:r>
          </a:p>
          <a:p>
            <a:pPr lvl="1"/>
            <a:r>
              <a:rPr lang="en-US" altLang="en-US" dirty="0" smtClean="0">
                <a:solidFill>
                  <a:srgbClr val="C00000"/>
                </a:solidFill>
                <a:cs typeface="Tahoma" pitchFamily="-112" charset="0"/>
              </a:rPr>
              <a:t>Our world class team has connections to a wide range of high performing suppliers to ensure you always get the best prices so that the budget will be met. </a:t>
            </a:r>
            <a:endParaRPr lang="en-US" altLang="en-US" dirty="0">
              <a:solidFill>
                <a:srgbClr val="C00000"/>
              </a:solidFill>
              <a:cs typeface="Tahoma" pitchFamily="-112" charset="0"/>
            </a:endParaRPr>
          </a:p>
          <a:p>
            <a:pPr lvl="1"/>
            <a:endParaRPr lang="en-US" altLang="en-US" sz="1800" dirty="0" smtClean="0">
              <a:cs typeface="Tahoma" pitchFamily="-112" charset="0"/>
            </a:endParaRPr>
          </a:p>
        </p:txBody>
      </p:sp>
      <p:pic>
        <p:nvPicPr>
          <p:cNvPr id="7" name="Picture 2" descr="http://peel.library.ualberta.ca/pcimages/PC/006/web/PC006995.jpg"/>
          <p:cNvPicPr>
            <a:picLocks noChangeAspect="1" noChangeArrowheads="1"/>
          </p:cNvPicPr>
          <p:nvPr/>
        </p:nvPicPr>
        <p:blipFill>
          <a:blip r:embed="rId4" cstate="print"/>
          <a:srcRect t="17741" b="25806"/>
          <a:stretch>
            <a:fillRect/>
          </a:stretch>
        </p:blipFill>
        <p:spPr bwMode="auto">
          <a:xfrm>
            <a:off x="6551584" y="38852"/>
            <a:ext cx="2496134" cy="807286"/>
          </a:xfrm>
          <a:prstGeom prst="rect">
            <a:avLst/>
          </a:prstGeom>
          <a:noFill/>
          <a:ln w="9525">
            <a:noFill/>
            <a:miter lim="800000"/>
            <a:headEnd/>
            <a:tailEnd/>
          </a:ln>
        </p:spPr>
      </p:pic>
      <p:sp>
        <p:nvSpPr>
          <p:cNvPr id="6" name="Rectangle 2"/>
          <p:cNvSpPr txBox="1">
            <a:spLocks noChangeArrowheads="1"/>
          </p:cNvSpPr>
          <p:nvPr/>
        </p:nvSpPr>
        <p:spPr bwMode="auto">
          <a:xfrm>
            <a:off x="96282" y="391608"/>
            <a:ext cx="7961313"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3600" b="1"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i="1" dirty="0" smtClean="0">
                <a:solidFill>
                  <a:srgbClr val="800000"/>
                </a:solidFill>
                <a:effectLst>
                  <a:outerShdw blurRad="38100" dist="38100" dir="2700000" algn="tl">
                    <a:srgbClr val="C0C0C0"/>
                  </a:outerShdw>
                </a:effectLst>
                <a:latin typeface="+mj-lt"/>
                <a:cs typeface="+mj-cs"/>
              </a:rPr>
              <a:t>Example of Risk Solutions </a:t>
            </a:r>
            <a:r>
              <a:rPr lang="en-US" sz="3200" dirty="0" smtClean="0"/>
              <a:t/>
            </a:r>
            <a:br>
              <a:rPr lang="en-US" sz="3200" dirty="0" smtClean="0"/>
            </a:br>
            <a:r>
              <a:rPr lang="en-US" sz="2800" i="1" dirty="0" smtClean="0">
                <a:solidFill>
                  <a:srgbClr val="800000"/>
                </a:solidFill>
                <a:effectLst>
                  <a:outerShdw blurRad="38100" dist="38100" dir="2700000" algn="tl">
                    <a:srgbClr val="C0C0C0"/>
                  </a:outerShdw>
                </a:effectLst>
                <a:latin typeface="+mj-lt"/>
                <a:cs typeface="+mj-cs"/>
              </a:rPr>
              <a:t>Risk: </a:t>
            </a:r>
            <a:r>
              <a:rPr lang="en-US" sz="2000" dirty="0" smtClean="0">
                <a:solidFill>
                  <a:srgbClr val="0070C0"/>
                </a:solidFill>
              </a:rPr>
              <a:t>Owner’s Budget (DB Residence Hall)</a:t>
            </a:r>
            <a:endParaRPr lang="en-US" sz="2400" dirty="0">
              <a:solidFill>
                <a:srgbClr val="0070C0"/>
              </a:solidFill>
            </a:endParaRPr>
          </a:p>
        </p:txBody>
      </p:sp>
    </p:spTree>
    <p:custDataLst>
      <p:tags r:id="rId1"/>
    </p:custDataLst>
    <p:extLst>
      <p:ext uri="{BB962C8B-B14F-4D97-AF65-F5344CB8AC3E}">
        <p14:creationId xmlns:p14="http://schemas.microsoft.com/office/powerpoint/2010/main" val="2406775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90914">
                                            <p:txEl>
                                              <p:pRg st="0" end="0"/>
                                            </p:txEl>
                                          </p:spTgt>
                                        </p:tgtEl>
                                        <p:attrNameLst>
                                          <p:attrName>style.visibility</p:attrName>
                                        </p:attrNameLst>
                                      </p:cBhvr>
                                      <p:to>
                                        <p:strVal val="visible"/>
                                      </p:to>
                                    </p:set>
                                    <p:animEffect transition="in" filter="wipe(down)">
                                      <p:cBhvr>
                                        <p:cTn id="7" dur="500"/>
                                        <p:tgtEl>
                                          <p:spTgt spid="11909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90914">
                                            <p:txEl>
                                              <p:pRg st="1" end="1"/>
                                            </p:txEl>
                                          </p:spTgt>
                                        </p:tgtEl>
                                        <p:attrNameLst>
                                          <p:attrName>style.visibility</p:attrName>
                                        </p:attrNameLst>
                                      </p:cBhvr>
                                      <p:to>
                                        <p:strVal val="visible"/>
                                      </p:to>
                                    </p:set>
                                    <p:animEffect transition="in" filter="wipe(down)">
                                      <p:cBhvr>
                                        <p:cTn id="10" dur="500"/>
                                        <p:tgtEl>
                                          <p:spTgt spid="119091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90914">
                                            <p:txEl>
                                              <p:pRg st="2" end="2"/>
                                            </p:txEl>
                                          </p:spTgt>
                                        </p:tgtEl>
                                        <p:attrNameLst>
                                          <p:attrName>style.visibility</p:attrName>
                                        </p:attrNameLst>
                                      </p:cBhvr>
                                      <p:to>
                                        <p:strVal val="visible"/>
                                      </p:to>
                                    </p:set>
                                    <p:animEffect transition="in" filter="wipe(down)">
                                      <p:cBhvr>
                                        <p:cTn id="13" dur="500"/>
                                        <p:tgtEl>
                                          <p:spTgt spid="11909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90914">
                                            <p:txEl>
                                              <p:pRg st="4" end="4"/>
                                            </p:txEl>
                                          </p:spTgt>
                                        </p:tgtEl>
                                        <p:attrNameLst>
                                          <p:attrName>style.visibility</p:attrName>
                                        </p:attrNameLst>
                                      </p:cBhvr>
                                      <p:to>
                                        <p:strVal val="visible"/>
                                      </p:to>
                                    </p:set>
                                    <p:animEffect transition="in" filter="wipe(down)">
                                      <p:cBhvr>
                                        <p:cTn id="18" dur="500"/>
                                        <p:tgtEl>
                                          <p:spTgt spid="119091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90914">
                                            <p:txEl>
                                              <p:pRg st="5" end="5"/>
                                            </p:txEl>
                                          </p:spTgt>
                                        </p:tgtEl>
                                        <p:attrNameLst>
                                          <p:attrName>style.visibility</p:attrName>
                                        </p:attrNameLst>
                                      </p:cBhvr>
                                      <p:to>
                                        <p:strVal val="visible"/>
                                      </p:to>
                                    </p:set>
                                    <p:animEffect transition="in" filter="wipe(down)">
                                      <p:cBhvr>
                                        <p:cTn id="21" dur="500"/>
                                        <p:tgtEl>
                                          <p:spTgt spid="1190914">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90914">
                                            <p:txEl>
                                              <p:pRg st="6" end="6"/>
                                            </p:txEl>
                                          </p:spTgt>
                                        </p:tgtEl>
                                        <p:attrNameLst>
                                          <p:attrName>style.visibility</p:attrName>
                                        </p:attrNameLst>
                                      </p:cBhvr>
                                      <p:to>
                                        <p:strVal val="visible"/>
                                      </p:to>
                                    </p:set>
                                    <p:animEffect transition="in" filter="wipe(down)">
                                      <p:cBhvr>
                                        <p:cTn id="24" dur="500"/>
                                        <p:tgtEl>
                                          <p:spTgt spid="11909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1190914" name="Rectangle 2"/>
          <p:cNvSpPr>
            <a:spLocks noGrp="1" noChangeArrowheads="1"/>
          </p:cNvSpPr>
          <p:nvPr>
            <p:ph idx="1"/>
          </p:nvPr>
        </p:nvSpPr>
        <p:spPr>
          <a:xfrm>
            <a:off x="1" y="1417638"/>
            <a:ext cx="9144000" cy="4708526"/>
          </a:xfrm>
          <a:prstGeom prst="rect">
            <a:avLst/>
          </a:prstGeom>
        </p:spPr>
        <p:txBody>
          <a:bodyPr>
            <a:noAutofit/>
          </a:bodyPr>
          <a:lstStyle/>
          <a:p>
            <a:pPr marL="0" indent="0">
              <a:buNone/>
            </a:pPr>
            <a:r>
              <a:rPr lang="en-US" altLang="en-US" sz="2800" b="1" u="sng" dirty="0" smtClean="0">
                <a:cs typeface="Tahoma" pitchFamily="-112" charset="0"/>
              </a:rPr>
              <a:t>Solution </a:t>
            </a:r>
            <a:r>
              <a:rPr lang="en-US" altLang="en-US" sz="2800" b="1" u="sng" dirty="0">
                <a:cs typeface="Tahoma" pitchFamily="-112" charset="0"/>
              </a:rPr>
              <a:t>3</a:t>
            </a:r>
          </a:p>
          <a:p>
            <a:pPr>
              <a:spcBef>
                <a:spcPct val="0"/>
              </a:spcBef>
            </a:pPr>
            <a:r>
              <a:rPr lang="en-US" altLang="en-US" sz="2800" dirty="0" smtClean="0">
                <a:cs typeface="Tahoma" pitchFamily="-112" charset="0"/>
              </a:rPr>
              <a:t>Budget </a:t>
            </a:r>
            <a:r>
              <a:rPr lang="en-US" altLang="en-US" sz="2800" dirty="0">
                <a:cs typeface="Tahoma" pitchFamily="-112" charset="0"/>
              </a:rPr>
              <a:t>cannot accommodate </a:t>
            </a:r>
            <a:r>
              <a:rPr lang="en-US" altLang="en-US" sz="2800" dirty="0" smtClean="0">
                <a:cs typeface="Tahoma" pitchFamily="-112" charset="0"/>
              </a:rPr>
              <a:t>program requirements</a:t>
            </a:r>
            <a:r>
              <a:rPr lang="en-US" altLang="en-US" sz="2800" dirty="0">
                <a:cs typeface="Tahoma" pitchFamily="-112" charset="0"/>
              </a:rPr>
              <a:t>. </a:t>
            </a:r>
            <a:endParaRPr lang="en-US" altLang="en-US" sz="2800" dirty="0" smtClean="0">
              <a:cs typeface="Tahoma" pitchFamily="-112" charset="0"/>
            </a:endParaRPr>
          </a:p>
          <a:p>
            <a:pPr>
              <a:spcBef>
                <a:spcPct val="0"/>
              </a:spcBef>
            </a:pPr>
            <a:endParaRPr lang="en-US" altLang="en-US" sz="2800" dirty="0" smtClean="0">
              <a:cs typeface="Tahoma" pitchFamily="-112" charset="0"/>
            </a:endParaRPr>
          </a:p>
          <a:p>
            <a:pPr>
              <a:spcBef>
                <a:spcPct val="0"/>
              </a:spcBef>
            </a:pPr>
            <a:r>
              <a:rPr lang="en-US" altLang="en-US" sz="2800" dirty="0" smtClean="0">
                <a:cs typeface="Tahoma" pitchFamily="-112" charset="0"/>
              </a:rPr>
              <a:t>Options to meet </a:t>
            </a:r>
            <a:r>
              <a:rPr lang="en-US" altLang="en-US" sz="2800" dirty="0">
                <a:cs typeface="Tahoma" pitchFamily="-112" charset="0"/>
              </a:rPr>
              <a:t>the </a:t>
            </a:r>
            <a:r>
              <a:rPr lang="en-US" altLang="en-US" sz="2800" dirty="0" smtClean="0">
                <a:cs typeface="Tahoma" pitchFamily="-112" charset="0"/>
              </a:rPr>
              <a:t>budget &amp; deliver required beds:</a:t>
            </a:r>
          </a:p>
          <a:p>
            <a:pPr lvl="1">
              <a:spcBef>
                <a:spcPct val="0"/>
              </a:spcBef>
            </a:pPr>
            <a:endParaRPr lang="en-US" altLang="en-US" sz="2000" dirty="0" smtClean="0">
              <a:cs typeface="Tahoma" pitchFamily="-112" charset="0"/>
            </a:endParaRPr>
          </a:p>
          <a:p>
            <a:pPr lvl="1">
              <a:spcBef>
                <a:spcPct val="0"/>
              </a:spcBef>
            </a:pPr>
            <a:r>
              <a:rPr lang="en-US" altLang="en-US" sz="2800" dirty="0" smtClean="0">
                <a:cs typeface="Tahoma" pitchFamily="-112" charset="0"/>
              </a:rPr>
              <a:t>Remove </a:t>
            </a:r>
            <a:r>
              <a:rPr lang="en-US" altLang="en-US" sz="2800" dirty="0">
                <a:cs typeface="Tahoma" pitchFamily="-112" charset="0"/>
              </a:rPr>
              <a:t>underground </a:t>
            </a:r>
            <a:r>
              <a:rPr lang="en-US" altLang="en-US" sz="2800" dirty="0" err="1">
                <a:cs typeface="Tahoma" pitchFamily="-112" charset="0"/>
              </a:rPr>
              <a:t>parkade</a:t>
            </a:r>
            <a:r>
              <a:rPr lang="en-US" altLang="en-US" sz="2800" dirty="0">
                <a:cs typeface="Tahoma" pitchFamily="-112" charset="0"/>
              </a:rPr>
              <a:t> </a:t>
            </a:r>
            <a:r>
              <a:rPr lang="en-US" altLang="en-US" sz="2800" dirty="0" smtClean="0">
                <a:cs typeface="Tahoma" pitchFamily="-112" charset="0"/>
              </a:rPr>
              <a:t>(</a:t>
            </a:r>
            <a:r>
              <a:rPr lang="en-US" altLang="en-US" sz="2800" b="1" dirty="0" smtClean="0">
                <a:cs typeface="Tahoma" pitchFamily="-112" charset="0"/>
              </a:rPr>
              <a:t>$</a:t>
            </a:r>
            <a:r>
              <a:rPr lang="en-US" altLang="en-US" sz="2800" b="1" dirty="0">
                <a:cs typeface="Tahoma" pitchFamily="-112" charset="0"/>
              </a:rPr>
              <a:t>2,054,717 </a:t>
            </a:r>
            <a:r>
              <a:rPr lang="en-US" altLang="en-US" sz="2800" b="1" dirty="0" smtClean="0">
                <a:cs typeface="Tahoma" pitchFamily="-112" charset="0"/>
              </a:rPr>
              <a:t>deduct)</a:t>
            </a:r>
            <a:endParaRPr lang="en-US" altLang="en-US" sz="2800" b="1" dirty="0">
              <a:cs typeface="Tahoma" pitchFamily="-112" charset="0"/>
            </a:endParaRPr>
          </a:p>
          <a:p>
            <a:pPr lvl="1">
              <a:spcBef>
                <a:spcPct val="0"/>
              </a:spcBef>
            </a:pPr>
            <a:endParaRPr lang="en-US" altLang="en-US" sz="2000" dirty="0" smtClean="0">
              <a:cs typeface="Tahoma" pitchFamily="-112" charset="0"/>
            </a:endParaRPr>
          </a:p>
          <a:p>
            <a:pPr lvl="1">
              <a:spcBef>
                <a:spcPct val="0"/>
              </a:spcBef>
            </a:pPr>
            <a:r>
              <a:rPr lang="en-US" altLang="en-US" sz="2800" dirty="0" smtClean="0">
                <a:cs typeface="Tahoma" pitchFamily="-112" charset="0"/>
              </a:rPr>
              <a:t>Reduction </a:t>
            </a:r>
            <a:r>
              <a:rPr lang="en-US" altLang="en-US" sz="2800" dirty="0">
                <a:cs typeface="Tahoma" pitchFamily="-112" charset="0"/>
              </a:rPr>
              <a:t>in certain </a:t>
            </a:r>
            <a:r>
              <a:rPr lang="en-US" altLang="en-US" sz="2800" dirty="0" smtClean="0">
                <a:cs typeface="Tahoma" pitchFamily="-112" charset="0"/>
              </a:rPr>
              <a:t>finishes, such as wall </a:t>
            </a:r>
            <a:r>
              <a:rPr lang="en-US" altLang="en-US" sz="2800" dirty="0">
                <a:cs typeface="Tahoma" pitchFamily="-112" charset="0"/>
              </a:rPr>
              <a:t>panels vs. dry </a:t>
            </a:r>
            <a:r>
              <a:rPr lang="en-US" altLang="en-US" sz="2800" dirty="0" smtClean="0">
                <a:cs typeface="Tahoma" pitchFamily="-112" charset="0"/>
              </a:rPr>
              <a:t>wall (</a:t>
            </a:r>
            <a:r>
              <a:rPr lang="en-US" altLang="en-US" sz="2800" b="1" dirty="0" smtClean="0">
                <a:cs typeface="Tahoma" pitchFamily="-112" charset="0"/>
              </a:rPr>
              <a:t>$67,000 deduct)</a:t>
            </a:r>
            <a:endParaRPr lang="en-US" altLang="en-US" sz="2800" b="1" dirty="0">
              <a:cs typeface="Tahoma" pitchFamily="-112" charset="0"/>
            </a:endParaRPr>
          </a:p>
          <a:p>
            <a:pPr lvl="1">
              <a:spcBef>
                <a:spcPct val="0"/>
              </a:spcBef>
            </a:pPr>
            <a:endParaRPr lang="en-US" altLang="en-US" sz="2000" dirty="0" smtClean="0">
              <a:cs typeface="Tahoma" pitchFamily="-112" charset="0"/>
            </a:endParaRPr>
          </a:p>
          <a:p>
            <a:pPr lvl="1">
              <a:spcBef>
                <a:spcPct val="0"/>
              </a:spcBef>
            </a:pPr>
            <a:r>
              <a:rPr lang="en-US" altLang="en-US" sz="2800" dirty="0" smtClean="0">
                <a:cs typeface="Tahoma" pitchFamily="-112" charset="0"/>
              </a:rPr>
              <a:t>Design efficiencies: adjust </a:t>
            </a:r>
            <a:r>
              <a:rPr lang="en-US" altLang="en-US" sz="2800" dirty="0">
                <a:cs typeface="Tahoma" pitchFamily="-112" charset="0"/>
              </a:rPr>
              <a:t>net-to-gross ratios in targeted areas of building </a:t>
            </a:r>
            <a:r>
              <a:rPr lang="en-US" altLang="en-US" sz="2800" dirty="0" smtClean="0">
                <a:cs typeface="Tahoma" pitchFamily="-112" charset="0"/>
              </a:rPr>
              <a:t>program, i.e. hallways</a:t>
            </a:r>
            <a:r>
              <a:rPr lang="en-US" altLang="en-US" sz="2800" dirty="0">
                <a:cs typeface="Tahoma" pitchFamily="-112" charset="0"/>
              </a:rPr>
              <a:t>, common </a:t>
            </a:r>
            <a:r>
              <a:rPr lang="en-US" altLang="en-US" sz="2800" dirty="0" smtClean="0">
                <a:cs typeface="Tahoma" pitchFamily="-112" charset="0"/>
              </a:rPr>
              <a:t>spaces </a:t>
            </a:r>
            <a:r>
              <a:rPr lang="en-US" altLang="en-US" sz="2800" b="1" dirty="0" smtClean="0">
                <a:cs typeface="Tahoma" pitchFamily="-112" charset="0"/>
              </a:rPr>
              <a:t>($1,686,149 net savings)</a:t>
            </a:r>
          </a:p>
        </p:txBody>
      </p:sp>
      <p:sp>
        <p:nvSpPr>
          <p:cNvPr id="6" name="Rectangle 2"/>
          <p:cNvSpPr txBox="1">
            <a:spLocks noChangeArrowheads="1"/>
          </p:cNvSpPr>
          <p:nvPr/>
        </p:nvSpPr>
        <p:spPr bwMode="auto">
          <a:xfrm>
            <a:off x="96282" y="391608"/>
            <a:ext cx="7961313"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3600" b="1"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i="1" dirty="0" smtClean="0">
                <a:solidFill>
                  <a:srgbClr val="800000"/>
                </a:solidFill>
                <a:effectLst>
                  <a:outerShdw blurRad="38100" dist="38100" dir="2700000" algn="tl">
                    <a:srgbClr val="C0C0C0"/>
                  </a:outerShdw>
                </a:effectLst>
                <a:latin typeface="+mj-lt"/>
                <a:cs typeface="+mj-cs"/>
              </a:rPr>
              <a:t>Example of Risk Solutions </a:t>
            </a:r>
            <a:r>
              <a:rPr lang="en-US" sz="3200" dirty="0" smtClean="0"/>
              <a:t/>
            </a:r>
            <a:br>
              <a:rPr lang="en-US" sz="3200" dirty="0" smtClean="0"/>
            </a:br>
            <a:r>
              <a:rPr lang="en-US" sz="2800" i="1" dirty="0" smtClean="0">
                <a:solidFill>
                  <a:srgbClr val="800000"/>
                </a:solidFill>
                <a:effectLst>
                  <a:outerShdw blurRad="38100" dist="38100" dir="2700000" algn="tl">
                    <a:srgbClr val="C0C0C0"/>
                  </a:outerShdw>
                </a:effectLst>
                <a:latin typeface="+mj-lt"/>
                <a:cs typeface="+mj-cs"/>
              </a:rPr>
              <a:t>Risk: </a:t>
            </a:r>
            <a:r>
              <a:rPr lang="en-US" sz="2000" dirty="0" smtClean="0">
                <a:solidFill>
                  <a:srgbClr val="0070C0"/>
                </a:solidFill>
              </a:rPr>
              <a:t>Owner’s Budget (DB Residence Hall) contd.</a:t>
            </a:r>
            <a:endParaRPr lang="en-US" sz="2400" dirty="0">
              <a:solidFill>
                <a:srgbClr val="0070C0"/>
              </a:solidFill>
            </a:endParaRPr>
          </a:p>
        </p:txBody>
      </p:sp>
      <p:pic>
        <p:nvPicPr>
          <p:cNvPr id="8" name="Picture 2" descr="http://peel.library.ualberta.ca/pcimages/PC/006/web/PC006995.jpg"/>
          <p:cNvPicPr>
            <a:picLocks noChangeAspect="1" noChangeArrowheads="1"/>
          </p:cNvPicPr>
          <p:nvPr/>
        </p:nvPicPr>
        <p:blipFill>
          <a:blip r:embed="rId4" cstate="print"/>
          <a:srcRect t="17741" b="25806"/>
          <a:stretch>
            <a:fillRect/>
          </a:stretch>
        </p:blipFill>
        <p:spPr bwMode="auto">
          <a:xfrm>
            <a:off x="6551584" y="38852"/>
            <a:ext cx="2496134" cy="80728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35394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90914">
                                            <p:txEl>
                                              <p:pRg st="5" end="5"/>
                                            </p:txEl>
                                          </p:spTgt>
                                        </p:tgtEl>
                                        <p:attrNameLst>
                                          <p:attrName>style.visibility</p:attrName>
                                        </p:attrNameLst>
                                      </p:cBhvr>
                                      <p:to>
                                        <p:strVal val="visible"/>
                                      </p:to>
                                    </p:set>
                                    <p:animEffect transition="in" filter="randombar(horizontal)">
                                      <p:cBhvr>
                                        <p:cTn id="7" dur="500"/>
                                        <p:tgtEl>
                                          <p:spTgt spid="1190914">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90914">
                                            <p:txEl>
                                              <p:pRg st="7" end="7"/>
                                            </p:txEl>
                                          </p:spTgt>
                                        </p:tgtEl>
                                        <p:attrNameLst>
                                          <p:attrName>style.visibility</p:attrName>
                                        </p:attrNameLst>
                                      </p:cBhvr>
                                      <p:to>
                                        <p:strVal val="visible"/>
                                      </p:to>
                                    </p:set>
                                    <p:animEffect transition="in" filter="randombar(horizontal)">
                                      <p:cBhvr>
                                        <p:cTn id="10" dur="500"/>
                                        <p:tgtEl>
                                          <p:spTgt spid="1190914">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190914">
                                            <p:txEl>
                                              <p:pRg st="9" end="9"/>
                                            </p:txEl>
                                          </p:spTgt>
                                        </p:tgtEl>
                                        <p:attrNameLst>
                                          <p:attrName>style.visibility</p:attrName>
                                        </p:attrNameLst>
                                      </p:cBhvr>
                                      <p:to>
                                        <p:strVal val="visible"/>
                                      </p:to>
                                    </p:set>
                                    <p:animEffect transition="in" filter="randombar(horizontal)">
                                      <p:cBhvr>
                                        <p:cTn id="13" dur="500"/>
                                        <p:tgtEl>
                                          <p:spTgt spid="11909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1904312"/>
            <a:ext cx="7886700" cy="1096029"/>
          </a:xfrm>
        </p:spPr>
        <p:txBody>
          <a:bodyPr>
            <a:noAutofit/>
          </a:bodyPr>
          <a:lstStyle/>
          <a:p>
            <a:pPr algn="ctr"/>
            <a:r>
              <a:rPr lang="en-US" sz="6000" dirty="0" smtClean="0">
                <a:solidFill>
                  <a:srgbClr val="0070C0"/>
                </a:solidFill>
              </a:rPr>
              <a:t>Keep it Short:</a:t>
            </a:r>
            <a:br>
              <a:rPr lang="en-US" sz="6000" dirty="0" smtClean="0">
                <a:solidFill>
                  <a:srgbClr val="0070C0"/>
                </a:solidFill>
              </a:rPr>
            </a:br>
            <a:r>
              <a:rPr lang="en-US" sz="6000" dirty="0">
                <a:solidFill>
                  <a:srgbClr val="0070C0"/>
                </a:solidFill>
              </a:rPr>
              <a:t/>
            </a:r>
            <a:br>
              <a:rPr lang="en-US" sz="6000" dirty="0">
                <a:solidFill>
                  <a:srgbClr val="0070C0"/>
                </a:solidFill>
              </a:rPr>
            </a:br>
            <a:r>
              <a:rPr lang="en-US" sz="6000" dirty="0" smtClean="0">
                <a:solidFill>
                  <a:srgbClr val="0070C0"/>
                </a:solidFill>
              </a:rPr>
              <a:t>Proposal Page Limits</a:t>
            </a:r>
            <a:endParaRPr lang="en-US" sz="6000" dirty="0">
              <a:solidFill>
                <a:srgbClr val="0070C0"/>
              </a:solidFill>
            </a:endParaRPr>
          </a:p>
        </p:txBody>
      </p:sp>
    </p:spTree>
    <p:extLst>
      <p:ext uri="{BB962C8B-B14F-4D97-AF65-F5344CB8AC3E}">
        <p14:creationId xmlns:p14="http://schemas.microsoft.com/office/powerpoint/2010/main" val="142236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60475"/>
          <a:ext cx="8670852" cy="1005840"/>
        </p:xfrm>
        <a:graphic>
          <a:graphicData uri="http://schemas.openxmlformats.org/drawingml/2006/table">
            <a:tbl>
              <a:tblPr firstRow="1" bandRow="1">
                <a:tableStyleId>{2D5ABB26-0587-4C30-8999-92F81FD0307C}</a:tableStyleId>
              </a:tblPr>
              <a:tblGrid>
                <a:gridCol w="1652451">
                  <a:extLst>
                    <a:ext uri="{9D8B030D-6E8A-4147-A177-3AD203B41FA5}">
                      <a16:colId xmlns:a16="http://schemas.microsoft.com/office/drawing/2014/main" val="20000"/>
                    </a:ext>
                  </a:extLst>
                </a:gridCol>
                <a:gridCol w="7018401">
                  <a:extLst>
                    <a:ext uri="{9D8B030D-6E8A-4147-A177-3AD203B41FA5}">
                      <a16:colId xmlns:a16="http://schemas.microsoft.com/office/drawing/2014/main" val="20001"/>
                    </a:ext>
                  </a:extLst>
                </a:gridCol>
              </a:tblGrid>
              <a:tr h="364342">
                <a:tc>
                  <a:txBody>
                    <a:bodyPr/>
                    <a:lstStyle/>
                    <a:p>
                      <a:r>
                        <a:rPr lang="en-US" b="1" dirty="0" smtClean="0"/>
                        <a:t>Risk 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The project schedule</a:t>
                      </a:r>
                      <a:r>
                        <a:rPr lang="en-US" b="1" baseline="0" dirty="0" smtClean="0"/>
                        <a:t> is quite compressed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mtClean="0"/>
                        <a:t>Solution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Establishing a solid work plan that is embraced</a:t>
                      </a:r>
                      <a:r>
                        <a:rPr lang="en-US" baseline="0" dirty="0" smtClean="0"/>
                        <a:t> by our staff, along with the [Owner] will be important to offset delays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Rectangle 2"/>
          <p:cNvSpPr>
            <a:spLocks noGrp="1" noChangeArrowheads="1"/>
          </p:cNvSpPr>
          <p:nvPr>
            <p:ph type="title"/>
          </p:nvPr>
        </p:nvSpPr>
        <p:spPr>
          <a:xfrm>
            <a:off x="228600" y="609600"/>
            <a:ext cx="7961313" cy="650875"/>
          </a:xfrm>
        </p:spPr>
        <p:txBody>
          <a:bodyPr>
            <a:normAutofit fontScale="90000"/>
          </a:bodyPr>
          <a:lstStyle/>
          <a:p>
            <a:pPr>
              <a:defRPr/>
            </a:pPr>
            <a:r>
              <a:rPr lang="en-US" sz="3200" b="1" i="1" dirty="0">
                <a:solidFill>
                  <a:srgbClr val="800000"/>
                </a:solidFill>
                <a:effectLst>
                  <a:outerShdw blurRad="38100" dist="38100" dir="2700000" algn="tl">
                    <a:srgbClr val="C0C0C0"/>
                  </a:outerShdw>
                </a:effectLst>
                <a:latin typeface="+mj-lt"/>
                <a:cs typeface="+mj-cs"/>
              </a:rPr>
              <a:t>Example of </a:t>
            </a:r>
            <a:r>
              <a:rPr lang="en-US" sz="3200" b="1" i="1" dirty="0" smtClean="0">
                <a:solidFill>
                  <a:srgbClr val="800000"/>
                </a:solidFill>
                <a:effectLst>
                  <a:outerShdw blurRad="38100" dist="38100" dir="2700000" algn="tl">
                    <a:srgbClr val="C0C0C0"/>
                  </a:outerShdw>
                </a:effectLst>
                <a:latin typeface="+mj-lt"/>
                <a:cs typeface="+mj-cs"/>
              </a:rPr>
              <a:t>Risk Solutions </a:t>
            </a:r>
            <a:r>
              <a:rPr lang="en-US" sz="3200" dirty="0"/>
              <a:t/>
            </a:r>
            <a:br>
              <a:rPr lang="en-US" sz="3200" dirty="0"/>
            </a:br>
            <a:r>
              <a:rPr lang="en-US" sz="2000" dirty="0"/>
              <a:t>Risk: </a:t>
            </a:r>
            <a:r>
              <a:rPr lang="en-US" sz="2000" dirty="0" smtClean="0">
                <a:solidFill>
                  <a:srgbClr val="0070C0"/>
                </a:solidFill>
              </a:rPr>
              <a:t>Owner’s Schedule</a:t>
            </a:r>
            <a:r>
              <a:rPr lang="en-US" sz="2400" b="1" i="1" dirty="0" smtClean="0">
                <a:solidFill>
                  <a:srgbClr val="00B050"/>
                </a:solidFill>
                <a:effectLst>
                  <a:outerShdw blurRad="38100" dist="38100" dir="2700000" algn="tl">
                    <a:srgbClr val="C0C0C0"/>
                  </a:outerShdw>
                </a:effectLst>
              </a:rPr>
              <a:t/>
            </a:r>
            <a:br>
              <a:rPr lang="en-US" sz="2400" b="1" i="1" dirty="0" smtClean="0">
                <a:solidFill>
                  <a:srgbClr val="00B050"/>
                </a:solidFill>
                <a:effectLst>
                  <a:outerShdw blurRad="38100" dist="38100" dir="2700000" algn="tl">
                    <a:srgbClr val="C0C0C0"/>
                  </a:outerShdw>
                </a:effectLst>
              </a:rPr>
            </a:br>
            <a:r>
              <a:rPr lang="en-US" sz="2400" dirty="0" smtClean="0">
                <a:solidFill>
                  <a:srgbClr val="0070C0"/>
                </a:solidFill>
              </a:rPr>
              <a:t/>
            </a:r>
            <a:br>
              <a:rPr lang="en-US" sz="2400" dirty="0" smtClean="0">
                <a:solidFill>
                  <a:srgbClr val="0070C0"/>
                </a:solidFill>
              </a:rPr>
            </a:br>
            <a:endParaRPr lang="en-US" sz="2400" dirty="0">
              <a:solidFill>
                <a:srgbClr val="0070C0"/>
              </a:solidFill>
            </a:endParaRPr>
          </a:p>
        </p:txBody>
      </p:sp>
      <p:pic>
        <p:nvPicPr>
          <p:cNvPr id="3" name="Picture 2"/>
          <p:cNvPicPr>
            <a:picLocks noChangeAspect="1"/>
          </p:cNvPicPr>
          <p:nvPr/>
        </p:nvPicPr>
        <p:blipFill>
          <a:blip r:embed="rId2"/>
          <a:stretch>
            <a:fillRect/>
          </a:stretch>
        </p:blipFill>
        <p:spPr>
          <a:xfrm>
            <a:off x="228600" y="3069394"/>
            <a:ext cx="8670852" cy="2388130"/>
          </a:xfrm>
          <a:prstGeom prst="rect">
            <a:avLst/>
          </a:prstGeom>
          <a:ln>
            <a:solidFill>
              <a:schemeClr val="tx1"/>
            </a:solidFill>
          </a:ln>
        </p:spPr>
      </p:pic>
    </p:spTree>
    <p:extLst>
      <p:ext uri="{BB962C8B-B14F-4D97-AF65-F5344CB8AC3E}">
        <p14:creationId xmlns:p14="http://schemas.microsoft.com/office/powerpoint/2010/main" val="25945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8195" name="Rectangle 3"/>
          <p:cNvSpPr>
            <a:spLocks noGrp="1" noChangeArrowheads="1"/>
          </p:cNvSpPr>
          <p:nvPr>
            <p:ph idx="1"/>
          </p:nvPr>
        </p:nvSpPr>
        <p:spPr>
          <a:xfrm>
            <a:off x="125127" y="975193"/>
            <a:ext cx="8874493" cy="5181600"/>
          </a:xfrm>
        </p:spPr>
        <p:txBody>
          <a:bodyPr>
            <a:noAutofit/>
          </a:bodyPr>
          <a:lstStyle/>
          <a:p>
            <a:pPr>
              <a:spcBef>
                <a:spcPts val="600"/>
              </a:spcBef>
              <a:spcAft>
                <a:spcPts val="600"/>
              </a:spcAft>
            </a:pPr>
            <a:r>
              <a:rPr lang="en-US" sz="2000" b="1" u="sng" dirty="0" smtClean="0"/>
              <a:t>Solution </a:t>
            </a:r>
            <a:r>
              <a:rPr lang="en-US" sz="2000" b="1" u="sng" dirty="0"/>
              <a:t>1</a:t>
            </a:r>
            <a:endParaRPr lang="en-US" sz="2000" b="1" u="sng" dirty="0" smtClean="0"/>
          </a:p>
          <a:p>
            <a:pPr lvl="1">
              <a:spcBef>
                <a:spcPts val="600"/>
              </a:spcBef>
              <a:spcAft>
                <a:spcPts val="600"/>
              </a:spcAft>
            </a:pPr>
            <a:r>
              <a:rPr lang="en-US" sz="2000" dirty="0" smtClean="0"/>
              <a:t>Compress design development to quickly produce CDs. </a:t>
            </a:r>
          </a:p>
          <a:p>
            <a:pPr lvl="1">
              <a:spcBef>
                <a:spcPts val="600"/>
              </a:spcBef>
              <a:spcAft>
                <a:spcPts val="600"/>
              </a:spcAft>
            </a:pPr>
            <a:r>
              <a:rPr lang="en-US" sz="2000" dirty="0" smtClean="0"/>
              <a:t>Mass hoarding of bunker structure to minimize impact of weather.</a:t>
            </a:r>
          </a:p>
          <a:p>
            <a:pPr lvl="1">
              <a:spcBef>
                <a:spcPts val="600"/>
              </a:spcBef>
              <a:spcAft>
                <a:spcPts val="600"/>
              </a:spcAft>
            </a:pPr>
            <a:r>
              <a:rPr lang="en-US" sz="2000" dirty="0" smtClean="0"/>
              <a:t>Project award by Oct. 1 enables excavations to be complete before December holidays and minimizes freeze impacts.</a:t>
            </a:r>
          </a:p>
          <a:p>
            <a:pPr lvl="1">
              <a:spcBef>
                <a:spcPts val="600"/>
              </a:spcBef>
              <a:spcAft>
                <a:spcPts val="600"/>
              </a:spcAft>
            </a:pPr>
            <a:r>
              <a:rPr lang="en-US" sz="2000" dirty="0"/>
              <a:t>C</a:t>
            </a:r>
            <a:r>
              <a:rPr lang="en-US" sz="2000" dirty="0" smtClean="0"/>
              <a:t>onstruction sequencing: once main floor steel stud framing structure is complete, M&amp;E subs can work on deck level above while additional sub-trades are working on the M&amp;E rough-in and finishing work below. This will reduce schedule time significantly. </a:t>
            </a:r>
          </a:p>
          <a:p>
            <a:pPr lvl="1">
              <a:spcBef>
                <a:spcPts val="600"/>
              </a:spcBef>
              <a:spcAft>
                <a:spcPts val="600"/>
              </a:spcAft>
            </a:pPr>
            <a:r>
              <a:rPr lang="en-US" sz="2000" dirty="0" smtClean="0"/>
              <a:t>Multiple VA options to minimize schedule constraints, such as:</a:t>
            </a:r>
          </a:p>
          <a:p>
            <a:pPr lvl="2">
              <a:spcBef>
                <a:spcPts val="600"/>
              </a:spcBef>
              <a:spcAft>
                <a:spcPts val="600"/>
              </a:spcAft>
            </a:pPr>
            <a:r>
              <a:rPr lang="en-US" sz="2000" dirty="0" smtClean="0"/>
              <a:t>Alternate interior finishes critical path reduction by multiple months reduce this trade by multiple months by switching to a partition system </a:t>
            </a:r>
          </a:p>
          <a:p>
            <a:pPr lvl="2">
              <a:spcBef>
                <a:spcPts val="600"/>
              </a:spcBef>
              <a:spcAft>
                <a:spcPts val="600"/>
              </a:spcAft>
            </a:pPr>
            <a:r>
              <a:rPr lang="en-US" sz="2000" dirty="0" smtClean="0"/>
              <a:t>($1.6M project budget impact – see Value Add #2 for full details)</a:t>
            </a:r>
          </a:p>
        </p:txBody>
      </p:sp>
      <p:sp>
        <p:nvSpPr>
          <p:cNvPr id="6" name="Rectangle 2"/>
          <p:cNvSpPr>
            <a:spLocks noGrp="1" noChangeArrowheads="1"/>
          </p:cNvSpPr>
          <p:nvPr>
            <p:ph type="title"/>
          </p:nvPr>
        </p:nvSpPr>
        <p:spPr>
          <a:xfrm>
            <a:off x="228600" y="609600"/>
            <a:ext cx="7961313" cy="650875"/>
          </a:xfrm>
        </p:spPr>
        <p:txBody>
          <a:bodyPr>
            <a:normAutofit fontScale="90000"/>
          </a:bodyPr>
          <a:lstStyle/>
          <a:p>
            <a:pPr>
              <a:defRPr/>
            </a:pPr>
            <a:r>
              <a:rPr lang="en-US" sz="3200" b="1" i="1" dirty="0">
                <a:solidFill>
                  <a:srgbClr val="800000"/>
                </a:solidFill>
                <a:effectLst>
                  <a:outerShdw blurRad="38100" dist="38100" dir="2700000" algn="tl">
                    <a:srgbClr val="C0C0C0"/>
                  </a:outerShdw>
                </a:effectLst>
                <a:latin typeface="+mj-lt"/>
                <a:cs typeface="+mj-cs"/>
              </a:rPr>
              <a:t>Example of </a:t>
            </a:r>
            <a:r>
              <a:rPr lang="en-US" sz="3200" b="1" i="1" dirty="0" smtClean="0">
                <a:solidFill>
                  <a:srgbClr val="800000"/>
                </a:solidFill>
                <a:effectLst>
                  <a:outerShdw blurRad="38100" dist="38100" dir="2700000" algn="tl">
                    <a:srgbClr val="C0C0C0"/>
                  </a:outerShdw>
                </a:effectLst>
                <a:latin typeface="+mj-lt"/>
                <a:cs typeface="+mj-cs"/>
              </a:rPr>
              <a:t>Risk Solutions </a:t>
            </a:r>
            <a:r>
              <a:rPr lang="en-US" sz="3200" dirty="0"/>
              <a:t/>
            </a:r>
            <a:br>
              <a:rPr lang="en-US" sz="3200" dirty="0"/>
            </a:br>
            <a:r>
              <a:rPr lang="en-US" sz="2000" dirty="0"/>
              <a:t>Risk: </a:t>
            </a:r>
            <a:r>
              <a:rPr lang="en-US" sz="2000" dirty="0" smtClean="0">
                <a:solidFill>
                  <a:srgbClr val="0070C0"/>
                </a:solidFill>
              </a:rPr>
              <a:t>Owner’s Schedule</a:t>
            </a:r>
            <a:r>
              <a:rPr lang="en-US" sz="2400" b="1" i="1" dirty="0" smtClean="0">
                <a:solidFill>
                  <a:srgbClr val="00B050"/>
                </a:solidFill>
                <a:effectLst>
                  <a:outerShdw blurRad="38100" dist="38100" dir="2700000" algn="tl">
                    <a:srgbClr val="C0C0C0"/>
                  </a:outerShdw>
                </a:effectLst>
              </a:rPr>
              <a:t/>
            </a:r>
            <a:br>
              <a:rPr lang="en-US" sz="2400" b="1" i="1" dirty="0" smtClean="0">
                <a:solidFill>
                  <a:srgbClr val="00B050"/>
                </a:solidFill>
                <a:effectLst>
                  <a:outerShdw blurRad="38100" dist="38100" dir="2700000" algn="tl">
                    <a:srgbClr val="C0C0C0"/>
                  </a:outerShdw>
                </a:effectLst>
              </a:rPr>
            </a:br>
            <a:r>
              <a:rPr lang="en-US" sz="2400" dirty="0" smtClean="0">
                <a:solidFill>
                  <a:srgbClr val="0070C0"/>
                </a:solidFill>
              </a:rPr>
              <a:t/>
            </a:r>
            <a:br>
              <a:rPr lang="en-US" sz="2400" dirty="0" smtClean="0">
                <a:solidFill>
                  <a:srgbClr val="0070C0"/>
                </a:solidFill>
              </a:rPr>
            </a:br>
            <a:endParaRPr lang="en-US" sz="2400" dirty="0">
              <a:solidFill>
                <a:srgbClr val="0070C0"/>
              </a:solidFill>
            </a:endParaRPr>
          </a:p>
        </p:txBody>
      </p:sp>
    </p:spTree>
    <p:extLst>
      <p:ext uri="{BB962C8B-B14F-4D97-AF65-F5344CB8AC3E}">
        <p14:creationId xmlns:p14="http://schemas.microsoft.com/office/powerpoint/2010/main" val="1628209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8195">
                                            <p:txEl>
                                              <p:pRg st="0" end="0"/>
                                            </p:txEl>
                                          </p:spTgt>
                                        </p:tgtEl>
                                        <p:attrNameLst>
                                          <p:attrName>style.visibility</p:attrName>
                                        </p:attrNameLst>
                                      </p:cBhvr>
                                      <p:to>
                                        <p:strVal val="visible"/>
                                      </p:to>
                                    </p:set>
                                    <p:animEffect transition="in" filter="fade">
                                      <p:cBhvr>
                                        <p:cTn id="7" dur="500"/>
                                        <p:tgtEl>
                                          <p:spTgt spid="128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8195">
                                            <p:txEl>
                                              <p:pRg st="1" end="1"/>
                                            </p:txEl>
                                          </p:spTgt>
                                        </p:tgtEl>
                                        <p:attrNameLst>
                                          <p:attrName>style.visibility</p:attrName>
                                        </p:attrNameLst>
                                      </p:cBhvr>
                                      <p:to>
                                        <p:strVal val="visible"/>
                                      </p:to>
                                    </p:set>
                                    <p:animEffect transition="in" filter="fade">
                                      <p:cBhvr>
                                        <p:cTn id="10" dur="500"/>
                                        <p:tgtEl>
                                          <p:spTgt spid="128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8195">
                                            <p:txEl>
                                              <p:pRg st="2" end="2"/>
                                            </p:txEl>
                                          </p:spTgt>
                                        </p:tgtEl>
                                        <p:attrNameLst>
                                          <p:attrName>style.visibility</p:attrName>
                                        </p:attrNameLst>
                                      </p:cBhvr>
                                      <p:to>
                                        <p:strVal val="visible"/>
                                      </p:to>
                                    </p:set>
                                    <p:animEffect transition="in" filter="fade">
                                      <p:cBhvr>
                                        <p:cTn id="13" dur="500"/>
                                        <p:tgtEl>
                                          <p:spTgt spid="128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8195">
                                            <p:txEl>
                                              <p:pRg st="3" end="3"/>
                                            </p:txEl>
                                          </p:spTgt>
                                        </p:tgtEl>
                                        <p:attrNameLst>
                                          <p:attrName>style.visibility</p:attrName>
                                        </p:attrNameLst>
                                      </p:cBhvr>
                                      <p:to>
                                        <p:strVal val="visible"/>
                                      </p:to>
                                    </p:set>
                                    <p:animEffect transition="in" filter="fade">
                                      <p:cBhvr>
                                        <p:cTn id="16" dur="500"/>
                                        <p:tgtEl>
                                          <p:spTgt spid="128819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88195">
                                            <p:txEl>
                                              <p:pRg st="4" end="4"/>
                                            </p:txEl>
                                          </p:spTgt>
                                        </p:tgtEl>
                                        <p:attrNameLst>
                                          <p:attrName>style.visibility</p:attrName>
                                        </p:attrNameLst>
                                      </p:cBhvr>
                                      <p:to>
                                        <p:strVal val="visible"/>
                                      </p:to>
                                    </p:set>
                                    <p:animEffect transition="in" filter="fade">
                                      <p:cBhvr>
                                        <p:cTn id="19" dur="500"/>
                                        <p:tgtEl>
                                          <p:spTgt spid="128819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88195">
                                            <p:txEl>
                                              <p:pRg st="5" end="5"/>
                                            </p:txEl>
                                          </p:spTgt>
                                        </p:tgtEl>
                                        <p:attrNameLst>
                                          <p:attrName>style.visibility</p:attrName>
                                        </p:attrNameLst>
                                      </p:cBhvr>
                                      <p:to>
                                        <p:strVal val="visible"/>
                                      </p:to>
                                    </p:set>
                                    <p:animEffect transition="in" filter="fade">
                                      <p:cBhvr>
                                        <p:cTn id="22" dur="500"/>
                                        <p:tgtEl>
                                          <p:spTgt spid="128819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88195">
                                            <p:txEl>
                                              <p:pRg st="6" end="6"/>
                                            </p:txEl>
                                          </p:spTgt>
                                        </p:tgtEl>
                                        <p:attrNameLst>
                                          <p:attrName>style.visibility</p:attrName>
                                        </p:attrNameLst>
                                      </p:cBhvr>
                                      <p:to>
                                        <p:strVal val="visible"/>
                                      </p:to>
                                    </p:set>
                                    <p:animEffect transition="in" filter="fade">
                                      <p:cBhvr>
                                        <p:cTn id="25" dur="500"/>
                                        <p:tgtEl>
                                          <p:spTgt spid="128819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88195">
                                            <p:txEl>
                                              <p:pRg st="7" end="7"/>
                                            </p:txEl>
                                          </p:spTgt>
                                        </p:tgtEl>
                                        <p:attrNameLst>
                                          <p:attrName>style.visibility</p:attrName>
                                        </p:attrNameLst>
                                      </p:cBhvr>
                                      <p:to>
                                        <p:strVal val="visible"/>
                                      </p:to>
                                    </p:set>
                                    <p:animEffect transition="in" filter="fade">
                                      <p:cBhvr>
                                        <p:cTn id="28" dur="500"/>
                                        <p:tgtEl>
                                          <p:spTgt spid="128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a:xfrm>
            <a:off x="228600" y="609600"/>
            <a:ext cx="7961313" cy="650875"/>
          </a:xfrm>
        </p:spPr>
        <p:txBody>
          <a:bodyPr>
            <a:normAutofit fontScale="90000"/>
          </a:bodyPr>
          <a:lstStyle/>
          <a:p>
            <a:pPr>
              <a:defRPr/>
            </a:pPr>
            <a:r>
              <a:rPr lang="en-US" sz="3600" b="1" i="1" dirty="0" smtClean="0">
                <a:solidFill>
                  <a:srgbClr val="800000"/>
                </a:solidFill>
                <a:effectLst>
                  <a:outerShdw blurRad="38100" dist="38100" dir="2700000" algn="tl">
                    <a:srgbClr val="C0C0C0"/>
                  </a:outerShdw>
                </a:effectLst>
                <a:latin typeface="+mj-lt"/>
                <a:cs typeface="+mj-cs"/>
              </a:rPr>
              <a:t>Risk Assessment</a:t>
            </a:r>
            <a:r>
              <a:rPr lang="en-US" sz="3600" dirty="0"/>
              <a:t/>
            </a:r>
            <a:br>
              <a:rPr lang="en-US" sz="3600" dirty="0"/>
            </a:br>
            <a:r>
              <a:rPr lang="en-US" sz="2200" dirty="0"/>
              <a:t>Risk: </a:t>
            </a:r>
            <a:r>
              <a:rPr lang="en-US" sz="2200" dirty="0">
                <a:solidFill>
                  <a:srgbClr val="0070C0"/>
                </a:solidFill>
              </a:rPr>
              <a:t>Loss of Radio Flagship in Major </a:t>
            </a:r>
            <a:r>
              <a:rPr lang="en-US" sz="2200" dirty="0" smtClean="0">
                <a:solidFill>
                  <a:srgbClr val="0070C0"/>
                </a:solidFill>
              </a:rPr>
              <a:t>Market &amp; </a:t>
            </a:r>
            <a:r>
              <a:rPr lang="en-US" sz="2200" u="sng" dirty="0">
                <a:solidFill>
                  <a:srgbClr val="FF0000"/>
                </a:solidFill>
              </a:rPr>
              <a:t>R</a:t>
            </a:r>
            <a:r>
              <a:rPr lang="en-US" sz="2200" u="sng" dirty="0" smtClean="0">
                <a:solidFill>
                  <a:srgbClr val="FF0000"/>
                </a:solidFill>
              </a:rPr>
              <a:t>evenue Generation</a:t>
            </a:r>
            <a:r>
              <a:rPr lang="en-US" sz="2400" b="1" i="1" dirty="0" smtClean="0">
                <a:solidFill>
                  <a:srgbClr val="00B050"/>
                </a:solidFill>
                <a:effectLst>
                  <a:outerShdw blurRad="38100" dist="38100" dir="2700000" algn="tl">
                    <a:srgbClr val="C0C0C0"/>
                  </a:outerShdw>
                </a:effectLst>
              </a:rPr>
              <a:t/>
            </a:r>
            <a:br>
              <a:rPr lang="en-US" sz="2400" b="1" i="1" dirty="0" smtClean="0">
                <a:solidFill>
                  <a:srgbClr val="00B050"/>
                </a:solidFill>
                <a:effectLst>
                  <a:outerShdw blurRad="38100" dist="38100" dir="2700000" algn="tl">
                    <a:srgbClr val="C0C0C0"/>
                  </a:outerShdw>
                </a:effectLst>
              </a:rPr>
            </a:br>
            <a:r>
              <a:rPr lang="en-US" sz="2400" dirty="0" smtClean="0">
                <a:solidFill>
                  <a:srgbClr val="0070C0"/>
                </a:solidFill>
              </a:rPr>
              <a:t/>
            </a:r>
            <a:br>
              <a:rPr lang="en-US" sz="2400" dirty="0" smtClean="0">
                <a:solidFill>
                  <a:srgbClr val="0070C0"/>
                </a:solidFill>
              </a:rPr>
            </a:br>
            <a:endParaRPr lang="en-US" sz="2400" dirty="0">
              <a:solidFill>
                <a:srgbClr val="0070C0"/>
              </a:solidFill>
            </a:endParaRPr>
          </a:p>
        </p:txBody>
      </p:sp>
      <p:sp>
        <p:nvSpPr>
          <p:cNvPr id="1288195" name="Rectangle 3"/>
          <p:cNvSpPr>
            <a:spLocks noGrp="1" noChangeArrowheads="1"/>
          </p:cNvSpPr>
          <p:nvPr>
            <p:ph idx="1"/>
          </p:nvPr>
        </p:nvSpPr>
        <p:spPr>
          <a:xfrm>
            <a:off x="307649" y="1069848"/>
            <a:ext cx="8726622" cy="5326190"/>
          </a:xfrm>
        </p:spPr>
        <p:txBody>
          <a:bodyPr>
            <a:normAutofit fontScale="92500" lnSpcReduction="20000"/>
          </a:bodyPr>
          <a:lstStyle/>
          <a:p>
            <a:pPr>
              <a:lnSpc>
                <a:spcPct val="110000"/>
              </a:lnSpc>
            </a:pPr>
            <a:r>
              <a:rPr lang="en-US" sz="2600" b="1" u="sng" dirty="0" smtClean="0"/>
              <a:t>Solution 1</a:t>
            </a:r>
          </a:p>
          <a:p>
            <a:pPr lvl="1">
              <a:lnSpc>
                <a:spcPct val="110000"/>
              </a:lnSpc>
            </a:pPr>
            <a:r>
              <a:rPr lang="en-US" sz="2200" dirty="0" smtClean="0"/>
              <a:t>We will work very hard to maintain excellent affiliate relationships.  </a:t>
            </a:r>
          </a:p>
          <a:p>
            <a:pPr lvl="1">
              <a:lnSpc>
                <a:spcPct val="110000"/>
              </a:lnSpc>
            </a:pPr>
            <a:r>
              <a:rPr lang="en-US" sz="2200" dirty="0" smtClean="0"/>
              <a:t>If we lose a radio station (e.g. it changes its format) we will move quickly to replace the lost station.  If we cannot quickly replace a flagship station, we can be very creative and could even consider purchasing all local inventory from a new flagship station.</a:t>
            </a:r>
          </a:p>
          <a:p>
            <a:pPr>
              <a:lnSpc>
                <a:spcPct val="110000"/>
              </a:lnSpc>
            </a:pPr>
            <a:r>
              <a:rPr lang="en-US" sz="2600" b="1" u="sng" dirty="0" smtClean="0"/>
              <a:t>Solution 2</a:t>
            </a:r>
          </a:p>
          <a:p>
            <a:pPr lvl="1">
              <a:lnSpc>
                <a:spcPct val="110000"/>
              </a:lnSpc>
            </a:pPr>
            <a:r>
              <a:rPr lang="en-US" sz="2200" dirty="0" smtClean="0"/>
              <a:t>In the past 10 yrs, on over 50 accounts, 7 radio stations format changes have occurred.  The following solution is optimal.</a:t>
            </a:r>
          </a:p>
          <a:p>
            <a:pPr lvl="1">
              <a:lnSpc>
                <a:spcPct val="110000"/>
              </a:lnSpc>
            </a:pPr>
            <a:r>
              <a:rPr lang="en-US" sz="2200" dirty="0" smtClean="0"/>
              <a:t>We own and will maintain two radio contracts covering the area, where signals can be switched if required.  The flagship station will be the station with the stronger signal and greater coverage.  </a:t>
            </a:r>
          </a:p>
          <a:p>
            <a:pPr lvl="1">
              <a:lnSpc>
                <a:spcPct val="110000"/>
              </a:lnSpc>
            </a:pPr>
            <a:r>
              <a:rPr lang="en-US" sz="2200" dirty="0" smtClean="0"/>
              <a:t>If a station is lost we will have a equal replacement within 2 months.  If within two months a replacement is not contracted we will purchase inventory from another station or discount the cost of an inventory purchase and add it to our payments to the Owner.</a:t>
            </a:r>
          </a:p>
          <a:p>
            <a:endParaRPr lang="en-US" sz="1800" dirty="0" smtClean="0"/>
          </a:p>
        </p:txBody>
      </p:sp>
      <p:pic>
        <p:nvPicPr>
          <p:cNvPr id="47108" name="Picture 6" descr="MCBD20017_0000[1]"/>
          <p:cNvPicPr>
            <a:picLocks noChangeAspect="1" noChangeArrowheads="1"/>
          </p:cNvPicPr>
          <p:nvPr/>
        </p:nvPicPr>
        <p:blipFill>
          <a:blip r:embed="rId2" cstate="print"/>
          <a:srcRect/>
          <a:stretch>
            <a:fillRect/>
          </a:stretch>
        </p:blipFill>
        <p:spPr bwMode="auto">
          <a:xfrm>
            <a:off x="8031163" y="20638"/>
            <a:ext cx="1112837" cy="1477962"/>
          </a:xfrm>
          <a:prstGeom prst="rect">
            <a:avLst/>
          </a:prstGeom>
          <a:noFill/>
          <a:ln w="9525">
            <a:noFill/>
            <a:miter lim="800000"/>
            <a:headEnd/>
            <a:tailEnd/>
          </a:ln>
        </p:spPr>
      </p:pic>
    </p:spTree>
    <p:extLst>
      <p:ext uri="{BB962C8B-B14F-4D97-AF65-F5344CB8AC3E}">
        <p14:creationId xmlns:p14="http://schemas.microsoft.com/office/powerpoint/2010/main" val="339672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8195">
                                            <p:txEl>
                                              <p:pRg st="0" end="0"/>
                                            </p:txEl>
                                          </p:spTgt>
                                        </p:tgtEl>
                                        <p:attrNameLst>
                                          <p:attrName>style.visibility</p:attrName>
                                        </p:attrNameLst>
                                      </p:cBhvr>
                                      <p:to>
                                        <p:strVal val="visible"/>
                                      </p:to>
                                    </p:set>
                                    <p:animEffect transition="in" filter="fade">
                                      <p:cBhvr>
                                        <p:cTn id="7" dur="500"/>
                                        <p:tgtEl>
                                          <p:spTgt spid="128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8195">
                                            <p:txEl>
                                              <p:pRg st="1" end="1"/>
                                            </p:txEl>
                                          </p:spTgt>
                                        </p:tgtEl>
                                        <p:attrNameLst>
                                          <p:attrName>style.visibility</p:attrName>
                                        </p:attrNameLst>
                                      </p:cBhvr>
                                      <p:to>
                                        <p:strVal val="visible"/>
                                      </p:to>
                                    </p:set>
                                    <p:animEffect transition="in" filter="fade">
                                      <p:cBhvr>
                                        <p:cTn id="10" dur="500"/>
                                        <p:tgtEl>
                                          <p:spTgt spid="128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8195">
                                            <p:txEl>
                                              <p:pRg st="2" end="2"/>
                                            </p:txEl>
                                          </p:spTgt>
                                        </p:tgtEl>
                                        <p:attrNameLst>
                                          <p:attrName>style.visibility</p:attrName>
                                        </p:attrNameLst>
                                      </p:cBhvr>
                                      <p:to>
                                        <p:strVal val="visible"/>
                                      </p:to>
                                    </p:set>
                                    <p:animEffect transition="in" filter="fade">
                                      <p:cBhvr>
                                        <p:cTn id="13" dur="500"/>
                                        <p:tgtEl>
                                          <p:spTgt spid="12881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8195">
                                            <p:txEl>
                                              <p:pRg st="3" end="3"/>
                                            </p:txEl>
                                          </p:spTgt>
                                        </p:tgtEl>
                                        <p:attrNameLst>
                                          <p:attrName>style.visibility</p:attrName>
                                        </p:attrNameLst>
                                      </p:cBhvr>
                                      <p:to>
                                        <p:strVal val="visible"/>
                                      </p:to>
                                    </p:set>
                                    <p:animEffect transition="in" filter="fade">
                                      <p:cBhvr>
                                        <p:cTn id="18" dur="500"/>
                                        <p:tgtEl>
                                          <p:spTgt spid="128819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88195">
                                            <p:txEl>
                                              <p:pRg st="4" end="4"/>
                                            </p:txEl>
                                          </p:spTgt>
                                        </p:tgtEl>
                                        <p:attrNameLst>
                                          <p:attrName>style.visibility</p:attrName>
                                        </p:attrNameLst>
                                      </p:cBhvr>
                                      <p:to>
                                        <p:strVal val="visible"/>
                                      </p:to>
                                    </p:set>
                                    <p:animEffect transition="in" filter="fade">
                                      <p:cBhvr>
                                        <p:cTn id="21" dur="500"/>
                                        <p:tgtEl>
                                          <p:spTgt spid="128819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88195">
                                            <p:txEl>
                                              <p:pRg st="5" end="5"/>
                                            </p:txEl>
                                          </p:spTgt>
                                        </p:tgtEl>
                                        <p:attrNameLst>
                                          <p:attrName>style.visibility</p:attrName>
                                        </p:attrNameLst>
                                      </p:cBhvr>
                                      <p:to>
                                        <p:strVal val="visible"/>
                                      </p:to>
                                    </p:set>
                                    <p:animEffect transition="in" filter="fade">
                                      <p:cBhvr>
                                        <p:cTn id="24" dur="500"/>
                                        <p:tgtEl>
                                          <p:spTgt spid="128819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88195">
                                            <p:txEl>
                                              <p:pRg st="6" end="6"/>
                                            </p:txEl>
                                          </p:spTgt>
                                        </p:tgtEl>
                                        <p:attrNameLst>
                                          <p:attrName>style.visibility</p:attrName>
                                        </p:attrNameLst>
                                      </p:cBhvr>
                                      <p:to>
                                        <p:strVal val="visible"/>
                                      </p:to>
                                    </p:set>
                                    <p:animEffect transition="in" filter="fade">
                                      <p:cBhvr>
                                        <p:cTn id="27" dur="500"/>
                                        <p:tgtEl>
                                          <p:spTgt spid="128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Assessment</a:t>
            </a:r>
            <a:br>
              <a:rPr lang="en-US" dirty="0"/>
            </a:br>
            <a:r>
              <a:rPr lang="en-US" sz="1800" dirty="0" smtClean="0">
                <a:solidFill>
                  <a:srgbClr val="FF0000"/>
                </a:solidFill>
              </a:rPr>
              <a:t>Opportunity to benefit the project</a:t>
            </a:r>
            <a:endParaRPr lang="en-US" dirty="0">
              <a:solidFill>
                <a:srgbClr val="FF0000"/>
              </a:solidFill>
            </a:endParaRPr>
          </a:p>
        </p:txBody>
      </p:sp>
      <p:pic>
        <p:nvPicPr>
          <p:cNvPr id="3" name="Picture 2"/>
          <p:cNvPicPr>
            <a:picLocks noChangeAspect="1"/>
          </p:cNvPicPr>
          <p:nvPr/>
        </p:nvPicPr>
        <p:blipFill rotWithShape="1">
          <a:blip r:embed="rId2"/>
          <a:srcRect t="3102" b="50000"/>
          <a:stretch/>
        </p:blipFill>
        <p:spPr>
          <a:xfrm>
            <a:off x="0" y="1219200"/>
            <a:ext cx="9109364" cy="1858297"/>
          </a:xfrm>
          <a:prstGeom prst="rect">
            <a:avLst/>
          </a:prstGeom>
        </p:spPr>
      </p:pic>
      <p:pic>
        <p:nvPicPr>
          <p:cNvPr id="4" name="Picture 3"/>
          <p:cNvPicPr>
            <a:picLocks noChangeAspect="1"/>
          </p:cNvPicPr>
          <p:nvPr/>
        </p:nvPicPr>
        <p:blipFill rotWithShape="1">
          <a:blip r:embed="rId2"/>
          <a:srcRect t="57143" b="6857"/>
          <a:stretch/>
        </p:blipFill>
        <p:spPr>
          <a:xfrm>
            <a:off x="34636" y="4572000"/>
            <a:ext cx="9109364" cy="1600200"/>
          </a:xfrm>
          <a:prstGeom prst="rect">
            <a:avLst/>
          </a:prstGeom>
        </p:spPr>
      </p:pic>
      <p:pic>
        <p:nvPicPr>
          <p:cNvPr id="5" name="Picture 4"/>
          <p:cNvPicPr>
            <a:picLocks noChangeAspect="1"/>
          </p:cNvPicPr>
          <p:nvPr/>
        </p:nvPicPr>
        <p:blipFill rotWithShape="1">
          <a:blip r:embed="rId3"/>
          <a:srcRect b="14103"/>
          <a:stretch/>
        </p:blipFill>
        <p:spPr>
          <a:xfrm>
            <a:off x="-85280" y="3219450"/>
            <a:ext cx="9229280" cy="1276350"/>
          </a:xfrm>
          <a:prstGeom prst="rect">
            <a:avLst/>
          </a:prstGeom>
        </p:spPr>
      </p:pic>
    </p:spTree>
    <p:extLst>
      <p:ext uri="{BB962C8B-B14F-4D97-AF65-F5344CB8AC3E}">
        <p14:creationId xmlns:p14="http://schemas.microsoft.com/office/powerpoint/2010/main" val="3635183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dirty="0"/>
              <a:t>Value Assessment</a:t>
            </a:r>
            <a:br>
              <a:rPr lang="en-US" dirty="0"/>
            </a:br>
            <a:r>
              <a:rPr lang="en-US" sz="1800" dirty="0" smtClean="0">
                <a:solidFill>
                  <a:srgbClr val="FF0000"/>
                </a:solidFill>
              </a:rPr>
              <a:t>additional functionality (included in base proposal at no added cost)</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152399" y="1447800"/>
            <a:ext cx="8905611" cy="4343400"/>
          </a:xfrm>
          <a:prstGeom prst="rect">
            <a:avLst/>
          </a:prstGeom>
        </p:spPr>
      </p:pic>
      <p:sp>
        <p:nvSpPr>
          <p:cNvPr id="4" name="Rectangle 3"/>
          <p:cNvSpPr/>
          <p:nvPr/>
        </p:nvSpPr>
        <p:spPr>
          <a:xfrm>
            <a:off x="2133600" y="2438400"/>
            <a:ext cx="12192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8052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Value Assessment</a:t>
            </a:r>
            <a:br>
              <a:rPr lang="en-US" dirty="0" smtClean="0"/>
            </a:br>
            <a:r>
              <a:rPr lang="en-US" sz="1800" dirty="0" smtClean="0">
                <a:solidFill>
                  <a:srgbClr val="FF0000"/>
                </a:solidFill>
              </a:rPr>
              <a:t>additional integration capabilities</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76199" y="1371600"/>
            <a:ext cx="8800481" cy="4876800"/>
          </a:xfrm>
          <a:prstGeom prst="rect">
            <a:avLst/>
          </a:prstGeom>
        </p:spPr>
      </p:pic>
      <p:sp>
        <p:nvSpPr>
          <p:cNvPr id="4" name="Rectangle 3"/>
          <p:cNvSpPr/>
          <p:nvPr/>
        </p:nvSpPr>
        <p:spPr>
          <a:xfrm>
            <a:off x="5867400" y="1524000"/>
            <a:ext cx="2133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19600" y="1981200"/>
            <a:ext cx="533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3579" y="2514600"/>
            <a:ext cx="533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3657600"/>
            <a:ext cx="533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91000" y="5105400"/>
            <a:ext cx="533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1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VA: Waste Management</a:t>
            </a:r>
            <a:br>
              <a:rPr lang="en-US" dirty="0" smtClean="0"/>
            </a:br>
            <a:r>
              <a:rPr lang="en-US" dirty="0" smtClean="0">
                <a:solidFill>
                  <a:srgbClr val="0070C0"/>
                </a:solidFill>
              </a:rPr>
              <a:t>(Integrate New Technology)</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25808" y="1307592"/>
            <a:ext cx="9092384" cy="4869371"/>
          </a:xfrm>
          <a:prstGeom prst="rect">
            <a:avLst/>
          </a:prstGeom>
        </p:spPr>
      </p:pic>
    </p:spTree>
    <p:extLst>
      <p:ext uri="{BB962C8B-B14F-4D97-AF65-F5344CB8AC3E}">
        <p14:creationId xmlns:p14="http://schemas.microsoft.com/office/powerpoint/2010/main" val="1808472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199" y="1371600"/>
            <a:ext cx="8686801" cy="4953000"/>
          </a:xfrm>
        </p:spPr>
        <p:txBody>
          <a:bodyPr/>
          <a:lstStyle/>
          <a:p>
            <a:pPr eaLnBrk="1" hangingPunct="1">
              <a:spcBef>
                <a:spcPct val="0"/>
              </a:spcBef>
              <a:buFont typeface="Arial" charset="0"/>
              <a:buNone/>
              <a:defRPr/>
            </a:pPr>
            <a:r>
              <a:rPr lang="en-US" altLang="en-US" b="1" i="1" dirty="0" smtClean="0">
                <a:solidFill>
                  <a:srgbClr val="800000"/>
                </a:solidFill>
                <a:effectLst>
                  <a:outerShdw blurRad="38100" dist="38100" dir="2700000" algn="tl">
                    <a:srgbClr val="C0C0C0"/>
                  </a:outerShdw>
                </a:effectLst>
                <a:latin typeface="Tahoma" pitchFamily="-112" charset="0"/>
                <a:cs typeface="Tahoma" pitchFamily="-112" charset="0"/>
              </a:rPr>
              <a:t>“Did you actually mean…?”</a:t>
            </a:r>
          </a:p>
          <a:p>
            <a:pPr>
              <a:buFont typeface="Arial" charset="0"/>
              <a:buNone/>
            </a:pPr>
            <a:endParaRPr lang="en-US" altLang="en-US" sz="1350" b="1" u="sng" dirty="0">
              <a:latin typeface="Tahoma" pitchFamily="-112" charset="0"/>
              <a:cs typeface="Tahoma" pitchFamily="-112" charset="0"/>
            </a:endParaRPr>
          </a:p>
          <a:p>
            <a:pPr>
              <a:buFont typeface="Arial" charset="0"/>
              <a:buNone/>
            </a:pPr>
            <a:r>
              <a:rPr lang="en-US" altLang="en-US" sz="2000" b="1" u="sng" dirty="0" smtClean="0">
                <a:latin typeface="Tahoma" pitchFamily="-112" charset="0"/>
                <a:cs typeface="Tahoma" pitchFamily="-112" charset="0"/>
              </a:rPr>
              <a:t>Example:</a:t>
            </a:r>
            <a:r>
              <a:rPr lang="en-US" altLang="en-US" sz="2000" b="1" dirty="0" smtClean="0">
                <a:latin typeface="Tahoma" pitchFamily="-112" charset="0"/>
                <a:cs typeface="Tahoma" pitchFamily="-112" charset="0"/>
              </a:rPr>
              <a:t> </a:t>
            </a:r>
            <a:r>
              <a:rPr lang="en-US" altLang="en-US" sz="2000" b="1" dirty="0">
                <a:latin typeface="Tahoma" pitchFamily="-112" charset="0"/>
                <a:cs typeface="Tahoma" pitchFamily="-112" charset="0"/>
              </a:rPr>
              <a:t>Air Duct System Improvements</a:t>
            </a:r>
            <a:endParaRPr lang="en-US" altLang="en-US" sz="2000" b="1" u="sng" dirty="0">
              <a:latin typeface="Tahoma" pitchFamily="-112" charset="0"/>
              <a:cs typeface="Tahoma" pitchFamily="-112" charset="0"/>
            </a:endParaRPr>
          </a:p>
          <a:p>
            <a:r>
              <a:rPr lang="en-US" altLang="en-US" sz="1600" dirty="0">
                <a:latin typeface="Tahoma" pitchFamily="-112" charset="0"/>
                <a:cs typeface="Tahoma" pitchFamily="-112" charset="0"/>
              </a:rPr>
              <a:t>In lieu of using redundant dual duct air systems (shown in bridging documents), a design solution is proposed to substitute redundant variable air volume (</a:t>
            </a:r>
            <a:r>
              <a:rPr lang="en-US" altLang="en-US" sz="1600" dirty="0" err="1">
                <a:latin typeface="Tahoma" pitchFamily="-112" charset="0"/>
                <a:cs typeface="Tahoma" pitchFamily="-112" charset="0"/>
              </a:rPr>
              <a:t>vav</a:t>
            </a:r>
            <a:r>
              <a:rPr lang="en-US" altLang="en-US" sz="1600" dirty="0">
                <a:latin typeface="Tahoma" pitchFamily="-112" charset="0"/>
                <a:cs typeface="Tahoma" pitchFamily="-112" charset="0"/>
              </a:rPr>
              <a:t>) systems with reheat</a:t>
            </a:r>
          </a:p>
          <a:p>
            <a:endParaRPr lang="en-US" altLang="en-US" sz="1600" dirty="0">
              <a:latin typeface="Tahoma" pitchFamily="-112" charset="0"/>
              <a:cs typeface="Tahoma" pitchFamily="-112" charset="0"/>
            </a:endParaRPr>
          </a:p>
          <a:p>
            <a:r>
              <a:rPr lang="en-US" altLang="en-US" sz="1600" dirty="0">
                <a:latin typeface="Tahoma" pitchFamily="-112" charset="0"/>
                <a:cs typeface="Tahoma" pitchFamily="-112" charset="0"/>
              </a:rPr>
              <a:t>We believe the rationale for using dual duct was to eliminate the potential risk of having a wet heating system leak through the ceiling into the production areas</a:t>
            </a:r>
          </a:p>
          <a:p>
            <a:endParaRPr lang="en-US" altLang="en-US" sz="1600" dirty="0">
              <a:latin typeface="Tahoma" pitchFamily="-112" charset="0"/>
              <a:cs typeface="Tahoma" pitchFamily="-112" charset="0"/>
            </a:endParaRPr>
          </a:p>
          <a:p>
            <a:r>
              <a:rPr lang="en-US" altLang="en-US" sz="1600" dirty="0">
                <a:latin typeface="Tahoma" pitchFamily="-112" charset="0"/>
                <a:cs typeface="Tahoma" pitchFamily="-112" charset="0"/>
              </a:rPr>
              <a:t>With the proposed creation of an interstitial service space, the risk for leaking of the wet heating system is mitigated, servicing space is increased, control complexity is reduced, and capital cost is mitigated.</a:t>
            </a:r>
          </a:p>
          <a:p>
            <a:endParaRPr lang="en-US" altLang="en-US" sz="1600" u="sng" dirty="0">
              <a:latin typeface="Tahoma" pitchFamily="-112" charset="0"/>
              <a:cs typeface="Tahoma" pitchFamily="-112" charset="0"/>
            </a:endParaRPr>
          </a:p>
          <a:p>
            <a:r>
              <a:rPr lang="en-US" altLang="en-US" sz="1600" u="sng" dirty="0">
                <a:latin typeface="Tahoma" pitchFamily="-112" charset="0"/>
                <a:cs typeface="Tahoma" pitchFamily="-112" charset="0"/>
              </a:rPr>
              <a:t>Cost ($): ($158,000) </a:t>
            </a:r>
            <a:r>
              <a:rPr lang="en-US" altLang="en-US" sz="1600" u="sng" dirty="0" smtClean="0">
                <a:latin typeface="Tahoma" pitchFamily="-112" charset="0"/>
                <a:cs typeface="Tahoma" pitchFamily="-112" charset="0"/>
              </a:rPr>
              <a:t>Savings</a:t>
            </a:r>
          </a:p>
          <a:p>
            <a:r>
              <a:rPr lang="en-US" altLang="en-US" sz="1600" u="sng" dirty="0" smtClean="0">
                <a:latin typeface="Tahoma" pitchFamily="-112" charset="0"/>
                <a:cs typeface="Tahoma" pitchFamily="-112" charset="0"/>
              </a:rPr>
              <a:t>Schedule Impact: N/A</a:t>
            </a:r>
            <a:endParaRPr lang="en-US" altLang="en-US" sz="1600" u="sng" dirty="0">
              <a:latin typeface="Tahoma" pitchFamily="-112" charset="0"/>
              <a:cs typeface="Tahoma" pitchFamily="-112" charset="0"/>
            </a:endParaRPr>
          </a:p>
          <a:p>
            <a:pPr>
              <a:buNone/>
            </a:pPr>
            <a:endParaRPr lang="en-US" altLang="en-US" sz="1050" b="1" u="sng" dirty="0">
              <a:latin typeface="Tahoma" pitchFamily="-112" charset="0"/>
              <a:cs typeface="Tahoma" pitchFamily="-112" charset="0"/>
            </a:endParaRPr>
          </a:p>
        </p:txBody>
      </p:sp>
      <p:sp>
        <p:nvSpPr>
          <p:cNvPr id="4" name="Slide Number Placeholder 3"/>
          <p:cNvSpPr>
            <a:spLocks noGrp="1"/>
          </p:cNvSpPr>
          <p:nvPr>
            <p:ph type="sldNum" sz="quarter" idx="4294967295"/>
          </p:nvPr>
        </p:nvSpPr>
        <p:spPr>
          <a:xfrm>
            <a:off x="8001001" y="5726907"/>
            <a:ext cx="1057275" cy="273844"/>
          </a:xfrm>
          <a:prstGeom prst="rect">
            <a:avLst/>
          </a:prstGeom>
        </p:spPr>
        <p:txBody>
          <a:bodyPr/>
          <a:lstStyle>
            <a:lvl1pPr eaLnBrk="0" hangingPunct="0">
              <a:defRPr sz="1500">
                <a:solidFill>
                  <a:schemeClr val="tx1"/>
                </a:solidFill>
                <a:latin typeface="Tahoma" pitchFamily="-112" charset="0"/>
                <a:cs typeface="Arial" charset="0"/>
              </a:defRPr>
            </a:lvl1pPr>
            <a:lvl2pPr marL="28448794" indent="-28105894" eaLnBrk="0" hangingPunct="0">
              <a:defRPr sz="1500">
                <a:solidFill>
                  <a:schemeClr val="tx1"/>
                </a:solidFill>
                <a:latin typeface="Tahoma" pitchFamily="-112" charset="0"/>
                <a:cs typeface="Arial" charset="0"/>
              </a:defRPr>
            </a:lvl2pPr>
            <a:lvl3pPr eaLnBrk="0" hangingPunct="0">
              <a:defRPr sz="1500">
                <a:solidFill>
                  <a:schemeClr val="tx1"/>
                </a:solidFill>
                <a:latin typeface="Tahoma" pitchFamily="-112" charset="0"/>
                <a:cs typeface="Arial" charset="0"/>
              </a:defRPr>
            </a:lvl3pPr>
            <a:lvl4pPr eaLnBrk="0" hangingPunct="0">
              <a:defRPr sz="1500">
                <a:solidFill>
                  <a:schemeClr val="tx1"/>
                </a:solidFill>
                <a:latin typeface="Tahoma" pitchFamily="-112" charset="0"/>
                <a:cs typeface="Arial" charset="0"/>
              </a:defRPr>
            </a:lvl4pPr>
            <a:lvl5pPr eaLnBrk="0" hangingPunct="0">
              <a:defRPr sz="1500">
                <a:solidFill>
                  <a:schemeClr val="tx1"/>
                </a:solidFill>
                <a:latin typeface="Tahoma" pitchFamily="-112" charset="0"/>
                <a:cs typeface="Arial" charset="0"/>
              </a:defRPr>
            </a:lvl5pPr>
            <a:lvl6pPr marL="342900" eaLnBrk="0" fontAlgn="base" hangingPunct="0">
              <a:spcBef>
                <a:spcPct val="0"/>
              </a:spcBef>
              <a:spcAft>
                <a:spcPct val="0"/>
              </a:spcAft>
              <a:defRPr sz="1500">
                <a:solidFill>
                  <a:schemeClr val="tx1"/>
                </a:solidFill>
                <a:latin typeface="Tahoma" pitchFamily="-112" charset="0"/>
                <a:cs typeface="Arial" charset="0"/>
              </a:defRPr>
            </a:lvl6pPr>
            <a:lvl7pPr marL="685800" eaLnBrk="0" fontAlgn="base" hangingPunct="0">
              <a:spcBef>
                <a:spcPct val="0"/>
              </a:spcBef>
              <a:spcAft>
                <a:spcPct val="0"/>
              </a:spcAft>
              <a:defRPr sz="1500">
                <a:solidFill>
                  <a:schemeClr val="tx1"/>
                </a:solidFill>
                <a:latin typeface="Tahoma" pitchFamily="-112" charset="0"/>
                <a:cs typeface="Arial" charset="0"/>
              </a:defRPr>
            </a:lvl7pPr>
            <a:lvl8pPr marL="1028700" eaLnBrk="0" fontAlgn="base" hangingPunct="0">
              <a:spcBef>
                <a:spcPct val="0"/>
              </a:spcBef>
              <a:spcAft>
                <a:spcPct val="0"/>
              </a:spcAft>
              <a:defRPr sz="1500">
                <a:solidFill>
                  <a:schemeClr val="tx1"/>
                </a:solidFill>
                <a:latin typeface="Tahoma" pitchFamily="-112" charset="0"/>
                <a:cs typeface="Arial" charset="0"/>
              </a:defRPr>
            </a:lvl8pPr>
            <a:lvl9pPr marL="1371600" eaLnBrk="0" fontAlgn="base" hangingPunct="0">
              <a:spcBef>
                <a:spcPct val="0"/>
              </a:spcBef>
              <a:spcAft>
                <a:spcPct val="0"/>
              </a:spcAft>
              <a:defRPr sz="1500">
                <a:solidFill>
                  <a:schemeClr val="tx1"/>
                </a:solidFill>
                <a:latin typeface="Tahoma" pitchFamily="-112" charset="0"/>
                <a:cs typeface="Arial" charset="0"/>
              </a:defRPr>
            </a:lvl9pPr>
          </a:lstStyle>
          <a:p>
            <a:pPr eaLnBrk="1" hangingPunct="1">
              <a:defRPr/>
            </a:pPr>
            <a:fld id="{211EEDEB-4970-430F-8A1B-5E72939B90C1}" type="slidenum">
              <a:rPr lang="en-US" sz="900">
                <a:solidFill>
                  <a:schemeClr val="bg1"/>
                </a:solidFill>
              </a:rPr>
              <a:pPr eaLnBrk="1" hangingPunct="1">
                <a:defRPr/>
              </a:pPr>
              <a:t>47</a:t>
            </a:fld>
            <a:endParaRPr lang="en-US" sz="900">
              <a:solidFill>
                <a:schemeClr val="bg1"/>
              </a:solidFill>
            </a:endParaRPr>
          </a:p>
        </p:txBody>
      </p:sp>
      <p:sp>
        <p:nvSpPr>
          <p:cNvPr id="7" name="Title 1"/>
          <p:cNvSpPr txBox="1">
            <a:spLocks/>
          </p:cNvSpPr>
          <p:nvPr/>
        </p:nvSpPr>
        <p:spPr bwMode="auto">
          <a:xfrm>
            <a:off x="300269" y="-21431"/>
            <a:ext cx="7467600" cy="878681"/>
          </a:xfrm>
          <a:prstGeom prst="rect">
            <a:avLst/>
          </a:prstGeom>
          <a:noFill/>
          <a:ln w="9525">
            <a:noFill/>
            <a:miter lim="800000"/>
            <a:headEnd/>
            <a:tailEnd/>
          </a:ln>
        </p:spPr>
        <p:txBody>
          <a:bodyPr anchor="ctr"/>
          <a:lstStyle>
            <a:lvl1pPr eaLnBrk="0" hangingPunct="0">
              <a:defRPr sz="2000">
                <a:solidFill>
                  <a:schemeClr val="tx1"/>
                </a:solidFill>
                <a:latin typeface="Tahoma" pitchFamily="-112" charset="0"/>
                <a:cs typeface="Arial" charset="0"/>
              </a:defRPr>
            </a:lvl1pPr>
            <a:lvl2pPr marL="37931725" indent="-37474525" eaLnBrk="0" hangingPunct="0">
              <a:defRPr sz="2000">
                <a:solidFill>
                  <a:schemeClr val="tx1"/>
                </a:solidFill>
                <a:latin typeface="Tahoma" pitchFamily="-112" charset="0"/>
                <a:cs typeface="Arial" charset="0"/>
              </a:defRPr>
            </a:lvl2pPr>
            <a:lvl3pPr eaLnBrk="0" hangingPunct="0">
              <a:defRPr sz="2000">
                <a:solidFill>
                  <a:schemeClr val="tx1"/>
                </a:solidFill>
                <a:latin typeface="Tahoma" pitchFamily="-112" charset="0"/>
                <a:cs typeface="Arial" charset="0"/>
              </a:defRPr>
            </a:lvl3pPr>
            <a:lvl4pPr eaLnBrk="0" hangingPunct="0">
              <a:defRPr sz="2000">
                <a:solidFill>
                  <a:schemeClr val="tx1"/>
                </a:solidFill>
                <a:latin typeface="Tahoma" pitchFamily="-112" charset="0"/>
                <a:cs typeface="Arial" charset="0"/>
              </a:defRPr>
            </a:lvl4pPr>
            <a:lvl5pPr eaLnBrk="0" hangingPunct="0">
              <a:defRPr sz="2000">
                <a:solidFill>
                  <a:schemeClr val="tx1"/>
                </a:solidFill>
                <a:latin typeface="Tahoma" pitchFamily="-112" charset="0"/>
                <a:cs typeface="Arial" charset="0"/>
              </a:defRPr>
            </a:lvl5pPr>
            <a:lvl6pPr marL="457200" eaLnBrk="0" fontAlgn="base" hangingPunct="0">
              <a:spcBef>
                <a:spcPct val="0"/>
              </a:spcBef>
              <a:spcAft>
                <a:spcPct val="0"/>
              </a:spcAft>
              <a:defRPr sz="2000">
                <a:solidFill>
                  <a:schemeClr val="tx1"/>
                </a:solidFill>
                <a:latin typeface="Tahoma" pitchFamily="-112" charset="0"/>
                <a:cs typeface="Arial" charset="0"/>
              </a:defRPr>
            </a:lvl6pPr>
            <a:lvl7pPr marL="914400" eaLnBrk="0" fontAlgn="base" hangingPunct="0">
              <a:spcBef>
                <a:spcPct val="0"/>
              </a:spcBef>
              <a:spcAft>
                <a:spcPct val="0"/>
              </a:spcAft>
              <a:defRPr sz="2000">
                <a:solidFill>
                  <a:schemeClr val="tx1"/>
                </a:solidFill>
                <a:latin typeface="Tahoma" pitchFamily="-112" charset="0"/>
                <a:cs typeface="Arial" charset="0"/>
              </a:defRPr>
            </a:lvl7pPr>
            <a:lvl8pPr marL="1371600" eaLnBrk="0" fontAlgn="base" hangingPunct="0">
              <a:spcBef>
                <a:spcPct val="0"/>
              </a:spcBef>
              <a:spcAft>
                <a:spcPct val="0"/>
              </a:spcAft>
              <a:defRPr sz="2000">
                <a:solidFill>
                  <a:schemeClr val="tx1"/>
                </a:solidFill>
                <a:latin typeface="Tahoma" pitchFamily="-112" charset="0"/>
                <a:cs typeface="Arial" charset="0"/>
              </a:defRPr>
            </a:lvl8pPr>
            <a:lvl9pPr marL="1828800" eaLnBrk="0" fontAlgn="base" hangingPunct="0">
              <a:spcBef>
                <a:spcPct val="0"/>
              </a:spcBef>
              <a:spcAft>
                <a:spcPct val="0"/>
              </a:spcAft>
              <a:defRPr sz="2000">
                <a:solidFill>
                  <a:schemeClr val="tx1"/>
                </a:solidFill>
                <a:latin typeface="Tahoma" pitchFamily="-112" charset="0"/>
                <a:cs typeface="Arial" charset="0"/>
              </a:defRPr>
            </a:lvl9pPr>
          </a:lstStyle>
          <a:p>
            <a:pPr eaLnBrk="1" hangingPunct="1">
              <a:defRPr/>
            </a:pPr>
            <a:r>
              <a:rPr lang="en-US" sz="2700" b="1" i="1" dirty="0">
                <a:solidFill>
                  <a:srgbClr val="800000"/>
                </a:solidFill>
                <a:effectLst>
                  <a:outerShdw blurRad="38100" dist="38100" dir="2700000" algn="tl">
                    <a:srgbClr val="C0C0C0"/>
                  </a:outerShdw>
                </a:effectLst>
                <a:cs typeface="Tahoma" pitchFamily="-112" charset="0"/>
              </a:rPr>
              <a:t>Value </a:t>
            </a:r>
            <a:r>
              <a:rPr lang="en-US" sz="2700" b="1" i="1" dirty="0" smtClean="0">
                <a:solidFill>
                  <a:srgbClr val="800000"/>
                </a:solidFill>
                <a:effectLst>
                  <a:outerShdw blurRad="38100" dist="38100" dir="2700000" algn="tl">
                    <a:srgbClr val="C0C0C0"/>
                  </a:outerShdw>
                </a:effectLst>
                <a:cs typeface="Tahoma" pitchFamily="-112" charset="0"/>
              </a:rPr>
              <a:t>Assessment Examples</a:t>
            </a:r>
            <a:endParaRPr lang="en-US" sz="3600" dirty="0">
              <a:cs typeface="Tahoma" pitchFamily="-112" charset="0"/>
            </a:endParaRPr>
          </a:p>
        </p:txBody>
      </p:sp>
      <p:pic>
        <p:nvPicPr>
          <p:cNvPr id="1026" name="Picture 2" descr="Q:\Projects PIPS\University of Alberta\02 Projects\02 Balmoral DB\08 Photos\Oct - Nov 2012\Mechanical equip.jpg"/>
          <p:cNvPicPr>
            <a:picLocks noChangeAspect="1" noChangeArrowheads="1"/>
          </p:cNvPicPr>
          <p:nvPr/>
        </p:nvPicPr>
        <p:blipFill>
          <a:blip r:embed="rId3" cstate="print"/>
          <a:srcRect l="32822" t="19767" b="13025"/>
          <a:stretch>
            <a:fillRect/>
          </a:stretch>
        </p:blipFill>
        <p:spPr bwMode="auto">
          <a:xfrm>
            <a:off x="6373409" y="-21432"/>
            <a:ext cx="2752264" cy="1700329"/>
          </a:xfrm>
          <a:prstGeom prst="rect">
            <a:avLst/>
          </a:prstGeom>
          <a:noFill/>
        </p:spPr>
      </p:pic>
    </p:spTree>
    <p:extLst>
      <p:ext uri="{BB962C8B-B14F-4D97-AF65-F5344CB8AC3E}">
        <p14:creationId xmlns:p14="http://schemas.microsoft.com/office/powerpoint/2010/main" val="253022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ELEVATOR MAINTENANCE</a:t>
            </a:r>
            <a:br>
              <a:rPr lang="en-US" dirty="0" smtClean="0"/>
            </a:br>
            <a:r>
              <a:rPr lang="en-US" sz="3600" dirty="0" smtClean="0">
                <a:solidFill>
                  <a:srgbClr val="0070C0"/>
                </a:solidFill>
              </a:rPr>
              <a:t>Optimize an Overly Prescriptive Scope</a:t>
            </a:r>
            <a:endParaRPr lang="en-US" sz="3600" dirty="0">
              <a:solidFill>
                <a:srgbClr val="0070C0"/>
              </a:solidFill>
            </a:endParaRPr>
          </a:p>
        </p:txBody>
      </p:sp>
      <p:sp>
        <p:nvSpPr>
          <p:cNvPr id="6" name="Content Placeholder 5"/>
          <p:cNvSpPr>
            <a:spLocks noGrp="1"/>
          </p:cNvSpPr>
          <p:nvPr>
            <p:ph idx="1"/>
          </p:nvPr>
        </p:nvSpPr>
        <p:spPr/>
        <p:txBody>
          <a:bodyPr>
            <a:normAutofit/>
          </a:bodyPr>
          <a:lstStyle/>
          <a:p>
            <a:r>
              <a:rPr lang="en-US" dirty="0" smtClean="0"/>
              <a:t>The amount of elevators included in the Scope would not warrant a dedicated mechanic.</a:t>
            </a:r>
          </a:p>
          <a:p>
            <a:r>
              <a:rPr lang="en-US" dirty="0" smtClean="0"/>
              <a:t>Savings could be realized if this language is adjusted.</a:t>
            </a:r>
          </a:p>
          <a:p>
            <a:r>
              <a:rPr lang="en-US" dirty="0" smtClean="0"/>
              <a:t>Levels of service would </a:t>
            </a:r>
            <a:r>
              <a:rPr lang="en-US" b="1" u="sng" dirty="0" smtClean="0"/>
              <a:t>not</a:t>
            </a:r>
            <a:r>
              <a:rPr lang="en-US" dirty="0" smtClean="0"/>
              <a:t> be adversely effected by having a dedicated mechanic who also has other buildings in close proximity to the site. </a:t>
            </a:r>
            <a:endParaRPr lang="en-US" dirty="0"/>
          </a:p>
        </p:txBody>
      </p:sp>
      <p:pic>
        <p:nvPicPr>
          <p:cNvPr id="10242" name="Picture 2" descr="Image result for elevator mainten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005" y="4619501"/>
            <a:ext cx="4230719" cy="155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8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932688"/>
            <a:ext cx="8339569" cy="5244275"/>
          </a:xfrm>
        </p:spPr>
        <p:txBody>
          <a:bodyPr>
            <a:normAutofit/>
          </a:bodyPr>
          <a:lstStyle/>
          <a:p>
            <a:pPr eaLnBrk="1" hangingPunct="1">
              <a:buNone/>
              <a:defRPr/>
            </a:pPr>
            <a:r>
              <a:rPr lang="en-US" altLang="en-US" b="1" i="1" dirty="0" smtClean="0">
                <a:solidFill>
                  <a:srgbClr val="800000"/>
                </a:solidFill>
                <a:effectLst>
                  <a:outerShdw blurRad="38100" dist="38100" dir="2700000" algn="tl">
                    <a:srgbClr val="C0C0C0"/>
                  </a:outerShdw>
                </a:effectLst>
                <a:latin typeface="Tahoma" pitchFamily="-112" charset="0"/>
                <a:cs typeface="Tahoma" pitchFamily="-112" charset="0"/>
              </a:rPr>
              <a:t>Option to Reduce Project Cost:</a:t>
            </a:r>
          </a:p>
          <a:p>
            <a:pPr eaLnBrk="1" hangingPunct="1">
              <a:defRPr/>
            </a:pPr>
            <a:endParaRPr lang="en-US" sz="900" dirty="0" smtClean="0"/>
          </a:p>
          <a:p>
            <a:pPr eaLnBrk="1" hangingPunct="1">
              <a:defRPr/>
            </a:pPr>
            <a:endParaRPr lang="en-US" sz="900" dirty="0" smtClean="0"/>
          </a:p>
          <a:p>
            <a:pPr eaLnBrk="1" hangingPunct="1">
              <a:defRPr/>
            </a:pPr>
            <a:r>
              <a:rPr lang="en-US" sz="2000" dirty="0" smtClean="0"/>
              <a:t>Instead of purchasing “Named Licenses,” the Agency may want to consider purchasing  “Concurrent Licenses.”  </a:t>
            </a:r>
          </a:p>
          <a:p>
            <a:pPr eaLnBrk="1" hangingPunct="1">
              <a:defRPr/>
            </a:pPr>
            <a:r>
              <a:rPr lang="en-US" sz="2000" dirty="0" smtClean="0"/>
              <a:t>In </a:t>
            </a:r>
            <a:r>
              <a:rPr lang="en-US" sz="2000" dirty="0"/>
              <a:t>a </a:t>
            </a:r>
            <a:r>
              <a:rPr lang="en-US" sz="2000" dirty="0" smtClean="0"/>
              <a:t>“Named Licensing” </a:t>
            </a:r>
            <a:r>
              <a:rPr lang="en-US" sz="2000" dirty="0"/>
              <a:t>model, the software designates </a:t>
            </a:r>
            <a:r>
              <a:rPr lang="en-US" sz="2000" dirty="0" smtClean="0"/>
              <a:t>a </a:t>
            </a:r>
            <a:r>
              <a:rPr lang="en-US" sz="2000" dirty="0"/>
              <a:t>license per user and only that particular named user can use/access the license. If that named user is in meetings, </a:t>
            </a:r>
            <a:r>
              <a:rPr lang="en-US" sz="2000" dirty="0" smtClean="0"/>
              <a:t>on </a:t>
            </a:r>
            <a:r>
              <a:rPr lang="en-US" sz="2000" dirty="0"/>
              <a:t>vacation, </a:t>
            </a:r>
            <a:r>
              <a:rPr lang="en-US" sz="2000" dirty="0" smtClean="0"/>
              <a:t>or not using the system, the </a:t>
            </a:r>
            <a:r>
              <a:rPr lang="en-US" sz="2000" dirty="0"/>
              <a:t>license is not utilized. </a:t>
            </a:r>
            <a:r>
              <a:rPr lang="en-US" sz="2000" dirty="0" smtClean="0"/>
              <a:t> </a:t>
            </a:r>
          </a:p>
          <a:p>
            <a:pPr eaLnBrk="1" hangingPunct="1">
              <a:defRPr/>
            </a:pPr>
            <a:r>
              <a:rPr lang="en-US" sz="2000" dirty="0" smtClean="0"/>
              <a:t>In </a:t>
            </a:r>
            <a:r>
              <a:rPr lang="en-US" sz="2000" dirty="0"/>
              <a:t>a </a:t>
            </a:r>
            <a:r>
              <a:rPr lang="en-US" sz="2000" dirty="0" smtClean="0"/>
              <a:t>“Concurrent Licensing” </a:t>
            </a:r>
            <a:r>
              <a:rPr lang="en-US" sz="2000" dirty="0"/>
              <a:t>model, the server keeps track of the total number of licenses and </a:t>
            </a:r>
            <a:r>
              <a:rPr lang="en-US" sz="2000" dirty="0" smtClean="0"/>
              <a:t>loans </a:t>
            </a:r>
            <a:r>
              <a:rPr lang="en-US" sz="2000" dirty="0"/>
              <a:t>the licenses to users as they log </a:t>
            </a:r>
            <a:r>
              <a:rPr lang="en-US" sz="2000" dirty="0" smtClean="0"/>
              <a:t>in. </a:t>
            </a:r>
            <a:r>
              <a:rPr lang="en-US" sz="2000" dirty="0"/>
              <a:t>If a user is inactive, the server releases the license and allocates the license to the next </a:t>
            </a:r>
            <a:r>
              <a:rPr lang="en-US" sz="2000" dirty="0" smtClean="0"/>
              <a:t>user.  </a:t>
            </a:r>
          </a:p>
          <a:p>
            <a:pPr eaLnBrk="1" hangingPunct="1">
              <a:defRPr/>
            </a:pPr>
            <a:r>
              <a:rPr lang="en-US" sz="2000" dirty="0" smtClean="0"/>
              <a:t>The </a:t>
            </a:r>
            <a:r>
              <a:rPr lang="en-US" sz="2000" dirty="0"/>
              <a:t>advantage is that </a:t>
            </a:r>
            <a:r>
              <a:rPr lang="en-US" sz="2000" dirty="0" smtClean="0"/>
              <a:t>the Agency is </a:t>
            </a:r>
            <a:r>
              <a:rPr lang="en-US" sz="2000" dirty="0"/>
              <a:t>not required to purchase licenses that are not being </a:t>
            </a:r>
            <a:r>
              <a:rPr lang="en-US" sz="2000" dirty="0" smtClean="0"/>
              <a:t>used, which can result in approximately 25% savings in cost.</a:t>
            </a:r>
            <a:endParaRPr lang="en-US" sz="2000" dirty="0"/>
          </a:p>
          <a:p>
            <a:pPr eaLnBrk="1" hangingPunct="1">
              <a:defRPr/>
            </a:pPr>
            <a:endParaRPr lang="en-US" sz="3200" dirty="0" smtClean="0"/>
          </a:p>
        </p:txBody>
      </p:sp>
      <p:sp>
        <p:nvSpPr>
          <p:cNvPr id="2" name="Title 1"/>
          <p:cNvSpPr>
            <a:spLocks noGrp="1"/>
          </p:cNvSpPr>
          <p:nvPr>
            <p:ph type="title"/>
          </p:nvPr>
        </p:nvSpPr>
        <p:spPr/>
        <p:txBody>
          <a:bodyPr/>
          <a:lstStyle/>
          <a:p>
            <a:pPr eaLnBrk="1" hangingPunct="1">
              <a:defRPr/>
            </a:pPr>
            <a:r>
              <a:rPr lang="en-US" b="1" dirty="0" smtClean="0">
                <a:cs typeface="Tahoma" pitchFamily="-112" charset="0"/>
              </a:rPr>
              <a:t>Value Assessment</a:t>
            </a:r>
            <a:endParaRPr lang="en-US" sz="6600" dirty="0" smtClean="0">
              <a:cs typeface="Tahoma" pitchFamily="-112" charset="0"/>
            </a:endParaRPr>
          </a:p>
        </p:txBody>
      </p:sp>
      <p:pic>
        <p:nvPicPr>
          <p:cNvPr id="6" name="Picture 6" descr="MP90040194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86725" y="124521"/>
            <a:ext cx="881494" cy="1528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424164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rtlCol="0"/>
          <a:lstStyle/>
          <a:p>
            <a:pPr algn="ctr" eaLnBrk="1" fontAlgn="auto" hangingPunct="1">
              <a:spcAft>
                <a:spcPts val="0"/>
              </a:spcAft>
              <a:defRPr/>
            </a:pPr>
            <a:r>
              <a:rPr lang="en-US" dirty="0" smtClean="0"/>
              <a:t>QUESTION</a:t>
            </a:r>
            <a:endParaRPr lang="en-US" sz="3600" dirty="0" smtClean="0">
              <a:solidFill>
                <a:srgbClr val="0000CC"/>
              </a:solidFill>
            </a:endParaRPr>
          </a:p>
        </p:txBody>
      </p:sp>
      <p:pic>
        <p:nvPicPr>
          <p:cNvPr id="141314" name="Picture 4" descr="http://www.ocr.gov.jm/images/124358-matte-white-square-icon-alphanumeric-question-mark1-ps.png"/>
          <p:cNvPicPr>
            <a:picLocks noChangeAspect="1" noChangeArrowheads="1"/>
          </p:cNvPicPr>
          <p:nvPr/>
        </p:nvPicPr>
        <p:blipFill>
          <a:blip r:embed="rId2" cstate="print"/>
          <a:srcRect/>
          <a:stretch>
            <a:fillRect/>
          </a:stretch>
        </p:blipFill>
        <p:spPr bwMode="auto">
          <a:xfrm>
            <a:off x="3195883" y="4122721"/>
            <a:ext cx="2403475" cy="2455391"/>
          </a:xfrm>
          <a:prstGeom prst="rect">
            <a:avLst/>
          </a:prstGeom>
          <a:noFill/>
          <a:ln w="9525">
            <a:noFill/>
            <a:miter lim="800000"/>
            <a:headEnd/>
            <a:tailEnd/>
          </a:ln>
        </p:spPr>
      </p:pic>
      <p:sp>
        <p:nvSpPr>
          <p:cNvPr id="5" name="Rectangle 2"/>
          <p:cNvSpPr txBox="1">
            <a:spLocks/>
          </p:cNvSpPr>
          <p:nvPr/>
        </p:nvSpPr>
        <p:spPr>
          <a:xfrm>
            <a:off x="0" y="1642942"/>
            <a:ext cx="9144000" cy="2639890"/>
          </a:xfrm>
          <a:prstGeom prst="rect">
            <a:avLst/>
          </a:prstGeom>
          <a:solidFill>
            <a:schemeClr val="accent1">
              <a:alpha val="50000"/>
            </a:schemeClr>
          </a:solidFill>
        </p:spPr>
        <p:txBody>
          <a:bodyPr anchor="ctr">
            <a:normAutofit/>
          </a:bodyPr>
          <a:lstStyle>
            <a:lvl1pPr algn="l" defTabSz="914400" rtl="0" eaLnBrk="1" latinLnBrk="0" hangingPunct="1">
              <a:lnSpc>
                <a:spcPct val="90000"/>
              </a:lnSpc>
              <a:spcBef>
                <a:spcPct val="0"/>
              </a:spcBef>
              <a:buNone/>
              <a:defRPr sz="4800" b="1" kern="1200">
                <a:solidFill>
                  <a:schemeClr val="tx1"/>
                </a:solidFill>
                <a:effectLst>
                  <a:outerShdw blurRad="38100" dist="38100" dir="2700000" algn="tl">
                    <a:srgbClr val="000000">
                      <a:alpha val="43137"/>
                    </a:srgbClr>
                  </a:outerShdw>
                </a:effectLst>
                <a:latin typeface="+mn-lt"/>
                <a:ea typeface="+mj-ea"/>
                <a:cs typeface="+mj-cs"/>
              </a:defRPr>
            </a:lvl1pPr>
          </a:lstStyle>
          <a:p>
            <a:pPr algn="ctr" fontAlgn="auto">
              <a:spcAft>
                <a:spcPts val="0"/>
              </a:spcAft>
              <a:defRPr/>
            </a:pPr>
            <a:r>
              <a:rPr lang="en-US" i="1" dirty="0" smtClean="0">
                <a:solidFill>
                  <a:srgbClr val="000099"/>
                </a:solidFill>
              </a:rPr>
              <a:t>Written Proposal Submissions</a:t>
            </a:r>
          </a:p>
          <a:p>
            <a:pPr algn="ctr" fontAlgn="auto">
              <a:spcAft>
                <a:spcPts val="0"/>
              </a:spcAft>
              <a:defRPr/>
            </a:pPr>
            <a:endParaRPr lang="en-US" sz="3600" dirty="0" smtClean="0">
              <a:solidFill>
                <a:srgbClr val="0000CC"/>
              </a:solidFill>
            </a:endParaRPr>
          </a:p>
          <a:p>
            <a:pPr algn="ctr" fontAlgn="auto">
              <a:spcAft>
                <a:spcPts val="0"/>
              </a:spcAft>
              <a:defRPr/>
            </a:pPr>
            <a:r>
              <a:rPr lang="en-US" sz="2800" dirty="0" smtClean="0">
                <a:solidFill>
                  <a:srgbClr val="000099"/>
                </a:solidFill>
              </a:rPr>
              <a:t>What do these look like?</a:t>
            </a:r>
          </a:p>
          <a:p>
            <a:pPr algn="ctr" fontAlgn="auto">
              <a:spcAft>
                <a:spcPts val="0"/>
              </a:spcAft>
              <a:defRPr/>
            </a:pPr>
            <a:endParaRPr lang="en-US" sz="2800" dirty="0">
              <a:solidFill>
                <a:srgbClr val="000099"/>
              </a:solidFill>
            </a:endParaRPr>
          </a:p>
          <a:p>
            <a:pPr algn="ctr" fontAlgn="auto">
              <a:spcAft>
                <a:spcPts val="0"/>
              </a:spcAft>
              <a:defRPr/>
            </a:pPr>
            <a:r>
              <a:rPr lang="en-US" sz="2800" dirty="0" smtClean="0">
                <a:solidFill>
                  <a:srgbClr val="000099"/>
                </a:solidFill>
              </a:rPr>
              <a:t>What type of information do vendors typically include?</a:t>
            </a:r>
          </a:p>
        </p:txBody>
      </p:sp>
    </p:spTree>
    <p:extLst>
      <p:ext uri="{BB962C8B-B14F-4D97-AF65-F5344CB8AC3E}">
        <p14:creationId xmlns:p14="http://schemas.microsoft.com/office/powerpoint/2010/main" val="18070763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1143000"/>
          </a:xfrm>
        </p:spPr>
        <p:txBody>
          <a:bodyPr>
            <a:noAutofit/>
          </a:bodyPr>
          <a:lstStyle/>
          <a:p>
            <a:pPr fontAlgn="auto">
              <a:spcAft>
                <a:spcPts val="0"/>
              </a:spcAft>
            </a:pPr>
            <a:r>
              <a:rPr lang="en-US" dirty="0" smtClean="0"/>
              <a:t>Boilerplate Content</a:t>
            </a:r>
            <a:endParaRPr lang="en-US" dirty="0"/>
          </a:p>
        </p:txBody>
      </p:sp>
      <p:sp>
        <p:nvSpPr>
          <p:cNvPr id="3" name="Content Placeholder 2"/>
          <p:cNvSpPr>
            <a:spLocks noGrp="1"/>
          </p:cNvSpPr>
          <p:nvPr>
            <p:ph idx="1"/>
          </p:nvPr>
        </p:nvSpPr>
        <p:spPr>
          <a:xfrm>
            <a:off x="345440" y="1143000"/>
            <a:ext cx="8869680" cy="5129559"/>
          </a:xfrm>
        </p:spPr>
        <p:txBody>
          <a:bodyPr>
            <a:noAutofit/>
          </a:bodyPr>
          <a:lstStyle/>
          <a:p>
            <a:pPr marL="400050" lvl="1" indent="-457200">
              <a:lnSpc>
                <a:spcPct val="100000"/>
              </a:lnSpc>
              <a:spcBef>
                <a:spcPts val="0"/>
              </a:spcBef>
              <a:spcAft>
                <a:spcPts val="1200"/>
              </a:spcAft>
              <a:buFont typeface="+mj-lt"/>
              <a:buAutoNum type="arabicPeriod"/>
            </a:pPr>
            <a:r>
              <a:rPr lang="en-US" sz="2400" b="1" dirty="0" smtClean="0">
                <a:solidFill>
                  <a:srgbClr val="FF0000"/>
                </a:solidFill>
              </a:rPr>
              <a:t>“We will work with the owner…”</a:t>
            </a:r>
            <a:endParaRPr lang="en-US" sz="2400" b="1" dirty="0">
              <a:solidFill>
                <a:srgbClr val="FF0000"/>
              </a:solidFill>
            </a:endParaRPr>
          </a:p>
          <a:p>
            <a:pPr marL="400050" lvl="1" indent="-457200">
              <a:lnSpc>
                <a:spcPct val="100000"/>
              </a:lnSpc>
              <a:spcBef>
                <a:spcPts val="0"/>
              </a:spcBef>
              <a:spcAft>
                <a:spcPts val="1200"/>
              </a:spcAft>
              <a:buFont typeface="+mj-lt"/>
              <a:buAutoNum type="arabicPeriod"/>
            </a:pPr>
            <a:r>
              <a:rPr lang="en-US" sz="2400" b="1" dirty="0" smtClean="0">
                <a:solidFill>
                  <a:srgbClr val="FF0000"/>
                </a:solidFill>
              </a:rPr>
              <a:t>“We have ## years of experience…” </a:t>
            </a:r>
          </a:p>
          <a:p>
            <a:pPr marL="400050" lvl="1" indent="-457200">
              <a:lnSpc>
                <a:spcPct val="100000"/>
              </a:lnSpc>
              <a:spcBef>
                <a:spcPts val="0"/>
              </a:spcBef>
              <a:spcAft>
                <a:spcPts val="1200"/>
              </a:spcAft>
              <a:buFont typeface="+mj-lt"/>
              <a:buAutoNum type="arabicPeriod"/>
            </a:pPr>
            <a:r>
              <a:rPr lang="en-US" sz="2400" b="1" dirty="0" smtClean="0">
                <a:solidFill>
                  <a:srgbClr val="FF0000"/>
                </a:solidFill>
              </a:rPr>
              <a:t>“</a:t>
            </a:r>
            <a:r>
              <a:rPr lang="en-US" altLang="en-US" sz="2400" b="1" dirty="0" smtClean="0">
                <a:solidFill>
                  <a:srgbClr val="FF0000"/>
                </a:solidFill>
              </a:rPr>
              <a:t>Our team </a:t>
            </a:r>
            <a:r>
              <a:rPr lang="en-US" altLang="en-US" sz="2400" b="1" dirty="0">
                <a:solidFill>
                  <a:srgbClr val="FF0000"/>
                </a:solidFill>
              </a:rPr>
              <a:t>that </a:t>
            </a:r>
            <a:r>
              <a:rPr lang="en-US" altLang="en-US" sz="2400" b="1" dirty="0" smtClean="0">
                <a:solidFill>
                  <a:srgbClr val="FF0000"/>
                </a:solidFill>
              </a:rPr>
              <a:t>includes the most detailed, prequalified, and extensive list of subs/suppliers from around the world.”</a:t>
            </a:r>
            <a:endParaRPr lang="en-US" altLang="en-US" sz="2400" b="1" dirty="0">
              <a:solidFill>
                <a:srgbClr val="FF0000"/>
              </a:solidFill>
            </a:endParaRPr>
          </a:p>
          <a:p>
            <a:pPr marL="400050" lvl="1" indent="-457200">
              <a:lnSpc>
                <a:spcPct val="100000"/>
              </a:lnSpc>
              <a:spcBef>
                <a:spcPts val="0"/>
              </a:spcBef>
              <a:spcAft>
                <a:spcPts val="1200"/>
              </a:spcAft>
              <a:buFont typeface="+mj-lt"/>
              <a:buAutoNum type="arabicPeriod"/>
            </a:pPr>
            <a:r>
              <a:rPr lang="en-US" sz="2400" b="1" dirty="0" smtClean="0">
                <a:solidFill>
                  <a:srgbClr val="FF0000"/>
                </a:solidFill>
              </a:rPr>
              <a:t>“</a:t>
            </a:r>
            <a:r>
              <a:rPr lang="en-US" sz="2400" b="1" dirty="0">
                <a:solidFill>
                  <a:srgbClr val="FF0000"/>
                </a:solidFill>
              </a:rPr>
              <a:t>Our team has extensive </a:t>
            </a:r>
            <a:r>
              <a:rPr lang="en-US" sz="2400" b="1" dirty="0" smtClean="0">
                <a:solidFill>
                  <a:srgbClr val="FF0000"/>
                </a:solidFill>
              </a:rPr>
              <a:t>experience in… [Lean methodologies, JIT principals, modular construction applications, etc.]”</a:t>
            </a:r>
            <a:endParaRPr lang="en-US" sz="2400" b="1" dirty="0">
              <a:solidFill>
                <a:srgbClr val="FF0000"/>
              </a:solidFill>
            </a:endParaRPr>
          </a:p>
          <a:p>
            <a:pPr marL="400050" lvl="1" indent="-457200">
              <a:lnSpc>
                <a:spcPct val="100000"/>
              </a:lnSpc>
              <a:spcBef>
                <a:spcPts val="600"/>
              </a:spcBef>
              <a:spcAft>
                <a:spcPts val="0"/>
              </a:spcAft>
              <a:buFont typeface="+mj-lt"/>
              <a:buAutoNum type="arabicPeriod"/>
            </a:pPr>
            <a:r>
              <a:rPr lang="en-US" sz="2400" b="1" dirty="0" smtClean="0">
                <a:solidFill>
                  <a:srgbClr val="FF0000"/>
                </a:solidFill>
              </a:rPr>
              <a:t>“Our company values are…</a:t>
            </a:r>
          </a:p>
          <a:p>
            <a:pPr marL="1257300" lvl="3" indent="-457200">
              <a:lnSpc>
                <a:spcPct val="100000"/>
              </a:lnSpc>
              <a:spcBef>
                <a:spcPts val="600"/>
              </a:spcBef>
              <a:spcAft>
                <a:spcPts val="0"/>
              </a:spcAft>
              <a:buFont typeface="Wingdings" panose="05000000000000000000" pitchFamily="2" charset="2"/>
              <a:buChar char="Ø"/>
            </a:pPr>
            <a:r>
              <a:rPr lang="en-US" b="1" dirty="0" smtClean="0">
                <a:solidFill>
                  <a:srgbClr val="FF0000"/>
                </a:solidFill>
              </a:rPr>
              <a:t>…Creating value through people, respect, and collaboration.”</a:t>
            </a:r>
          </a:p>
          <a:p>
            <a:pPr marL="1257300" lvl="3" indent="-457200">
              <a:lnSpc>
                <a:spcPct val="100000"/>
              </a:lnSpc>
              <a:spcBef>
                <a:spcPts val="600"/>
              </a:spcBef>
              <a:spcAft>
                <a:spcPts val="0"/>
              </a:spcAft>
              <a:buFont typeface="Wingdings" panose="05000000000000000000" pitchFamily="2" charset="2"/>
              <a:buChar char="Ø"/>
            </a:pPr>
            <a:r>
              <a:rPr lang="en-US" b="1" dirty="0" smtClean="0">
                <a:solidFill>
                  <a:srgbClr val="FF0000"/>
                </a:solidFill>
              </a:rPr>
              <a:t>…to utilize a Total Team Approach.”</a:t>
            </a:r>
          </a:p>
          <a:p>
            <a:pPr marL="1257300" lvl="3" indent="-457200">
              <a:lnSpc>
                <a:spcPct val="100000"/>
              </a:lnSpc>
              <a:spcBef>
                <a:spcPts val="600"/>
              </a:spcBef>
              <a:spcAft>
                <a:spcPts val="0"/>
              </a:spcAft>
              <a:buFont typeface="Wingdings" panose="05000000000000000000" pitchFamily="2" charset="2"/>
              <a:buChar char="Ø"/>
            </a:pPr>
            <a:r>
              <a:rPr lang="en-US" b="1" dirty="0" smtClean="0">
                <a:solidFill>
                  <a:srgbClr val="FF0000"/>
                </a:solidFill>
              </a:rPr>
              <a:t>…that our people are our greatest asset.” </a:t>
            </a:r>
          </a:p>
          <a:p>
            <a:pPr marL="800100" lvl="2" indent="-457200">
              <a:lnSpc>
                <a:spcPct val="100000"/>
              </a:lnSpc>
              <a:spcBef>
                <a:spcPts val="600"/>
              </a:spcBef>
              <a:spcAft>
                <a:spcPts val="0"/>
              </a:spcAft>
              <a:buFont typeface="+mj-lt"/>
              <a:buAutoNum type="arabicPeriod"/>
            </a:pPr>
            <a:endParaRPr lang="en-US" sz="2000" b="1" dirty="0">
              <a:solidFill>
                <a:srgbClr val="FF0000"/>
              </a:solidFill>
            </a:endParaRPr>
          </a:p>
          <a:p>
            <a:pPr marL="228600" lvl="1">
              <a:lnSpc>
                <a:spcPct val="100000"/>
              </a:lnSpc>
              <a:spcBef>
                <a:spcPts val="600"/>
              </a:spcBef>
              <a:spcAft>
                <a:spcPts val="0"/>
              </a:spcAft>
            </a:pPr>
            <a:endParaRPr lang="en-US" sz="2400" dirty="0" smtClean="0">
              <a:solidFill>
                <a:srgbClr val="FF0000"/>
              </a:solidFill>
            </a:endParaRPr>
          </a:p>
        </p:txBody>
      </p:sp>
      <p:pic>
        <p:nvPicPr>
          <p:cNvPr id="6" name="Picture 2" descr="Image result for marshmallow flu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952" y="87086"/>
            <a:ext cx="1771048" cy="17710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285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26"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Contractor’s Risk </a:t>
            </a:r>
            <a:r>
              <a:rPr lang="en-US" dirty="0" err="1" smtClean="0"/>
              <a:t>Mgmt</a:t>
            </a:r>
            <a:r>
              <a:rPr lang="en-US" dirty="0" smtClean="0"/>
              <a:t> Ability Improves Project Performance</a:t>
            </a:r>
            <a:endParaRPr lang="en-US" dirty="0"/>
          </a:p>
        </p:txBody>
      </p:sp>
      <p:graphicFrame>
        <p:nvGraphicFramePr>
          <p:cNvPr id="7" name="Chart 6"/>
          <p:cNvGraphicFramePr/>
          <p:nvPr>
            <p:extLst/>
          </p:nvPr>
        </p:nvGraphicFramePr>
        <p:xfrm>
          <a:off x="1128585" y="1321830"/>
          <a:ext cx="6886830" cy="474499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490004" y="5938684"/>
            <a:ext cx="3653996" cy="276999"/>
          </a:xfrm>
          <a:prstGeom prst="rect">
            <a:avLst/>
          </a:prstGeom>
        </p:spPr>
        <p:txBody>
          <a:bodyPr wrap="square">
            <a:spAutoFit/>
          </a:bodyPr>
          <a:lstStyle/>
          <a:p>
            <a:pPr lvl="1" algn="r"/>
            <a:r>
              <a:rPr lang="en-US" sz="1200" dirty="0" smtClean="0"/>
              <a:t>N=133 projects</a:t>
            </a:r>
            <a:endParaRPr lang="en-US" sz="1200" dirty="0"/>
          </a:p>
        </p:txBody>
      </p:sp>
    </p:spTree>
    <p:extLst>
      <p:ext uri="{BB962C8B-B14F-4D97-AF65-F5344CB8AC3E}">
        <p14:creationId xmlns:p14="http://schemas.microsoft.com/office/powerpoint/2010/main" val="29915455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Development</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Keep it Short – Proposal Page Limits</a:t>
            </a:r>
          </a:p>
          <a:p>
            <a:pPr marL="514350" indent="-514350">
              <a:buFont typeface="+mj-lt"/>
              <a:buAutoNum type="arabicPeriod"/>
            </a:pPr>
            <a:r>
              <a:rPr lang="en-US" dirty="0"/>
              <a:t>Focus on the People – look beyond the Logo</a:t>
            </a:r>
          </a:p>
          <a:p>
            <a:pPr marL="514350" indent="-514350">
              <a:buFont typeface="+mj-lt"/>
              <a:buAutoNum type="arabicPeriod"/>
            </a:pPr>
            <a:r>
              <a:rPr lang="en-US" dirty="0" smtClean="0"/>
              <a:t>Keep </a:t>
            </a:r>
            <a:r>
              <a:rPr lang="en-US" dirty="0"/>
              <a:t>it Open – Minimize “Pre-Selections”</a:t>
            </a:r>
          </a:p>
          <a:p>
            <a:pPr marL="514350" indent="-514350">
              <a:buFont typeface="+mj-lt"/>
              <a:buAutoNum type="arabicPeriod"/>
            </a:pPr>
            <a:r>
              <a:rPr lang="en-US" dirty="0" smtClean="0"/>
              <a:t>Treat Price Fairly</a:t>
            </a:r>
            <a:endParaRPr lang="en-US" dirty="0"/>
          </a:p>
          <a:p>
            <a:pPr marL="514350" indent="-514350">
              <a:buFont typeface="+mj-lt"/>
              <a:buAutoNum type="arabicPeriod"/>
            </a:pPr>
            <a:r>
              <a:rPr lang="en-US" dirty="0" smtClean="0"/>
              <a:t>Compete on Expertise – Risk &amp; Value</a:t>
            </a:r>
          </a:p>
          <a:p>
            <a:pPr marL="514350" indent="-514350">
              <a:buFont typeface="+mj-lt"/>
              <a:buAutoNum type="arabicPeriod"/>
            </a:pPr>
            <a:endParaRPr lang="en-US" dirty="0" smtClean="0"/>
          </a:p>
          <a:p>
            <a:pPr marL="0" indent="0">
              <a:buNone/>
            </a:pPr>
            <a:r>
              <a:rPr lang="en-US" b="1" u="sng" dirty="0" smtClean="0"/>
              <a:t>Take-Away Tools</a:t>
            </a:r>
          </a:p>
          <a:p>
            <a:r>
              <a:rPr lang="en-US" dirty="0" smtClean="0"/>
              <a:t>Sample Interview Questions</a:t>
            </a:r>
          </a:p>
          <a:p>
            <a:r>
              <a:rPr lang="en-US" dirty="0"/>
              <a:t>Price Proposal Template for IT</a:t>
            </a:r>
          </a:p>
          <a:p>
            <a:r>
              <a:rPr lang="en-US" i="1" dirty="0" smtClean="0"/>
              <a:t>RFP Report Card</a:t>
            </a:r>
          </a:p>
          <a:p>
            <a:pPr marL="514350" indent="-514350">
              <a:buFont typeface="+mj-lt"/>
              <a:buAutoNum type="arabicPeriod"/>
            </a:pPr>
            <a:endParaRPr lang="en-US" dirty="0"/>
          </a:p>
        </p:txBody>
      </p:sp>
    </p:spTree>
    <p:extLst>
      <p:ext uri="{BB962C8B-B14F-4D97-AF65-F5344CB8AC3E}">
        <p14:creationId xmlns:p14="http://schemas.microsoft.com/office/powerpoint/2010/main" val="2589278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RFP Report Card</a:t>
            </a:r>
            <a:endParaRPr lang="en-US" dirty="0"/>
          </a:p>
        </p:txBody>
      </p:sp>
      <p:pic>
        <p:nvPicPr>
          <p:cNvPr id="4" name="Picture 3"/>
          <p:cNvPicPr>
            <a:picLocks noChangeAspect="1"/>
          </p:cNvPicPr>
          <p:nvPr/>
        </p:nvPicPr>
        <p:blipFill>
          <a:blip r:embed="rId2"/>
          <a:stretch>
            <a:fillRect/>
          </a:stretch>
        </p:blipFill>
        <p:spPr>
          <a:xfrm>
            <a:off x="174136" y="1076325"/>
            <a:ext cx="3940903" cy="510540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1361738" y="978306"/>
            <a:ext cx="7608126" cy="5301437"/>
          </a:xfrm>
          <a:prstGeom prst="rect">
            <a:avLst/>
          </a:prstGeom>
          <a:ln>
            <a:solidFill>
              <a:schemeClr val="tx1"/>
            </a:solidFill>
          </a:ln>
        </p:spPr>
      </p:pic>
    </p:spTree>
    <p:extLst>
      <p:ext uri="{BB962C8B-B14F-4D97-AF65-F5344CB8AC3E}">
        <p14:creationId xmlns:p14="http://schemas.microsoft.com/office/powerpoint/2010/main" val="19568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RFP Report Card</a:t>
            </a:r>
            <a:endParaRPr lang="en-US" dirty="0"/>
          </a:p>
        </p:txBody>
      </p:sp>
      <p:pic>
        <p:nvPicPr>
          <p:cNvPr id="2" name="Picture 1"/>
          <p:cNvPicPr>
            <a:picLocks noChangeAspect="1"/>
          </p:cNvPicPr>
          <p:nvPr/>
        </p:nvPicPr>
        <p:blipFill>
          <a:blip r:embed="rId2"/>
          <a:stretch>
            <a:fillRect/>
          </a:stretch>
        </p:blipFill>
        <p:spPr>
          <a:xfrm>
            <a:off x="462606" y="966787"/>
            <a:ext cx="4035098" cy="522922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663748" y="966787"/>
            <a:ext cx="3990126" cy="5162550"/>
          </a:xfrm>
          <a:prstGeom prst="rect">
            <a:avLst/>
          </a:prstGeom>
          <a:ln>
            <a:solidFill>
              <a:schemeClr val="tx1"/>
            </a:solidFill>
          </a:ln>
        </p:spPr>
      </p:pic>
      <p:sp>
        <p:nvSpPr>
          <p:cNvPr id="9" name="Rectangle 8"/>
          <p:cNvSpPr/>
          <p:nvPr/>
        </p:nvSpPr>
        <p:spPr>
          <a:xfrm>
            <a:off x="4635500" y="6038473"/>
            <a:ext cx="4018374" cy="66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57398" y="6046787"/>
            <a:ext cx="3996476" cy="66741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p:cNvSpPr/>
          <p:nvPr/>
        </p:nvSpPr>
        <p:spPr>
          <a:xfrm>
            <a:off x="4962525" y="6048340"/>
            <a:ext cx="3495675" cy="5140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 name="Picture 6"/>
          <p:cNvPicPr>
            <a:picLocks noChangeAspect="1"/>
          </p:cNvPicPr>
          <p:nvPr/>
        </p:nvPicPr>
        <p:blipFill>
          <a:blip r:embed="rId4"/>
          <a:stretch>
            <a:fillRect/>
          </a:stretch>
        </p:blipFill>
        <p:spPr>
          <a:xfrm>
            <a:off x="5330825" y="6057522"/>
            <a:ext cx="1920875" cy="457578"/>
          </a:xfrm>
          <a:prstGeom prst="rect">
            <a:avLst/>
          </a:prstGeom>
        </p:spPr>
      </p:pic>
    </p:spTree>
    <p:extLst>
      <p:ext uri="{BB962C8B-B14F-4D97-AF65-F5344CB8AC3E}">
        <p14:creationId xmlns:p14="http://schemas.microsoft.com/office/powerpoint/2010/main" val="345491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FC60F733-620A-4902-8BDC-893D5F99FAF2}"/>
              </a:ext>
            </a:extLst>
          </p:cNvPr>
          <p:cNvSpPr>
            <a:spLocks noGrp="1"/>
          </p:cNvSpPr>
          <p:nvPr>
            <p:ph idx="1"/>
          </p:nvPr>
        </p:nvSpPr>
        <p:spPr>
          <a:xfrm>
            <a:off x="628650" y="3920151"/>
            <a:ext cx="7886700" cy="5117708"/>
          </a:xfrm>
        </p:spPr>
        <p:txBody>
          <a:bodyPr>
            <a:normAutofit/>
          </a:bodyPr>
          <a:lstStyle/>
          <a:p>
            <a:pPr marL="0" indent="0" algn="ctr">
              <a:buNone/>
            </a:pPr>
            <a:r>
              <a:rPr lang="en-US" sz="1800" dirty="0"/>
              <a:t>Focus on what shows differences	</a:t>
            </a:r>
            <a:r>
              <a:rPr lang="en-US" sz="1800" dirty="0" smtClean="0"/>
              <a:t>	Who </a:t>
            </a:r>
            <a:r>
              <a:rPr lang="en-US" sz="1800" dirty="0"/>
              <a:t>does this favor?</a:t>
            </a:r>
          </a:p>
        </p:txBody>
      </p:sp>
      <p:sp>
        <p:nvSpPr>
          <p:cNvPr id="26626" name="Title 3"/>
          <p:cNvSpPr>
            <a:spLocks noGrp="1"/>
          </p:cNvSpPr>
          <p:nvPr>
            <p:ph type="title"/>
          </p:nvPr>
        </p:nvSpPr>
        <p:spPr/>
        <p:txBody>
          <a:bodyPr>
            <a:normAutofit/>
          </a:bodyPr>
          <a:lstStyle/>
          <a:p>
            <a:r>
              <a:rPr lang="en-US" dirty="0" smtClean="0"/>
              <a:t>Keep </a:t>
            </a:r>
            <a:r>
              <a:rPr lang="en-US" dirty="0"/>
              <a:t>it Short</a:t>
            </a:r>
          </a:p>
        </p:txBody>
      </p:sp>
      <p:sp>
        <p:nvSpPr>
          <p:cNvPr id="12" name="TextBox 11"/>
          <p:cNvSpPr txBox="1"/>
          <p:nvPr/>
        </p:nvSpPr>
        <p:spPr>
          <a:xfrm>
            <a:off x="1643362" y="1577727"/>
            <a:ext cx="5857275" cy="1615827"/>
          </a:xfrm>
          <a:prstGeom prst="rect">
            <a:avLst/>
          </a:prstGeom>
          <a:solidFill>
            <a:schemeClr val="bg1"/>
          </a:solidFill>
          <a:ln>
            <a:solidFill>
              <a:srgbClr val="000000"/>
            </a:solidFill>
          </a:ln>
        </p:spPr>
        <p:txBody>
          <a:bodyPr wrap="square">
            <a:spAutoFit/>
          </a:bodyPr>
          <a:lstStyle/>
          <a:p>
            <a:pPr algn="ctr">
              <a:defRPr/>
            </a:pPr>
            <a:r>
              <a:rPr lang="en-US" sz="3300" b="1" dirty="0" smtClean="0">
                <a:effectLst>
                  <a:outerShdw blurRad="38100" dist="38100" dir="2700000" algn="tl">
                    <a:srgbClr val="C0C0C0"/>
                  </a:outerShdw>
                </a:effectLst>
                <a:latin typeface="Tahoma" pitchFamily="-112" charset="0"/>
              </a:rPr>
              <a:t>2-3 </a:t>
            </a:r>
            <a:r>
              <a:rPr lang="en-US" sz="3300" b="1" dirty="0">
                <a:effectLst>
                  <a:outerShdw blurRad="38100" dist="38100" dir="2700000" algn="tl">
                    <a:srgbClr val="C0C0C0"/>
                  </a:outerShdw>
                </a:effectLst>
                <a:latin typeface="Tahoma" pitchFamily="-112" charset="0"/>
              </a:rPr>
              <a:t>pages each </a:t>
            </a:r>
          </a:p>
          <a:p>
            <a:pPr algn="ctr">
              <a:defRPr/>
            </a:pPr>
            <a:r>
              <a:rPr lang="en-US" sz="3300" b="1" dirty="0" smtClean="0">
                <a:effectLst>
                  <a:outerShdw blurRad="38100" dist="38100" dir="2700000" algn="tl">
                    <a:srgbClr val="C0C0C0"/>
                  </a:outerShdw>
                </a:effectLst>
                <a:latin typeface="Tahoma" pitchFamily="-112" charset="0"/>
              </a:rPr>
              <a:t>6-12 </a:t>
            </a:r>
            <a:r>
              <a:rPr lang="en-US" sz="3300" b="1" dirty="0">
                <a:effectLst>
                  <a:outerShdw blurRad="38100" dist="38100" dir="2700000" algn="tl">
                    <a:srgbClr val="C0C0C0"/>
                  </a:outerShdw>
                </a:effectLst>
                <a:latin typeface="Tahoma" pitchFamily="-112" charset="0"/>
              </a:rPr>
              <a:t>pages in total</a:t>
            </a:r>
          </a:p>
          <a:p>
            <a:pPr algn="ctr">
              <a:defRPr/>
            </a:pPr>
            <a:r>
              <a:rPr lang="en-US" sz="3300" b="1" dirty="0">
                <a:effectLst>
                  <a:outerShdw blurRad="38100" dist="38100" dir="2700000" algn="tl">
                    <a:srgbClr val="C0C0C0"/>
                  </a:outerShdw>
                </a:effectLst>
                <a:latin typeface="Tahoma" pitchFamily="-112" charset="0"/>
              </a:rPr>
              <a:t>+ 20min Interview</a:t>
            </a:r>
          </a:p>
        </p:txBody>
      </p:sp>
      <p:pic>
        <p:nvPicPr>
          <p:cNvPr id="10" name="Picture 2">
            <a:extLst>
              <a:ext uri="{FF2B5EF4-FFF2-40B4-BE49-F238E27FC236}">
                <a16:creationId xmlns:a16="http://schemas.microsoft.com/office/drawing/2014/main" id="{A7C0C858-857F-434E-8A8A-7F4C6C63F66E}"/>
              </a:ext>
            </a:extLst>
          </p:cNvPr>
          <p:cNvPicPr>
            <a:picLocks noChangeAspect="1" noChangeArrowheads="1"/>
          </p:cNvPicPr>
          <p:nvPr/>
        </p:nvPicPr>
        <p:blipFill>
          <a:blip r:embed="rId3"/>
          <a:srcRect/>
          <a:stretch>
            <a:fillRect/>
          </a:stretch>
        </p:blipFill>
        <p:spPr bwMode="auto">
          <a:xfrm>
            <a:off x="1643362" y="4491490"/>
            <a:ext cx="2181149" cy="1234131"/>
          </a:xfrm>
          <a:prstGeom prst="rect">
            <a:avLst/>
          </a:prstGeom>
          <a:noFill/>
          <a:ln w="9525">
            <a:noFill/>
            <a:miter lim="800000"/>
            <a:headEnd/>
            <a:tailEnd/>
          </a:ln>
        </p:spPr>
      </p:pic>
      <p:pic>
        <p:nvPicPr>
          <p:cNvPr id="11" name="Picture 2" descr="http://werken-aan-projecten.nl/wp-content/uploads/2014/04/besluiten-projecten-6.jpg">
            <a:extLst>
              <a:ext uri="{FF2B5EF4-FFF2-40B4-BE49-F238E27FC236}">
                <a16:creationId xmlns:a16="http://schemas.microsoft.com/office/drawing/2014/main" id="{B0497853-F296-4982-9265-BD71F1D6E9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6991" y="4450210"/>
            <a:ext cx="2340784" cy="13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117058" name="Rectangle 2"/>
          <p:cNvSpPr>
            <a:spLocks noGrp="1" noChangeArrowheads="1"/>
          </p:cNvSpPr>
          <p:nvPr>
            <p:ph type="title"/>
          </p:nvPr>
        </p:nvSpPr>
        <p:spPr/>
        <p:txBody>
          <a:bodyPr>
            <a:normAutofit fontScale="90000"/>
          </a:bodyPr>
          <a:lstStyle/>
          <a:p>
            <a:pPr eaLnBrk="1" hangingPunct="1">
              <a:defRPr/>
            </a:pPr>
            <a:r>
              <a:rPr lang="en-US" sz="4000" dirty="0" smtClean="0"/>
              <a:t>What are we trying to accomplish?</a:t>
            </a:r>
          </a:p>
        </p:txBody>
      </p:sp>
      <p:grpSp>
        <p:nvGrpSpPr>
          <p:cNvPr id="2" name="Group 25"/>
          <p:cNvGrpSpPr>
            <a:grpSpLocks/>
          </p:cNvGrpSpPr>
          <p:nvPr/>
        </p:nvGrpSpPr>
        <p:grpSpPr bwMode="auto">
          <a:xfrm>
            <a:off x="1188672" y="3330452"/>
            <a:ext cx="2178050" cy="2635250"/>
            <a:chOff x="720" y="1296"/>
            <a:chExt cx="1372" cy="1660"/>
          </a:xfrm>
        </p:grpSpPr>
        <p:sp>
          <p:nvSpPr>
            <p:cNvPr id="11280" name="AutoShape 12"/>
            <p:cNvSpPr>
              <a:spLocks noChangeAspect="1" noChangeArrowheads="1"/>
            </p:cNvSpPr>
            <p:nvPr/>
          </p:nvSpPr>
          <p:spPr bwMode="auto">
            <a:xfrm>
              <a:off x="768" y="1632"/>
              <a:ext cx="1324" cy="1324"/>
            </a:xfrm>
            <a:prstGeom prst="roundRect">
              <a:avLst>
                <a:gd name="adj" fmla="val 16667"/>
              </a:avLst>
            </a:prstGeom>
            <a:solidFill>
              <a:schemeClr val="tx1"/>
            </a:solidFill>
            <a:ln w="9525">
              <a:solidFill>
                <a:schemeClr val="tx1"/>
              </a:solidFill>
              <a:round/>
              <a:headEnd/>
              <a:tailEnd/>
            </a:ln>
          </p:spPr>
          <p:txBody>
            <a:bodyPr wrap="none" anchor="ctr"/>
            <a:lstStyle/>
            <a:p>
              <a:pPr eaLnBrk="0" hangingPunct="0"/>
              <a:endParaRPr lang="en-US" dirty="0"/>
            </a:p>
          </p:txBody>
        </p:sp>
        <p:sp>
          <p:nvSpPr>
            <p:cNvPr id="11281" name="AutoShape 13"/>
            <p:cNvSpPr>
              <a:spLocks noChangeArrowheads="1"/>
            </p:cNvSpPr>
            <p:nvPr/>
          </p:nvSpPr>
          <p:spPr bwMode="auto">
            <a:xfrm>
              <a:off x="720" y="1584"/>
              <a:ext cx="1344" cy="1344"/>
            </a:xfrm>
            <a:prstGeom prst="roundRect">
              <a:avLst>
                <a:gd name="adj" fmla="val 16667"/>
              </a:avLst>
            </a:prstGeom>
            <a:solidFill>
              <a:srgbClr val="DDF2FF"/>
            </a:solidFill>
            <a:ln w="9525">
              <a:solidFill>
                <a:schemeClr val="tx1"/>
              </a:solidFill>
              <a:round/>
              <a:headEnd/>
              <a:tailEnd/>
            </a:ln>
          </p:spPr>
          <p:txBody>
            <a:bodyPr wrap="none" anchor="ctr"/>
            <a:lstStyle/>
            <a:p>
              <a:pPr eaLnBrk="0" hangingPunct="0"/>
              <a:endParaRPr lang="en-US" dirty="0"/>
            </a:p>
          </p:txBody>
        </p:sp>
        <p:sp>
          <p:nvSpPr>
            <p:cNvPr id="11282" name="Oval 4"/>
            <p:cNvSpPr>
              <a:spLocks noChangeArrowheads="1"/>
            </p:cNvSpPr>
            <p:nvPr/>
          </p:nvSpPr>
          <p:spPr bwMode="auto">
            <a:xfrm>
              <a:off x="1248" y="2112"/>
              <a:ext cx="288" cy="288"/>
            </a:xfrm>
            <a:prstGeom prst="ellipse">
              <a:avLst/>
            </a:prstGeom>
            <a:solidFill>
              <a:srgbClr val="66FF33">
                <a:alpha val="89803"/>
              </a:srgbClr>
            </a:solidFill>
            <a:ln w="9525">
              <a:solidFill>
                <a:schemeClr val="tx1"/>
              </a:solidFill>
              <a:round/>
              <a:headEnd/>
              <a:tailEnd/>
            </a:ln>
          </p:spPr>
          <p:txBody>
            <a:bodyPr wrap="none" anchor="ctr"/>
            <a:lstStyle/>
            <a:p>
              <a:pPr eaLnBrk="0" hangingPunct="0"/>
              <a:endParaRPr lang="en-US" dirty="0"/>
            </a:p>
          </p:txBody>
        </p:sp>
        <p:sp>
          <p:nvSpPr>
            <p:cNvPr id="11283" name="Oval 6"/>
            <p:cNvSpPr>
              <a:spLocks noChangeArrowheads="1"/>
            </p:cNvSpPr>
            <p:nvPr/>
          </p:nvSpPr>
          <p:spPr bwMode="auto">
            <a:xfrm>
              <a:off x="1392" y="1776"/>
              <a:ext cx="288" cy="288"/>
            </a:xfrm>
            <a:prstGeom prst="ellipse">
              <a:avLst/>
            </a:prstGeom>
            <a:gradFill rotWithShape="1">
              <a:gsLst>
                <a:gs pos="0">
                  <a:srgbClr val="009900"/>
                </a:gs>
                <a:gs pos="100000">
                  <a:srgbClr val="50B950"/>
                </a:gs>
              </a:gsLst>
              <a:path path="rect">
                <a:fillToRect l="100000" b="100000"/>
              </a:path>
            </a:gradFill>
            <a:ln w="9525">
              <a:solidFill>
                <a:schemeClr val="tx1"/>
              </a:solidFill>
              <a:round/>
              <a:headEnd/>
              <a:tailEnd/>
            </a:ln>
          </p:spPr>
          <p:txBody>
            <a:bodyPr wrap="none" anchor="ctr"/>
            <a:lstStyle/>
            <a:p>
              <a:pPr eaLnBrk="0" hangingPunct="0"/>
              <a:endParaRPr lang="en-US" dirty="0"/>
            </a:p>
          </p:txBody>
        </p:sp>
        <p:sp>
          <p:nvSpPr>
            <p:cNvPr id="11284" name="Oval 7"/>
            <p:cNvSpPr>
              <a:spLocks noChangeArrowheads="1"/>
            </p:cNvSpPr>
            <p:nvPr/>
          </p:nvSpPr>
          <p:spPr bwMode="auto">
            <a:xfrm>
              <a:off x="1584" y="2112"/>
              <a:ext cx="288" cy="288"/>
            </a:xfrm>
            <a:prstGeom prst="ellipse">
              <a:avLst/>
            </a:prstGeom>
            <a:gradFill rotWithShape="1">
              <a:gsLst>
                <a:gs pos="0">
                  <a:srgbClr val="33CC33"/>
                </a:gs>
                <a:gs pos="100000">
                  <a:srgbClr val="73DC73"/>
                </a:gs>
              </a:gsLst>
              <a:path path="rect">
                <a:fillToRect l="100000" b="100000"/>
              </a:path>
            </a:gradFill>
            <a:ln w="9525">
              <a:solidFill>
                <a:schemeClr val="tx1"/>
              </a:solidFill>
              <a:round/>
              <a:headEnd/>
              <a:tailEnd/>
            </a:ln>
          </p:spPr>
          <p:txBody>
            <a:bodyPr wrap="none" anchor="ctr"/>
            <a:lstStyle/>
            <a:p>
              <a:pPr eaLnBrk="0" hangingPunct="0"/>
              <a:endParaRPr lang="en-US" dirty="0"/>
            </a:p>
          </p:txBody>
        </p:sp>
        <p:sp>
          <p:nvSpPr>
            <p:cNvPr id="11285" name="Oval 8"/>
            <p:cNvSpPr>
              <a:spLocks noChangeArrowheads="1"/>
            </p:cNvSpPr>
            <p:nvPr/>
          </p:nvSpPr>
          <p:spPr bwMode="auto">
            <a:xfrm>
              <a:off x="1392" y="2448"/>
              <a:ext cx="288" cy="288"/>
            </a:xfrm>
            <a:prstGeom prst="ellipse">
              <a:avLst/>
            </a:prstGeom>
            <a:gradFill rotWithShape="1">
              <a:gsLst>
                <a:gs pos="0">
                  <a:srgbClr val="008000"/>
                </a:gs>
                <a:gs pos="100000">
                  <a:srgbClr val="50A850"/>
                </a:gs>
              </a:gsLst>
              <a:path path="rect">
                <a:fillToRect l="100000" b="100000"/>
              </a:path>
            </a:gradFill>
            <a:ln w="9525">
              <a:solidFill>
                <a:schemeClr val="tx1"/>
              </a:solidFill>
              <a:round/>
              <a:headEnd/>
              <a:tailEnd/>
            </a:ln>
          </p:spPr>
          <p:txBody>
            <a:bodyPr wrap="none" anchor="ctr"/>
            <a:lstStyle/>
            <a:p>
              <a:pPr eaLnBrk="0" hangingPunct="0"/>
              <a:endParaRPr lang="en-US" dirty="0"/>
            </a:p>
          </p:txBody>
        </p:sp>
        <p:sp>
          <p:nvSpPr>
            <p:cNvPr id="11286" name="Oval 9"/>
            <p:cNvSpPr>
              <a:spLocks noChangeArrowheads="1"/>
            </p:cNvSpPr>
            <p:nvPr/>
          </p:nvSpPr>
          <p:spPr bwMode="auto">
            <a:xfrm>
              <a:off x="1056" y="2448"/>
              <a:ext cx="288" cy="288"/>
            </a:xfrm>
            <a:prstGeom prst="ellipse">
              <a:avLst/>
            </a:prstGeom>
            <a:gradFill rotWithShape="1">
              <a:gsLst>
                <a:gs pos="0">
                  <a:srgbClr val="33CC33"/>
                </a:gs>
                <a:gs pos="100000">
                  <a:srgbClr val="73DC73"/>
                </a:gs>
              </a:gsLst>
              <a:path path="rect">
                <a:fillToRect l="100000" b="100000"/>
              </a:path>
            </a:gradFill>
            <a:ln w="9525">
              <a:solidFill>
                <a:schemeClr val="tx1"/>
              </a:solidFill>
              <a:round/>
              <a:headEnd/>
              <a:tailEnd/>
            </a:ln>
          </p:spPr>
          <p:txBody>
            <a:bodyPr wrap="none" anchor="ctr"/>
            <a:lstStyle/>
            <a:p>
              <a:pPr eaLnBrk="0" hangingPunct="0"/>
              <a:endParaRPr lang="en-US" dirty="0"/>
            </a:p>
          </p:txBody>
        </p:sp>
        <p:sp>
          <p:nvSpPr>
            <p:cNvPr id="11287" name="Oval 10"/>
            <p:cNvSpPr>
              <a:spLocks noChangeArrowheads="1"/>
            </p:cNvSpPr>
            <p:nvPr/>
          </p:nvSpPr>
          <p:spPr bwMode="auto">
            <a:xfrm>
              <a:off x="912" y="2112"/>
              <a:ext cx="288" cy="288"/>
            </a:xfrm>
            <a:prstGeom prst="ellipse">
              <a:avLst/>
            </a:prstGeom>
            <a:solidFill>
              <a:srgbClr val="008000"/>
            </a:solidFill>
            <a:ln w="9525">
              <a:solidFill>
                <a:schemeClr val="tx1"/>
              </a:solidFill>
              <a:round/>
              <a:headEnd/>
              <a:tailEnd/>
            </a:ln>
          </p:spPr>
          <p:txBody>
            <a:bodyPr wrap="none" anchor="ctr"/>
            <a:lstStyle/>
            <a:p>
              <a:pPr eaLnBrk="0" hangingPunct="0"/>
              <a:endParaRPr lang="en-US" dirty="0"/>
            </a:p>
          </p:txBody>
        </p:sp>
        <p:sp>
          <p:nvSpPr>
            <p:cNvPr id="11288" name="Oval 11"/>
            <p:cNvSpPr>
              <a:spLocks noChangeArrowheads="1"/>
            </p:cNvSpPr>
            <p:nvPr/>
          </p:nvSpPr>
          <p:spPr bwMode="auto">
            <a:xfrm>
              <a:off x="1056" y="1776"/>
              <a:ext cx="288" cy="288"/>
            </a:xfrm>
            <a:prstGeom prst="ellipse">
              <a:avLst/>
            </a:prstGeom>
            <a:solidFill>
              <a:srgbClr val="00FF00"/>
            </a:solidFill>
            <a:ln w="9525">
              <a:solidFill>
                <a:schemeClr val="tx1"/>
              </a:solidFill>
              <a:round/>
              <a:headEnd/>
              <a:tailEnd/>
            </a:ln>
          </p:spPr>
          <p:txBody>
            <a:bodyPr wrap="none" anchor="ctr"/>
            <a:lstStyle/>
            <a:p>
              <a:pPr eaLnBrk="0" hangingPunct="0"/>
              <a:endParaRPr lang="en-US" dirty="0"/>
            </a:p>
          </p:txBody>
        </p:sp>
        <p:sp>
          <p:nvSpPr>
            <p:cNvPr id="11289" name="Text Box 23"/>
            <p:cNvSpPr txBox="1">
              <a:spLocks noChangeArrowheads="1"/>
            </p:cNvSpPr>
            <p:nvPr/>
          </p:nvSpPr>
          <p:spPr bwMode="auto">
            <a:xfrm>
              <a:off x="768" y="1296"/>
              <a:ext cx="1296" cy="250"/>
            </a:xfrm>
            <a:prstGeom prst="rect">
              <a:avLst/>
            </a:prstGeom>
            <a:noFill/>
            <a:ln w="9525">
              <a:noFill/>
              <a:miter lim="800000"/>
              <a:headEnd/>
              <a:tailEnd/>
            </a:ln>
          </p:spPr>
          <p:txBody>
            <a:bodyPr>
              <a:spAutoFit/>
            </a:bodyPr>
            <a:lstStyle/>
            <a:p>
              <a:pPr algn="ctr" eaLnBrk="0" hangingPunct="0">
                <a:spcBef>
                  <a:spcPct val="50000"/>
                </a:spcBef>
              </a:pPr>
              <a:r>
                <a:rPr lang="en-US" b="1" dirty="0">
                  <a:latin typeface="Calibri" pitchFamily="34" charset="0"/>
                </a:rPr>
                <a:t>Scenario 1</a:t>
              </a:r>
            </a:p>
          </p:txBody>
        </p:sp>
      </p:grpSp>
      <p:grpSp>
        <p:nvGrpSpPr>
          <p:cNvPr id="3" name="Group 26"/>
          <p:cNvGrpSpPr>
            <a:grpSpLocks/>
          </p:cNvGrpSpPr>
          <p:nvPr/>
        </p:nvGrpSpPr>
        <p:grpSpPr bwMode="auto">
          <a:xfrm>
            <a:off x="5732097" y="3341565"/>
            <a:ext cx="2178050" cy="2635250"/>
            <a:chOff x="2592" y="1296"/>
            <a:chExt cx="1372" cy="1660"/>
          </a:xfrm>
        </p:grpSpPr>
        <p:sp>
          <p:nvSpPr>
            <p:cNvPr id="11270" name="AutoShape 14"/>
            <p:cNvSpPr>
              <a:spLocks noChangeAspect="1" noChangeArrowheads="1"/>
            </p:cNvSpPr>
            <p:nvPr/>
          </p:nvSpPr>
          <p:spPr bwMode="auto">
            <a:xfrm>
              <a:off x="2640" y="1632"/>
              <a:ext cx="1324" cy="1324"/>
            </a:xfrm>
            <a:prstGeom prst="roundRect">
              <a:avLst>
                <a:gd name="adj" fmla="val 16667"/>
              </a:avLst>
            </a:prstGeom>
            <a:solidFill>
              <a:schemeClr val="tx1"/>
            </a:solidFill>
            <a:ln w="9525">
              <a:solidFill>
                <a:schemeClr val="tx1"/>
              </a:solidFill>
              <a:round/>
              <a:headEnd/>
              <a:tailEnd/>
            </a:ln>
          </p:spPr>
          <p:txBody>
            <a:bodyPr wrap="none" anchor="ctr"/>
            <a:lstStyle/>
            <a:p>
              <a:pPr eaLnBrk="0" hangingPunct="0"/>
              <a:endParaRPr lang="en-US" dirty="0"/>
            </a:p>
          </p:txBody>
        </p:sp>
        <p:sp>
          <p:nvSpPr>
            <p:cNvPr id="11271" name="AutoShape 15"/>
            <p:cNvSpPr>
              <a:spLocks noChangeArrowheads="1"/>
            </p:cNvSpPr>
            <p:nvPr/>
          </p:nvSpPr>
          <p:spPr bwMode="auto">
            <a:xfrm>
              <a:off x="2592" y="1584"/>
              <a:ext cx="1344" cy="1344"/>
            </a:xfrm>
            <a:prstGeom prst="roundRect">
              <a:avLst>
                <a:gd name="adj" fmla="val 16667"/>
              </a:avLst>
            </a:prstGeom>
            <a:solidFill>
              <a:srgbClr val="DDF2FF"/>
            </a:solidFill>
            <a:ln w="9525">
              <a:solidFill>
                <a:schemeClr val="tx1"/>
              </a:solidFill>
              <a:round/>
              <a:headEnd/>
              <a:tailEnd/>
            </a:ln>
          </p:spPr>
          <p:txBody>
            <a:bodyPr wrap="none" anchor="ctr"/>
            <a:lstStyle/>
            <a:p>
              <a:pPr eaLnBrk="0" hangingPunct="0"/>
              <a:endParaRPr lang="en-US" dirty="0"/>
            </a:p>
          </p:txBody>
        </p:sp>
        <p:sp>
          <p:nvSpPr>
            <p:cNvPr id="3117072" name="Oval 16"/>
            <p:cNvSpPr>
              <a:spLocks noChangeArrowheads="1"/>
            </p:cNvSpPr>
            <p:nvPr/>
          </p:nvSpPr>
          <p:spPr bwMode="auto">
            <a:xfrm>
              <a:off x="3120" y="2112"/>
              <a:ext cx="288" cy="288"/>
            </a:xfrm>
            <a:prstGeom prst="ellipse">
              <a:avLst/>
            </a:prstGeom>
            <a:solidFill>
              <a:srgbClr val="7030A0"/>
            </a:solidFill>
            <a:ln w="9525">
              <a:solidFill>
                <a:schemeClr val="tx1"/>
              </a:solidFill>
              <a:round/>
              <a:headEnd/>
              <a:tailEnd/>
            </a:ln>
            <a:effectLst/>
          </p:spPr>
          <p:txBody>
            <a:bodyPr wrap="none" anchor="ctr"/>
            <a:lstStyle/>
            <a:p>
              <a:pPr eaLnBrk="0" hangingPunct="0">
                <a:defRPr/>
              </a:pPr>
              <a:endParaRPr lang="en-US" dirty="0"/>
            </a:p>
          </p:txBody>
        </p:sp>
        <p:sp>
          <p:nvSpPr>
            <p:cNvPr id="3117073" name="Oval 17"/>
            <p:cNvSpPr>
              <a:spLocks noChangeArrowheads="1"/>
            </p:cNvSpPr>
            <p:nvPr/>
          </p:nvSpPr>
          <p:spPr bwMode="auto">
            <a:xfrm>
              <a:off x="3264" y="1776"/>
              <a:ext cx="288" cy="288"/>
            </a:xfrm>
            <a:prstGeom prst="ellipse">
              <a:avLst/>
            </a:prstGeom>
            <a:solidFill>
              <a:srgbClr val="7030A0"/>
            </a:solidFill>
            <a:ln w="9525">
              <a:solidFill>
                <a:schemeClr val="tx1"/>
              </a:solidFill>
              <a:round/>
              <a:headEnd/>
              <a:tailEnd/>
            </a:ln>
            <a:effectLst/>
          </p:spPr>
          <p:txBody>
            <a:bodyPr wrap="none" anchor="ctr"/>
            <a:lstStyle/>
            <a:p>
              <a:pPr eaLnBrk="0" hangingPunct="0">
                <a:defRPr/>
              </a:pPr>
              <a:endParaRPr lang="en-US" dirty="0"/>
            </a:p>
          </p:txBody>
        </p:sp>
        <p:sp>
          <p:nvSpPr>
            <p:cNvPr id="3117074" name="Oval 18"/>
            <p:cNvSpPr>
              <a:spLocks noChangeArrowheads="1"/>
            </p:cNvSpPr>
            <p:nvPr/>
          </p:nvSpPr>
          <p:spPr bwMode="auto">
            <a:xfrm>
              <a:off x="3456" y="2112"/>
              <a:ext cx="288" cy="288"/>
            </a:xfrm>
            <a:prstGeom prst="ellipse">
              <a:avLst/>
            </a:prstGeom>
            <a:solidFill>
              <a:srgbClr val="7030A0"/>
            </a:solidFill>
            <a:ln w="9525">
              <a:solidFill>
                <a:schemeClr val="tx1"/>
              </a:solidFill>
              <a:round/>
              <a:headEnd/>
              <a:tailEnd/>
            </a:ln>
            <a:effectLst/>
          </p:spPr>
          <p:txBody>
            <a:bodyPr wrap="none" anchor="ctr"/>
            <a:lstStyle/>
            <a:p>
              <a:pPr eaLnBrk="0" hangingPunct="0">
                <a:defRPr/>
              </a:pPr>
              <a:endParaRPr lang="en-US" dirty="0"/>
            </a:p>
          </p:txBody>
        </p:sp>
        <p:sp>
          <p:nvSpPr>
            <p:cNvPr id="3117075" name="Oval 19"/>
            <p:cNvSpPr>
              <a:spLocks noChangeArrowheads="1"/>
            </p:cNvSpPr>
            <p:nvPr/>
          </p:nvSpPr>
          <p:spPr bwMode="auto">
            <a:xfrm>
              <a:off x="3264" y="2448"/>
              <a:ext cx="288" cy="288"/>
            </a:xfrm>
            <a:prstGeom prst="ellipse">
              <a:avLst/>
            </a:prstGeom>
            <a:solidFill>
              <a:srgbClr val="7030A0"/>
            </a:solidFill>
            <a:ln w="9525">
              <a:solidFill>
                <a:schemeClr val="tx1"/>
              </a:solidFill>
              <a:round/>
              <a:headEnd/>
              <a:tailEnd/>
            </a:ln>
            <a:effectLst/>
          </p:spPr>
          <p:txBody>
            <a:bodyPr wrap="none" anchor="ctr"/>
            <a:lstStyle/>
            <a:p>
              <a:pPr eaLnBrk="0" hangingPunct="0">
                <a:defRPr/>
              </a:pPr>
              <a:endParaRPr lang="en-US" dirty="0"/>
            </a:p>
          </p:txBody>
        </p:sp>
        <p:sp>
          <p:nvSpPr>
            <p:cNvPr id="3117076" name="Oval 20"/>
            <p:cNvSpPr>
              <a:spLocks noChangeArrowheads="1"/>
            </p:cNvSpPr>
            <p:nvPr/>
          </p:nvSpPr>
          <p:spPr bwMode="auto">
            <a:xfrm>
              <a:off x="2928" y="2448"/>
              <a:ext cx="288" cy="288"/>
            </a:xfrm>
            <a:prstGeom prst="ellipse">
              <a:avLst/>
            </a:prstGeom>
            <a:solidFill>
              <a:srgbClr val="7030A0"/>
            </a:solidFill>
            <a:ln w="9525">
              <a:solidFill>
                <a:schemeClr val="tx1"/>
              </a:solidFill>
              <a:round/>
              <a:headEnd/>
              <a:tailEnd/>
            </a:ln>
            <a:effectLst/>
          </p:spPr>
          <p:txBody>
            <a:bodyPr wrap="none" anchor="ctr"/>
            <a:lstStyle/>
            <a:p>
              <a:pPr eaLnBrk="0" hangingPunct="0">
                <a:defRPr/>
              </a:pPr>
              <a:endParaRPr lang="en-US" dirty="0"/>
            </a:p>
          </p:txBody>
        </p:sp>
        <p:sp>
          <p:nvSpPr>
            <p:cNvPr id="3117077" name="Oval 21"/>
            <p:cNvSpPr>
              <a:spLocks noChangeArrowheads="1"/>
            </p:cNvSpPr>
            <p:nvPr/>
          </p:nvSpPr>
          <p:spPr bwMode="auto">
            <a:xfrm>
              <a:off x="2784" y="2112"/>
              <a:ext cx="288" cy="288"/>
            </a:xfrm>
            <a:prstGeom prst="ellipse">
              <a:avLst/>
            </a:prstGeom>
            <a:solidFill>
              <a:srgbClr val="7030A0"/>
            </a:solidFill>
            <a:ln w="9525">
              <a:solidFill>
                <a:schemeClr val="tx1"/>
              </a:solidFill>
              <a:round/>
              <a:headEnd/>
              <a:tailEnd/>
            </a:ln>
            <a:effectLst/>
          </p:spPr>
          <p:txBody>
            <a:bodyPr wrap="none" anchor="ctr"/>
            <a:lstStyle/>
            <a:p>
              <a:pPr eaLnBrk="0" hangingPunct="0">
                <a:defRPr/>
              </a:pPr>
              <a:endParaRPr lang="en-US" dirty="0"/>
            </a:p>
          </p:txBody>
        </p:sp>
        <p:sp>
          <p:nvSpPr>
            <p:cNvPr id="11278" name="Oval 22"/>
            <p:cNvSpPr>
              <a:spLocks noChangeArrowheads="1"/>
            </p:cNvSpPr>
            <p:nvPr/>
          </p:nvSpPr>
          <p:spPr bwMode="auto">
            <a:xfrm>
              <a:off x="2928" y="1776"/>
              <a:ext cx="288" cy="288"/>
            </a:xfrm>
            <a:prstGeom prst="ellipse">
              <a:avLst/>
            </a:prstGeom>
            <a:solidFill>
              <a:srgbClr val="00CC00"/>
            </a:solidFill>
            <a:ln w="9525">
              <a:solidFill>
                <a:schemeClr val="tx1"/>
              </a:solidFill>
              <a:round/>
              <a:headEnd/>
              <a:tailEnd/>
            </a:ln>
          </p:spPr>
          <p:txBody>
            <a:bodyPr wrap="none" anchor="ctr"/>
            <a:lstStyle/>
            <a:p>
              <a:pPr eaLnBrk="0" hangingPunct="0"/>
              <a:endParaRPr lang="en-US" dirty="0"/>
            </a:p>
          </p:txBody>
        </p:sp>
        <p:sp>
          <p:nvSpPr>
            <p:cNvPr id="11279" name="Text Box 24"/>
            <p:cNvSpPr txBox="1">
              <a:spLocks noChangeArrowheads="1"/>
            </p:cNvSpPr>
            <p:nvPr/>
          </p:nvSpPr>
          <p:spPr bwMode="auto">
            <a:xfrm>
              <a:off x="2640" y="1296"/>
              <a:ext cx="1296" cy="250"/>
            </a:xfrm>
            <a:prstGeom prst="rect">
              <a:avLst/>
            </a:prstGeom>
            <a:noFill/>
            <a:ln w="9525">
              <a:noFill/>
              <a:miter lim="800000"/>
              <a:headEnd/>
              <a:tailEnd/>
            </a:ln>
          </p:spPr>
          <p:txBody>
            <a:bodyPr>
              <a:spAutoFit/>
            </a:bodyPr>
            <a:lstStyle/>
            <a:p>
              <a:pPr algn="ctr" eaLnBrk="0" hangingPunct="0">
                <a:spcBef>
                  <a:spcPct val="50000"/>
                </a:spcBef>
              </a:pPr>
              <a:r>
                <a:rPr lang="en-US" b="1" dirty="0">
                  <a:latin typeface="Calibri" pitchFamily="34" charset="0"/>
                </a:rPr>
                <a:t>Scenario 2</a:t>
              </a:r>
            </a:p>
          </p:txBody>
        </p:sp>
      </p:grpSp>
      <p:sp>
        <p:nvSpPr>
          <p:cNvPr id="3117085" name="Text Box 29"/>
          <p:cNvSpPr txBox="1">
            <a:spLocks noChangeArrowheads="1"/>
          </p:cNvSpPr>
          <p:nvPr/>
        </p:nvSpPr>
        <p:spPr bwMode="auto">
          <a:xfrm>
            <a:off x="2038048" y="1537303"/>
            <a:ext cx="5181600" cy="1015663"/>
          </a:xfrm>
          <a:prstGeom prst="rect">
            <a:avLst/>
          </a:prstGeom>
          <a:noFill/>
          <a:ln w="9525">
            <a:noFill/>
            <a:miter lim="800000"/>
            <a:headEnd/>
            <a:tailEnd/>
          </a:ln>
        </p:spPr>
        <p:txBody>
          <a:bodyPr>
            <a:spAutoFit/>
          </a:bodyPr>
          <a:lstStyle/>
          <a:p>
            <a:pPr algn="ctr" eaLnBrk="0" hangingPunct="0">
              <a:spcBef>
                <a:spcPct val="50000"/>
              </a:spcBef>
            </a:pPr>
            <a:r>
              <a:rPr lang="en-US" sz="2400" b="1" i="1" u="sng" dirty="0" smtClean="0">
                <a:solidFill>
                  <a:srgbClr val="003300"/>
                </a:solidFill>
                <a:latin typeface="Calibri" pitchFamily="34" charset="0"/>
              </a:rPr>
              <a:t>Scope:</a:t>
            </a:r>
            <a:r>
              <a:rPr lang="en-US" sz="2400" b="1" i="1" dirty="0" smtClean="0">
                <a:solidFill>
                  <a:srgbClr val="003300"/>
                </a:solidFill>
                <a:latin typeface="Calibri" pitchFamily="34" charset="0"/>
              </a:rPr>
              <a:t> </a:t>
            </a:r>
            <a:endParaRPr lang="en-US" sz="2400" b="1" i="1" dirty="0">
              <a:solidFill>
                <a:srgbClr val="003300"/>
              </a:solidFill>
              <a:latin typeface="Calibri" pitchFamily="34" charset="0"/>
            </a:endParaRPr>
          </a:p>
          <a:p>
            <a:pPr algn="ctr" eaLnBrk="0" hangingPunct="0">
              <a:spcBef>
                <a:spcPct val="50000"/>
              </a:spcBef>
            </a:pPr>
            <a:r>
              <a:rPr lang="en-US" sz="2400" b="1" i="1" dirty="0" smtClean="0">
                <a:solidFill>
                  <a:srgbClr val="003300"/>
                </a:solidFill>
                <a:latin typeface="Calibri" pitchFamily="34" charset="0"/>
              </a:rPr>
              <a:t>Hire the right green circle</a:t>
            </a:r>
            <a:endParaRPr lang="en-US" sz="2400" b="1" i="1" dirty="0">
              <a:solidFill>
                <a:srgbClr val="003300"/>
              </a:solidFill>
              <a:latin typeface="Calibri" pitchFamily="34" charset="0"/>
            </a:endParaRPr>
          </a:p>
        </p:txBody>
      </p:sp>
    </p:spTree>
    <p:extLst>
      <p:ext uri="{BB962C8B-B14F-4D97-AF65-F5344CB8AC3E}">
        <p14:creationId xmlns:p14="http://schemas.microsoft.com/office/powerpoint/2010/main" val="276092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7085"/>
                                        </p:tgtEl>
                                        <p:attrNameLst>
                                          <p:attrName>style.visibility</p:attrName>
                                        </p:attrNameLst>
                                      </p:cBhvr>
                                      <p:to>
                                        <p:strVal val="visible"/>
                                      </p:to>
                                    </p:set>
                                    <p:animEffect transition="in" filter="dissolve">
                                      <p:cBhvr>
                                        <p:cTn id="7" dur="500"/>
                                        <p:tgtEl>
                                          <p:spTgt spid="311708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70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Define page limits for each evaluation category</a:t>
            </a:r>
          </a:p>
          <a:p>
            <a:endParaRPr lang="en-US" dirty="0"/>
          </a:p>
          <a:p>
            <a:r>
              <a:rPr lang="en-US" dirty="0" smtClean="0"/>
              <a:t>Wherever possible, the CLIENT should provide a template for vendors to complete.</a:t>
            </a:r>
          </a:p>
          <a:p>
            <a:pPr lvl="1"/>
            <a:r>
              <a:rPr lang="en-US" dirty="0" smtClean="0"/>
              <a:t>What information do you want to see???</a:t>
            </a:r>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Keeping it Short</a:t>
            </a:r>
            <a:endParaRPr lang="en-US" dirty="0"/>
          </a:p>
        </p:txBody>
      </p:sp>
    </p:spTree>
    <p:extLst>
      <p:ext uri="{BB962C8B-B14F-4D97-AF65-F5344CB8AC3E}">
        <p14:creationId xmlns:p14="http://schemas.microsoft.com/office/powerpoint/2010/main" val="150154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Templates make it easier to compare side-by-side</a:t>
            </a:r>
          </a:p>
          <a:p>
            <a:endParaRPr lang="en-US" dirty="0"/>
          </a:p>
          <a:p>
            <a:r>
              <a:rPr lang="en-US" dirty="0" smtClean="0"/>
              <a:t>Faster &amp; less cumbersome evaluations</a:t>
            </a:r>
          </a:p>
          <a:p>
            <a:endParaRPr lang="en-US" dirty="0"/>
          </a:p>
          <a:p>
            <a:r>
              <a:rPr lang="en-US" dirty="0" smtClean="0"/>
              <a:t>More consistent criteria over time (strategic!)</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Advantages	</a:t>
            </a:r>
            <a:endParaRPr lang="en-US" dirty="0"/>
          </a:p>
        </p:txBody>
      </p:sp>
    </p:spTree>
    <p:extLst>
      <p:ext uri="{BB962C8B-B14F-4D97-AF65-F5344CB8AC3E}">
        <p14:creationId xmlns:p14="http://schemas.microsoft.com/office/powerpoint/2010/main" val="3276771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PBSRG 2014 4x3">
  <a:themeElements>
    <a:clrScheme name="Custom 1">
      <a:dk1>
        <a:sysClr val="windowText" lastClr="000000"/>
      </a:dk1>
      <a:lt1>
        <a:sysClr val="window" lastClr="FFFFFF"/>
      </a:lt1>
      <a:dk2>
        <a:srgbClr val="505046"/>
      </a:dk2>
      <a:lt2>
        <a:srgbClr val="EEECE1"/>
      </a:lt2>
      <a:accent1>
        <a:srgbClr val="990033"/>
      </a:accent1>
      <a:accent2>
        <a:srgbClr val="FFB310"/>
      </a:accent2>
      <a:accent3>
        <a:srgbClr val="990033"/>
      </a:accent3>
      <a:accent4>
        <a:srgbClr val="F47C00"/>
      </a:accent4>
      <a:accent5>
        <a:srgbClr val="AFA593"/>
      </a:accent5>
      <a:accent6>
        <a:srgbClr val="990033"/>
      </a:accent6>
      <a:hlink>
        <a:srgbClr val="F47C00"/>
      </a:hlink>
      <a:folHlink>
        <a:srgbClr val="99003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SRG 2014 4x3" id="{203B5458-A123-4E26-90DC-53FE9F48D13A}" vid="{E11ED9B0-8858-49A1-9981-C1D0BE4C04E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PBSRG 2014 4x3</Template>
  <TotalTime>5040</TotalTime>
  <Words>2812</Words>
  <Application>Microsoft Office PowerPoint</Application>
  <PresentationFormat>On-screen Show (4:3)</PresentationFormat>
  <Paragraphs>398</Paragraphs>
  <Slides>54</Slides>
  <Notes>16</Notes>
  <HiddenSlides>5</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54</vt:i4>
      </vt:variant>
    </vt:vector>
  </HeadingPairs>
  <TitlesOfParts>
    <vt:vector size="74" baseType="lpstr">
      <vt:lpstr>ＭＳ Ｐゴシック</vt:lpstr>
      <vt:lpstr>Arial</vt:lpstr>
      <vt:lpstr>Calibri</vt:lpstr>
      <vt:lpstr>Calibri Light</vt:lpstr>
      <vt:lpstr>Cambria</vt:lpstr>
      <vt:lpstr>Courier New</vt:lpstr>
      <vt:lpstr>Javanese Text</vt:lpstr>
      <vt:lpstr>Tahoma</vt:lpstr>
      <vt:lpstr>Times New Roman</vt:lpstr>
      <vt:lpstr>Tw Cen MT</vt:lpstr>
      <vt:lpstr>Wingdings</vt:lpstr>
      <vt:lpstr>PBSRG 2014 4x3</vt:lpstr>
      <vt:lpstr>Custom Design</vt:lpstr>
      <vt:lpstr>1_Office Theme</vt:lpstr>
      <vt:lpstr>2_Office Theme</vt:lpstr>
      <vt:lpstr>3_Office Theme</vt:lpstr>
      <vt:lpstr>PBSRG</vt:lpstr>
      <vt:lpstr>1_PBSRG</vt:lpstr>
      <vt:lpstr>3_PBSRG</vt:lpstr>
      <vt:lpstr>2_PBSRG</vt:lpstr>
      <vt:lpstr>RFP/RFQ DEVELOPMENT</vt:lpstr>
      <vt:lpstr>PowerPoint Presentation</vt:lpstr>
      <vt:lpstr>RFP Development</vt:lpstr>
      <vt:lpstr>Keep it Short:  Proposal Page Limits</vt:lpstr>
      <vt:lpstr>QUESTION</vt:lpstr>
      <vt:lpstr>Keep it Short</vt:lpstr>
      <vt:lpstr>What are we trying to accomplish?</vt:lpstr>
      <vt:lpstr>Keeping it Short</vt:lpstr>
      <vt:lpstr>Advantages </vt:lpstr>
      <vt:lpstr>Focus on the People:  Look Beyond the Logo</vt:lpstr>
      <vt:lpstr>QUESTION</vt:lpstr>
      <vt:lpstr>PowerPoint Presentation</vt:lpstr>
      <vt:lpstr>Focus on the People</vt:lpstr>
      <vt:lpstr>Interviews</vt:lpstr>
      <vt:lpstr>Interview Questions: Identifying Expertise</vt:lpstr>
      <vt:lpstr>Key Personnel Interviews</vt:lpstr>
      <vt:lpstr>Key Personnel Interviews</vt:lpstr>
      <vt:lpstr>What does an expert look like?</vt:lpstr>
      <vt:lpstr>Advantages of 1-on-1 Q&amp;A Interviews</vt:lpstr>
      <vt:lpstr>Interview Comments</vt:lpstr>
      <vt:lpstr>Interview Comments</vt:lpstr>
      <vt:lpstr>Software Verifications</vt:lpstr>
      <vt:lpstr>Demonstration Format</vt:lpstr>
      <vt:lpstr>Keep it Open:  Minimize  “Pre-Selections”</vt:lpstr>
      <vt:lpstr>“Pre-Selections”</vt:lpstr>
      <vt:lpstr>Open Competition</vt:lpstr>
      <vt:lpstr>PowerPoint Presentation</vt:lpstr>
      <vt:lpstr>Recent “No-Bid” Example</vt:lpstr>
      <vt:lpstr>Treat Price Fairly</vt:lpstr>
      <vt:lpstr>Treat Price Fairly</vt:lpstr>
      <vt:lpstr>Advantages</vt:lpstr>
      <vt:lpstr>Example: Price Proposal Template for IT Software Projects</vt:lpstr>
      <vt:lpstr>Compete on Expertise:  Risk &amp; Value</vt:lpstr>
      <vt:lpstr>4. Compete Expertise: Risk &amp; Value</vt:lpstr>
      <vt:lpstr>Non-Controllable Risk “Points of Departure” within the Design/Implementation process</vt:lpstr>
      <vt:lpstr>PowerPoint Presentation</vt:lpstr>
      <vt:lpstr>Example of Capability</vt:lpstr>
      <vt:lpstr> </vt:lpstr>
      <vt:lpstr> </vt:lpstr>
      <vt:lpstr>Example of Risk Solutions  Risk: Owner’s Schedule  </vt:lpstr>
      <vt:lpstr>Example of Risk Solutions  Risk: Owner’s Schedule  </vt:lpstr>
      <vt:lpstr>Risk Assessment Risk: Loss of Radio Flagship in Major Market &amp; Revenue Generation  </vt:lpstr>
      <vt:lpstr>Value Assessment Opportunity to benefit the project</vt:lpstr>
      <vt:lpstr>Value Assessment additional functionality (included in base proposal at no added cost)</vt:lpstr>
      <vt:lpstr>Value Assessment additional integration capabilities</vt:lpstr>
      <vt:lpstr>VA: Waste Management (Integrate New Technology)</vt:lpstr>
      <vt:lpstr>PowerPoint Presentation</vt:lpstr>
      <vt:lpstr>ELEVATOR MAINTENANCE Optimize an Overly Prescriptive Scope</vt:lpstr>
      <vt:lpstr>Value Assessment</vt:lpstr>
      <vt:lpstr>Boilerplate Content</vt:lpstr>
      <vt:lpstr>Contractor’s Risk Mgmt Ability Improves Project Performance</vt:lpstr>
      <vt:lpstr>RFP Development</vt:lpstr>
      <vt:lpstr>RFP Report Card</vt:lpstr>
      <vt:lpstr>RFP Report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Brennan</dc:creator>
  <cp:lastModifiedBy>Lines, Brian</cp:lastModifiedBy>
  <cp:revision>1172</cp:revision>
  <cp:lastPrinted>2018-11-06T00:49:56Z</cp:lastPrinted>
  <dcterms:created xsi:type="dcterms:W3CDTF">2011-05-12T18:37:26Z</dcterms:created>
  <dcterms:modified xsi:type="dcterms:W3CDTF">2018-11-06T00:50:05Z</dcterms:modified>
</cp:coreProperties>
</file>