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4042" r:id="rId2"/>
    <p:sldMasterId id="2147483962" r:id="rId3"/>
    <p:sldMasterId id="2147483972" r:id="rId4"/>
    <p:sldMasterId id="2147483982" r:id="rId5"/>
    <p:sldMasterId id="2147484006" r:id="rId6"/>
    <p:sldMasterId id="2147484015" r:id="rId7"/>
    <p:sldMasterId id="2147484029" r:id="rId8"/>
    <p:sldMasterId id="2147484022" r:id="rId9"/>
  </p:sldMasterIdLst>
  <p:notesMasterIdLst>
    <p:notesMasterId r:id="rId70"/>
  </p:notesMasterIdLst>
  <p:sldIdLst>
    <p:sldId id="2375" r:id="rId10"/>
    <p:sldId id="2376" r:id="rId11"/>
    <p:sldId id="2396" r:id="rId12"/>
    <p:sldId id="2464" r:id="rId13"/>
    <p:sldId id="2394" r:id="rId14"/>
    <p:sldId id="2449" r:id="rId15"/>
    <p:sldId id="2395" r:id="rId16"/>
    <p:sldId id="2397" r:id="rId17"/>
    <p:sldId id="2398" r:id="rId18"/>
    <p:sldId id="2450" r:id="rId19"/>
    <p:sldId id="2400" r:id="rId20"/>
    <p:sldId id="2401" r:id="rId21"/>
    <p:sldId id="2471" r:id="rId22"/>
    <p:sldId id="2403" r:id="rId23"/>
    <p:sldId id="2404" r:id="rId24"/>
    <p:sldId id="2453" r:id="rId25"/>
    <p:sldId id="2454" r:id="rId26"/>
    <p:sldId id="2455" r:id="rId27"/>
    <p:sldId id="2456" r:id="rId28"/>
    <p:sldId id="2457" r:id="rId29"/>
    <p:sldId id="2458" r:id="rId30"/>
    <p:sldId id="2460" r:id="rId31"/>
    <p:sldId id="2415" r:id="rId32"/>
    <p:sldId id="2417" r:id="rId33"/>
    <p:sldId id="2418" r:id="rId34"/>
    <p:sldId id="2419" r:id="rId35"/>
    <p:sldId id="2420" r:id="rId36"/>
    <p:sldId id="2421" r:id="rId37"/>
    <p:sldId id="2461" r:id="rId38"/>
    <p:sldId id="2422" r:id="rId39"/>
    <p:sldId id="2462" r:id="rId40"/>
    <p:sldId id="2423" r:id="rId41"/>
    <p:sldId id="2424" r:id="rId42"/>
    <p:sldId id="2425" r:id="rId43"/>
    <p:sldId id="2463" r:id="rId44"/>
    <p:sldId id="2469" r:id="rId45"/>
    <p:sldId id="2466" r:id="rId46"/>
    <p:sldId id="2426" r:id="rId47"/>
    <p:sldId id="2427" r:id="rId48"/>
    <p:sldId id="2428" r:id="rId49"/>
    <p:sldId id="2429" r:id="rId50"/>
    <p:sldId id="2472" r:id="rId51"/>
    <p:sldId id="2431" r:id="rId52"/>
    <p:sldId id="2432" r:id="rId53"/>
    <p:sldId id="2433" r:id="rId54"/>
    <p:sldId id="2434" r:id="rId55"/>
    <p:sldId id="2438" r:id="rId56"/>
    <p:sldId id="2465" r:id="rId57"/>
    <p:sldId id="2442" r:id="rId58"/>
    <p:sldId id="2470" r:id="rId59"/>
    <p:sldId id="2443" r:id="rId60"/>
    <p:sldId id="2444" r:id="rId61"/>
    <p:sldId id="2445" r:id="rId62"/>
    <p:sldId id="2441" r:id="rId63"/>
    <p:sldId id="2467" r:id="rId64"/>
    <p:sldId id="2439" r:id="rId65"/>
    <p:sldId id="2440" r:id="rId66"/>
    <p:sldId id="2468" r:id="rId67"/>
    <p:sldId id="2373" r:id="rId68"/>
    <p:sldId id="2452" r:id="rId69"/>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Arial" charset="0"/>
      </a:defRPr>
    </a:lvl1pPr>
    <a:lvl2pPr marL="457200" algn="l" rtl="0" fontAlgn="base">
      <a:spcBef>
        <a:spcPct val="0"/>
      </a:spcBef>
      <a:spcAft>
        <a:spcPct val="0"/>
      </a:spcAft>
      <a:defRPr sz="2000" kern="1200">
        <a:solidFill>
          <a:schemeClr val="tx1"/>
        </a:solidFill>
        <a:latin typeface="Tahoma" pitchFamily="34" charset="0"/>
        <a:ea typeface="+mn-ea"/>
        <a:cs typeface="Arial" charset="0"/>
      </a:defRPr>
    </a:lvl2pPr>
    <a:lvl3pPr marL="914400" algn="l" rtl="0" fontAlgn="base">
      <a:spcBef>
        <a:spcPct val="0"/>
      </a:spcBef>
      <a:spcAft>
        <a:spcPct val="0"/>
      </a:spcAft>
      <a:defRPr sz="2000" kern="1200">
        <a:solidFill>
          <a:schemeClr val="tx1"/>
        </a:solidFill>
        <a:latin typeface="Tahoma" pitchFamily="34" charset="0"/>
        <a:ea typeface="+mn-ea"/>
        <a:cs typeface="Arial" charset="0"/>
      </a:defRPr>
    </a:lvl3pPr>
    <a:lvl4pPr marL="1371600" algn="l" rtl="0" fontAlgn="base">
      <a:spcBef>
        <a:spcPct val="0"/>
      </a:spcBef>
      <a:spcAft>
        <a:spcPct val="0"/>
      </a:spcAft>
      <a:defRPr sz="2000" kern="1200">
        <a:solidFill>
          <a:schemeClr val="tx1"/>
        </a:solidFill>
        <a:latin typeface="Tahoma" pitchFamily="34" charset="0"/>
        <a:ea typeface="+mn-ea"/>
        <a:cs typeface="Arial" charset="0"/>
      </a:defRPr>
    </a:lvl4pPr>
    <a:lvl5pPr marL="1828800" algn="l"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C00"/>
    <a:srgbClr val="A30046"/>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250" autoAdjust="0"/>
    <p:restoredTop sz="92416" autoAdjust="0"/>
  </p:normalViewPr>
  <p:slideViewPr>
    <p:cSldViewPr snapToGrid="0">
      <p:cViewPr varScale="1">
        <p:scale>
          <a:sx n="106" d="100"/>
          <a:sy n="106" d="100"/>
        </p:scale>
        <p:origin x="1386"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179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110043412716911E-4"/>
          <c:y val="2.3909569367369144E-2"/>
          <c:w val="0.97164795866077203"/>
          <c:h val="0.86312443648541415"/>
        </c:manualLayout>
      </c:layout>
      <c:barChart>
        <c:barDir val="col"/>
        <c:grouping val="clustered"/>
        <c:varyColors val="0"/>
        <c:ser>
          <c:idx val="0"/>
          <c:order val="0"/>
          <c:tx>
            <c:strRef>
              <c:f>Sheet1!$B$3</c:f>
              <c:strCache>
                <c:ptCount val="1"/>
                <c:pt idx="0">
                  <c:v>A/E</c:v>
                </c:pt>
              </c:strCache>
            </c:strRef>
          </c:tx>
          <c:spPr>
            <a:solidFill>
              <a:srgbClr val="C00000"/>
            </a:solidFill>
            <a:ln>
              <a:noFill/>
            </a:ln>
            <a:effectLst/>
          </c:spPr>
          <c:invertIfNegative val="0"/>
          <c:dLbls>
            <c:dLbl>
              <c:idx val="1"/>
              <c:layout>
                <c:manualLayout>
                  <c:x val="-1.2305369864779004E-2"/>
                  <c:y val="-4.8369940553910353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43B-45C2-AE5D-A62956B2371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Cost</c:v>
                </c:pt>
                <c:pt idx="1">
                  <c:v>Technical Proposal</c:v>
                </c:pt>
                <c:pt idx="2">
                  <c:v>Interviews</c:v>
                </c:pt>
                <c:pt idx="3">
                  <c:v>Past Performance</c:v>
                </c:pt>
              </c:strCache>
            </c:strRef>
          </c:cat>
          <c:val>
            <c:numRef>
              <c:f>Sheet1!$B$4:$B$7</c:f>
              <c:numCache>
                <c:formatCode>0%</c:formatCode>
                <c:ptCount val="4"/>
                <c:pt idx="0">
                  <c:v>0.25030000000000002</c:v>
                </c:pt>
                <c:pt idx="1">
                  <c:v>0.1714</c:v>
                </c:pt>
                <c:pt idx="2">
                  <c:v>0.24129999999999999</c:v>
                </c:pt>
                <c:pt idx="3">
                  <c:v>8.2299999999999998E-2</c:v>
                </c:pt>
              </c:numCache>
            </c:numRef>
          </c:val>
          <c:extLst>
            <c:ext xmlns:c16="http://schemas.microsoft.com/office/drawing/2014/chart" uri="{C3380CC4-5D6E-409C-BE32-E72D297353CC}">
              <c16:uniqueId val="{00000000-038D-4EE2-B0A4-323829B38111}"/>
            </c:ext>
          </c:extLst>
        </c:ser>
        <c:ser>
          <c:idx val="1"/>
          <c:order val="1"/>
          <c:tx>
            <c:strRef>
              <c:f>Sheet1!$C$3</c:f>
              <c:strCache>
                <c:ptCount val="1"/>
                <c:pt idx="0">
                  <c:v>DB/CMAR</c:v>
                </c:pt>
              </c:strCache>
            </c:strRef>
          </c:tx>
          <c:spPr>
            <a:solidFill>
              <a:srgbClr val="4A81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Cost</c:v>
                </c:pt>
                <c:pt idx="1">
                  <c:v>Technical Proposal</c:v>
                </c:pt>
                <c:pt idx="2">
                  <c:v>Interviews</c:v>
                </c:pt>
                <c:pt idx="3">
                  <c:v>Past Performance</c:v>
                </c:pt>
              </c:strCache>
            </c:strRef>
          </c:cat>
          <c:val>
            <c:numRef>
              <c:f>Sheet1!$C$4:$C$7</c:f>
              <c:numCache>
                <c:formatCode>0%</c:formatCode>
                <c:ptCount val="4"/>
                <c:pt idx="0">
                  <c:v>0.1522</c:v>
                </c:pt>
                <c:pt idx="1">
                  <c:v>0.1804</c:v>
                </c:pt>
                <c:pt idx="2">
                  <c:v>0.14460000000000001</c:v>
                </c:pt>
                <c:pt idx="3">
                  <c:v>6.8400000000000002E-2</c:v>
                </c:pt>
              </c:numCache>
            </c:numRef>
          </c:val>
          <c:extLst>
            <c:ext xmlns:c16="http://schemas.microsoft.com/office/drawing/2014/chart" uri="{C3380CC4-5D6E-409C-BE32-E72D297353CC}">
              <c16:uniqueId val="{00000001-038D-4EE2-B0A4-323829B38111}"/>
            </c:ext>
          </c:extLst>
        </c:ser>
        <c:ser>
          <c:idx val="2"/>
          <c:order val="2"/>
          <c:tx>
            <c:strRef>
              <c:f>Sheet1!$D$3</c:f>
              <c:strCache>
                <c:ptCount val="1"/>
                <c:pt idx="0">
                  <c:v>DBB Construction</c:v>
                </c:pt>
              </c:strCache>
            </c:strRef>
          </c:tx>
          <c:spPr>
            <a:solidFill>
              <a:schemeClr val="accent3"/>
            </a:solidFill>
            <a:ln>
              <a:noFill/>
            </a:ln>
            <a:effectLst/>
          </c:spPr>
          <c:invertIfNegative val="0"/>
          <c:dLbls>
            <c:dLbl>
              <c:idx val="0"/>
              <c:layout>
                <c:manualLayout>
                  <c:x val="1.384354109787635E-2"/>
                  <c:y val="2.638390872414065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43B-45C2-AE5D-A62956B2371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3">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Cost</c:v>
                </c:pt>
                <c:pt idx="1">
                  <c:v>Technical Proposal</c:v>
                </c:pt>
                <c:pt idx="2">
                  <c:v>Interviews</c:v>
                </c:pt>
                <c:pt idx="3">
                  <c:v>Past Performance</c:v>
                </c:pt>
              </c:strCache>
            </c:strRef>
          </c:cat>
          <c:val>
            <c:numRef>
              <c:f>Sheet1!$D$4:$D$7</c:f>
              <c:numCache>
                <c:formatCode>0%</c:formatCode>
                <c:ptCount val="4"/>
                <c:pt idx="0">
                  <c:v>0.126</c:v>
                </c:pt>
                <c:pt idx="1">
                  <c:v>0.27300000000000002</c:v>
                </c:pt>
                <c:pt idx="2">
                  <c:v>0.248</c:v>
                </c:pt>
                <c:pt idx="3">
                  <c:v>8.8999999999999996E-2</c:v>
                </c:pt>
              </c:numCache>
            </c:numRef>
          </c:val>
          <c:extLst>
            <c:ext xmlns:c16="http://schemas.microsoft.com/office/drawing/2014/chart" uri="{C3380CC4-5D6E-409C-BE32-E72D297353CC}">
              <c16:uniqueId val="{00000002-038D-4EE2-B0A4-323829B38111}"/>
            </c:ext>
          </c:extLst>
        </c:ser>
        <c:dLbls>
          <c:showLegendKey val="0"/>
          <c:showVal val="0"/>
          <c:showCatName val="0"/>
          <c:showSerName val="0"/>
          <c:showPercent val="0"/>
          <c:showBubbleSize val="0"/>
        </c:dLbls>
        <c:gapWidth val="231"/>
        <c:overlap val="-38"/>
        <c:axId val="523367512"/>
        <c:axId val="523358104"/>
      </c:barChart>
      <c:catAx>
        <c:axId val="52336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523358104"/>
        <c:crosses val="autoZero"/>
        <c:auto val="1"/>
        <c:lblAlgn val="ctr"/>
        <c:lblOffset val="100"/>
        <c:noMultiLvlLbl val="0"/>
      </c:catAx>
      <c:valAx>
        <c:axId val="5233581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3367512"/>
        <c:crosses val="autoZero"/>
        <c:crossBetween val="between"/>
      </c:valAx>
      <c:spPr>
        <a:noFill/>
        <a:ln>
          <a:noFill/>
        </a:ln>
        <a:effectLst/>
      </c:spPr>
    </c:plotArea>
    <c:legend>
      <c:legendPos val="b"/>
      <c:layout>
        <c:manualLayout>
          <c:xMode val="edge"/>
          <c:yMode val="edge"/>
          <c:x val="0.73106965396476353"/>
          <c:y val="1.9170922024123614E-3"/>
          <c:w val="0.26767300962379703"/>
          <c:h val="0.2170144356955380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cs typeface="+mn-cs"/>
              </a:defRPr>
            </a:lvl1pPr>
          </a:lstStyle>
          <a:p>
            <a:pPr>
              <a:defRPr/>
            </a:pPr>
            <a:fld id="{580E6345-F103-4AC4-92A6-9F61A0FC6EE0}" type="datetimeFigureOut">
              <a:rPr lang="en-US"/>
              <a:pPr>
                <a:defRPr/>
              </a:pPr>
              <a:t>11/8/2018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cs typeface="+mn-cs"/>
              </a:defRPr>
            </a:lvl1pPr>
          </a:lstStyle>
          <a:p>
            <a:pPr>
              <a:defRPr/>
            </a:pPr>
            <a:fld id="{987FC522-C427-41C8-A13F-6E1EBE6B9069}" type="slidenum">
              <a:rPr lang="en-US"/>
              <a:pPr>
                <a:defRPr/>
              </a:pPr>
              <a:t>‹#›</a:t>
            </a:fld>
            <a:endParaRPr lang="en-US" dirty="0"/>
          </a:p>
        </p:txBody>
      </p:sp>
    </p:spTree>
    <p:extLst>
      <p:ext uri="{BB962C8B-B14F-4D97-AF65-F5344CB8AC3E}">
        <p14:creationId xmlns:p14="http://schemas.microsoft.com/office/powerpoint/2010/main" val="3088365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7FC522-C427-41C8-A13F-6E1EBE6B9069}" type="slidenum">
              <a:rPr lang="en-US" smtClean="0"/>
              <a:pPr>
                <a:defRPr/>
              </a:pPr>
              <a:t>2</a:t>
            </a:fld>
            <a:endParaRPr lang="en-US" dirty="0"/>
          </a:p>
        </p:txBody>
      </p:sp>
    </p:spTree>
    <p:extLst>
      <p:ext uri="{BB962C8B-B14F-4D97-AF65-F5344CB8AC3E}">
        <p14:creationId xmlns:p14="http://schemas.microsoft.com/office/powerpoint/2010/main" val="98829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ASU BOOKSTORE!!!</a:t>
            </a:r>
            <a:endParaRPr lang="en-US" dirty="0"/>
          </a:p>
        </p:txBody>
      </p:sp>
      <p:sp>
        <p:nvSpPr>
          <p:cNvPr id="4" name="Slide Number Placeholder 3"/>
          <p:cNvSpPr>
            <a:spLocks noGrp="1"/>
          </p:cNvSpPr>
          <p:nvPr>
            <p:ph type="sldNum" sz="quarter" idx="10"/>
          </p:nvPr>
        </p:nvSpPr>
        <p:spPr/>
        <p:txBody>
          <a:bodyPr/>
          <a:lstStyle/>
          <a:p>
            <a:pPr>
              <a:defRPr/>
            </a:pPr>
            <a:fld id="{987FC522-C427-41C8-A13F-6E1EBE6B9069}" type="slidenum">
              <a:rPr lang="en-US" smtClean="0"/>
              <a:pPr>
                <a:defRPr/>
              </a:pPr>
              <a:t>57</a:t>
            </a:fld>
            <a:endParaRPr lang="en-US" dirty="0"/>
          </a:p>
        </p:txBody>
      </p:sp>
    </p:spTree>
    <p:extLst>
      <p:ext uri="{BB962C8B-B14F-4D97-AF65-F5344CB8AC3E}">
        <p14:creationId xmlns:p14="http://schemas.microsoft.com/office/powerpoint/2010/main" val="2877522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7FC522-C427-41C8-A13F-6E1EBE6B9069}" type="slidenum">
              <a:rPr lang="en-US" smtClean="0"/>
              <a:pPr>
                <a:defRPr/>
              </a:pPr>
              <a:t>59</a:t>
            </a:fld>
            <a:endParaRPr lang="en-US" dirty="0"/>
          </a:p>
        </p:txBody>
      </p:sp>
    </p:spTree>
    <p:extLst>
      <p:ext uri="{BB962C8B-B14F-4D97-AF65-F5344CB8AC3E}">
        <p14:creationId xmlns:p14="http://schemas.microsoft.com/office/powerpoint/2010/main" val="166736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E89F72-FD9C-4082-AA81-F2E81388B61D}" type="slidenum">
              <a:rPr lang="en-US" smtClean="0"/>
              <a:pPr>
                <a:defRPr/>
              </a:pPr>
              <a:t>4</a:t>
            </a:fld>
            <a:endParaRPr lang="en-US"/>
          </a:p>
        </p:txBody>
      </p:sp>
    </p:spTree>
    <p:extLst>
      <p:ext uri="{BB962C8B-B14F-4D97-AF65-F5344CB8AC3E}">
        <p14:creationId xmlns:p14="http://schemas.microsoft.com/office/powerpoint/2010/main" val="294058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starts w scope.</a:t>
            </a:r>
            <a:r>
              <a:rPr lang="en-US" baseline="0" dirty="0" smtClean="0"/>
              <a:t>  Has a huge impact.</a:t>
            </a:r>
          </a:p>
          <a:p>
            <a:r>
              <a:rPr lang="en-US" baseline="0" dirty="0" smtClean="0"/>
              <a:t>If poor and you believe the vendor and hire them.. Then find out not covered… who pays?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Ops groups need to realize this… not important just </a:t>
            </a:r>
            <a:r>
              <a:rPr lang="en-US" baseline="0" dirty="0" err="1" smtClean="0"/>
              <a:t>bc</a:t>
            </a:r>
            <a:r>
              <a:rPr lang="en-US" baseline="0" dirty="0" smtClean="0"/>
              <a:t> procurement says so.  Not </a:t>
            </a:r>
            <a:r>
              <a:rPr lang="en-US" baseline="0" dirty="0" err="1" smtClean="0"/>
              <a:t>bc</a:t>
            </a:r>
            <a:r>
              <a:rPr lang="en-US" baseline="0" dirty="0" smtClean="0"/>
              <a:t> make sure it’s all included.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ym typeface="Wingdings" panose="05000000000000000000" pitchFamily="2" charset="2"/>
              </a:rPr>
              <a:t> About attracting the right vendors in the first place!</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87FC522-C427-41C8-A13F-6E1EBE6B9069}" type="slidenum">
              <a:rPr lang="en-US" smtClean="0"/>
              <a:pPr>
                <a:defRPr/>
              </a:pPr>
              <a:t>9</a:t>
            </a:fld>
            <a:endParaRPr lang="en-US" dirty="0"/>
          </a:p>
        </p:txBody>
      </p:sp>
    </p:spTree>
    <p:extLst>
      <p:ext uri="{BB962C8B-B14F-4D97-AF65-F5344CB8AC3E}">
        <p14:creationId xmlns:p14="http://schemas.microsoft.com/office/powerpoint/2010/main" val="367078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2B0A12CF-7AEE-4C02-9886-3E9530A96AB0}" type="slidenum">
              <a:rPr lang="en-US" smtClean="0">
                <a:solidFill>
                  <a:srgbClr val="000000"/>
                </a:solidFill>
              </a:rPr>
              <a:pPr/>
              <a:t>17</a:t>
            </a:fld>
            <a:endParaRPr lang="en-US" smtClean="0">
              <a:solidFill>
                <a:srgbClr val="000000"/>
              </a:solidFill>
            </a:endParaRPr>
          </a:p>
        </p:txBody>
      </p:sp>
    </p:spTree>
    <p:extLst>
      <p:ext uri="{BB962C8B-B14F-4D97-AF65-F5344CB8AC3E}">
        <p14:creationId xmlns:p14="http://schemas.microsoft.com/office/powerpoint/2010/main" val="388731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these questions and you automatically have a good SOW</a:t>
            </a:r>
            <a:endParaRPr lang="en-US" dirty="0"/>
          </a:p>
        </p:txBody>
      </p:sp>
      <p:sp>
        <p:nvSpPr>
          <p:cNvPr id="4" name="Slide Number Placeholder 3"/>
          <p:cNvSpPr>
            <a:spLocks noGrp="1"/>
          </p:cNvSpPr>
          <p:nvPr>
            <p:ph type="sldNum" sz="quarter" idx="10"/>
          </p:nvPr>
        </p:nvSpPr>
        <p:spPr/>
        <p:txBody>
          <a:bodyPr/>
          <a:lstStyle/>
          <a:p>
            <a:pPr>
              <a:defRPr/>
            </a:pPr>
            <a:fld id="{987FC522-C427-41C8-A13F-6E1EBE6B9069}" type="slidenum">
              <a:rPr lang="en-US" smtClean="0"/>
              <a:pPr>
                <a:defRPr/>
              </a:pPr>
              <a:t>32</a:t>
            </a:fld>
            <a:endParaRPr lang="en-US" dirty="0"/>
          </a:p>
        </p:txBody>
      </p:sp>
    </p:spTree>
    <p:extLst>
      <p:ext uri="{BB962C8B-B14F-4D97-AF65-F5344CB8AC3E}">
        <p14:creationId xmlns:p14="http://schemas.microsoft.com/office/powerpoint/2010/main" val="198807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struggle with where to start and overlook the basis info</a:t>
            </a:r>
            <a:endParaRPr lang="en-US" dirty="0"/>
          </a:p>
        </p:txBody>
      </p:sp>
      <p:sp>
        <p:nvSpPr>
          <p:cNvPr id="4" name="Slide Number Placeholder 3"/>
          <p:cNvSpPr>
            <a:spLocks noGrp="1"/>
          </p:cNvSpPr>
          <p:nvPr>
            <p:ph type="sldNum" sz="quarter" idx="10"/>
          </p:nvPr>
        </p:nvSpPr>
        <p:spPr/>
        <p:txBody>
          <a:bodyPr/>
          <a:lstStyle/>
          <a:p>
            <a:pPr>
              <a:defRPr/>
            </a:pPr>
            <a:fld id="{987FC522-C427-41C8-A13F-6E1EBE6B9069}" type="slidenum">
              <a:rPr lang="en-US" smtClean="0"/>
              <a:pPr>
                <a:defRPr/>
              </a:pPr>
              <a:t>34</a:t>
            </a:fld>
            <a:endParaRPr lang="en-US" dirty="0"/>
          </a:p>
        </p:txBody>
      </p:sp>
    </p:spTree>
    <p:extLst>
      <p:ext uri="{BB962C8B-B14F-4D97-AF65-F5344CB8AC3E}">
        <p14:creationId xmlns:p14="http://schemas.microsoft.com/office/powerpoint/2010/main" val="262519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7FC522-C427-41C8-A13F-6E1EBE6B9069}" type="slidenum">
              <a:rPr lang="en-US" smtClean="0"/>
              <a:pPr>
                <a:defRPr/>
              </a:pPr>
              <a:t>38</a:t>
            </a:fld>
            <a:endParaRPr lang="en-US" dirty="0"/>
          </a:p>
        </p:txBody>
      </p:sp>
    </p:spTree>
    <p:extLst>
      <p:ext uri="{BB962C8B-B14F-4D97-AF65-F5344CB8AC3E}">
        <p14:creationId xmlns:p14="http://schemas.microsoft.com/office/powerpoint/2010/main" val="108096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RFI misperceptions</a:t>
            </a:r>
            <a:endParaRPr lang="en-US" dirty="0"/>
          </a:p>
        </p:txBody>
      </p:sp>
      <p:sp>
        <p:nvSpPr>
          <p:cNvPr id="4" name="Slide Number Placeholder 3"/>
          <p:cNvSpPr>
            <a:spLocks noGrp="1"/>
          </p:cNvSpPr>
          <p:nvPr>
            <p:ph type="sldNum" sz="quarter" idx="10"/>
          </p:nvPr>
        </p:nvSpPr>
        <p:spPr/>
        <p:txBody>
          <a:bodyPr/>
          <a:lstStyle/>
          <a:p>
            <a:pPr>
              <a:defRPr/>
            </a:pPr>
            <a:fld id="{987FC522-C427-41C8-A13F-6E1EBE6B9069}" type="slidenum">
              <a:rPr lang="en-US" smtClean="0"/>
              <a:pPr>
                <a:defRPr/>
              </a:pPr>
              <a:t>41</a:t>
            </a:fld>
            <a:endParaRPr lang="en-US" dirty="0"/>
          </a:p>
        </p:txBody>
      </p:sp>
    </p:spTree>
    <p:extLst>
      <p:ext uri="{BB962C8B-B14F-4D97-AF65-F5344CB8AC3E}">
        <p14:creationId xmlns:p14="http://schemas.microsoft.com/office/powerpoint/2010/main" val="602606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7FC522-C427-41C8-A13F-6E1EBE6B9069}" type="slidenum">
              <a:rPr lang="en-US" smtClean="0"/>
              <a:pPr>
                <a:defRPr/>
              </a:pPr>
              <a:t>45</a:t>
            </a:fld>
            <a:endParaRPr lang="en-US" dirty="0"/>
          </a:p>
        </p:txBody>
      </p:sp>
    </p:spTree>
    <p:extLst>
      <p:ext uri="{BB962C8B-B14F-4D97-AF65-F5344CB8AC3E}">
        <p14:creationId xmlns:p14="http://schemas.microsoft.com/office/powerpoint/2010/main" val="29556201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6526"/>
            <a:ext cx="7772400" cy="1003300"/>
          </a:xfrm>
        </p:spPr>
        <p:txBody>
          <a:bodyPr/>
          <a:lstStyle>
            <a:lvl1pPr algn="ctr">
              <a:defRPr spc="-100" baseline="0">
                <a:solidFill>
                  <a:schemeClr val="bg1"/>
                </a:solidFill>
                <a:effectLst>
                  <a:outerShdw blurRad="38100" dist="38100" dir="2700000" algn="tl">
                    <a:srgbClr val="000000">
                      <a:alpha val="43137"/>
                    </a:srgbClr>
                  </a:outerShdw>
                </a:effectLst>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619379"/>
            <a:ext cx="6400800" cy="1196159"/>
          </a:xfrm>
        </p:spPr>
        <p:txBody>
          <a:bodyPr/>
          <a:lstStyle>
            <a:lvl1pPr marL="0" indent="0" algn="ctr">
              <a:buNone/>
              <a:defRPr>
                <a:solidFill>
                  <a:schemeClr val="bg1"/>
                </a:solidFill>
                <a:effectLst>
                  <a:outerShdw blurRad="38100" dist="38100" dir="2700000" algn="tl">
                    <a:srgbClr val="000000">
                      <a:alpha val="43137"/>
                    </a:srgbClr>
                  </a:outerShdw>
                </a:effectLst>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5" name="Group 4"/>
          <p:cNvGrpSpPr/>
          <p:nvPr userDrawn="1"/>
        </p:nvGrpSpPr>
        <p:grpSpPr>
          <a:xfrm>
            <a:off x="0" y="6263076"/>
            <a:ext cx="9144000" cy="571818"/>
            <a:chOff x="0" y="6263076"/>
            <a:chExt cx="9144000" cy="571818"/>
          </a:xfrm>
        </p:grpSpPr>
        <p:grpSp>
          <p:nvGrpSpPr>
            <p:cNvPr id="42" name="Group 41"/>
            <p:cNvGrpSpPr/>
            <p:nvPr userDrawn="1"/>
          </p:nvGrpSpPr>
          <p:grpSpPr>
            <a:xfrm>
              <a:off x="0" y="6263076"/>
              <a:ext cx="9144000" cy="571818"/>
              <a:chOff x="0" y="6263076"/>
              <a:chExt cx="9144000" cy="571818"/>
            </a:xfrm>
          </p:grpSpPr>
          <p:sp>
            <p:nvSpPr>
              <p:cNvPr id="6" name="Rectangle 5"/>
              <p:cNvSpPr/>
              <p:nvPr/>
            </p:nvSpPr>
            <p:spPr>
              <a:xfrm>
                <a:off x="0" y="6280451"/>
                <a:ext cx="9144000" cy="52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499" y="6428596"/>
                <a:ext cx="1823165" cy="29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1236" t="25676" r="21481" b="27027"/>
              <a:stretch/>
            </p:blipFill>
            <p:spPr>
              <a:xfrm>
                <a:off x="10825" y="6263076"/>
                <a:ext cx="1187204" cy="571818"/>
              </a:xfrm>
              <a:prstGeom prst="rect">
                <a:avLst/>
              </a:prstGeom>
            </p:spPr>
          </p:pic>
          <p:grpSp>
            <p:nvGrpSpPr>
              <p:cNvPr id="4" name="Group 3"/>
              <p:cNvGrpSpPr/>
              <p:nvPr userDrawn="1"/>
            </p:nvGrpSpPr>
            <p:grpSpPr>
              <a:xfrm>
                <a:off x="3440134" y="6275956"/>
                <a:ext cx="1558606" cy="530654"/>
                <a:chOff x="5508504" y="4869977"/>
                <a:chExt cx="1463796" cy="484852"/>
              </a:xfrm>
            </p:grpSpPr>
            <p:pic>
              <p:nvPicPr>
                <p:cNvPr id="14" name="Picture 8" descr="OU logo with Wordmark"/>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40697"/>
                <a:stretch/>
              </p:blipFill>
              <p:spPr bwMode="auto">
                <a:xfrm>
                  <a:off x="5508504" y="4869977"/>
                  <a:ext cx="1463796" cy="4848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OU logo with Wordmark"/>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59046" t="27189" b="29591"/>
                <a:stretch/>
              </p:blipFill>
              <p:spPr bwMode="auto">
                <a:xfrm>
                  <a:off x="5904879" y="5114603"/>
                  <a:ext cx="959468" cy="1988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OU logo with Wordmark"/>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5955" t="29868" r="41854" b="33461"/>
                <a:stretch/>
              </p:blipFill>
              <p:spPr bwMode="auto">
                <a:xfrm>
                  <a:off x="5904879" y="4988701"/>
                  <a:ext cx="1026145" cy="1751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OU logo with Wordmark"/>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31261" t="9265" r="66681" b="68470"/>
                <a:stretch/>
              </p:blipFill>
              <p:spPr bwMode="auto">
                <a:xfrm>
                  <a:off x="6916738" y="5055946"/>
                  <a:ext cx="50800" cy="107951"/>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36"/>
              <p:cNvPicPr>
                <a:picLocks noChangeAspect="1"/>
              </p:cNvPicPr>
              <p:nvPr userDrawn="1"/>
            </p:nvPicPr>
            <p:blipFill rotWithShape="1">
              <a:blip r:embed="rId6" cstate="print">
                <a:extLst>
                  <a:ext uri="{28A0092B-C50C-407E-A947-70E740481C1C}">
                    <a14:useLocalDpi xmlns:a14="http://schemas.microsoft.com/office/drawing/2010/main" val="0"/>
                  </a:ext>
                </a:extLst>
              </a:blip>
              <a:srcRect b="9258"/>
              <a:stretch/>
            </p:blipFill>
            <p:spPr>
              <a:xfrm>
                <a:off x="5130394" y="6321132"/>
                <a:ext cx="1735280" cy="472392"/>
              </a:xfrm>
              <a:prstGeom prst="rect">
                <a:avLst/>
              </a:prstGeom>
            </p:spPr>
          </p:pic>
        </p:grpSp>
        <p:grpSp>
          <p:nvGrpSpPr>
            <p:cNvPr id="21" name="Group 20"/>
            <p:cNvGrpSpPr>
              <a:grpSpLocks noChangeAspect="1"/>
            </p:cNvGrpSpPr>
            <p:nvPr userDrawn="1"/>
          </p:nvGrpSpPr>
          <p:grpSpPr>
            <a:xfrm>
              <a:off x="6962239" y="6359245"/>
              <a:ext cx="1970974" cy="365760"/>
              <a:chOff x="1595467" y="3727450"/>
              <a:chExt cx="3988523" cy="740163"/>
            </a:xfrm>
          </p:grpSpPr>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25341" r="24786" b="24810"/>
              <a:stretch/>
            </p:blipFill>
            <p:spPr>
              <a:xfrm>
                <a:off x="1595467" y="3727450"/>
                <a:ext cx="1257127" cy="740163"/>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t="79117" r="74187"/>
              <a:stretch/>
            </p:blipFill>
            <p:spPr>
              <a:xfrm>
                <a:off x="2864058" y="3776668"/>
                <a:ext cx="982806" cy="310512"/>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28563" t="79117"/>
              <a:stretch/>
            </p:blipFill>
            <p:spPr>
              <a:xfrm>
                <a:off x="2864058" y="4122140"/>
                <a:ext cx="2719932" cy="310512"/>
              </a:xfrm>
              <a:prstGeom prst="rect">
                <a:avLst/>
              </a:prstGeom>
            </p:spPr>
          </p:pic>
        </p:grpSp>
      </p:grpSp>
    </p:spTree>
    <p:extLst>
      <p:ext uri="{BB962C8B-B14F-4D97-AF65-F5344CB8AC3E}">
        <p14:creationId xmlns:p14="http://schemas.microsoft.com/office/powerpoint/2010/main" val="153670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C65FF-93C7-4DBE-8BEF-207A6186DA97}"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56971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C65FF-93C7-4DBE-8BEF-207A6186DA97}"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376234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C65FF-93C7-4DBE-8BEF-207A6186DA97}"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102432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C65FF-93C7-4DBE-8BEF-207A6186DA97}"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137633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C65FF-93C7-4DBE-8BEF-207A6186DA97}"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166676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C65FF-93C7-4DBE-8BEF-207A6186DA97}"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1462523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C65FF-93C7-4DBE-8BEF-207A6186DA97}"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3246297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C65FF-93C7-4DBE-8BEF-207A6186DA97}"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2727789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A651">
            <a:alpha val="4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00A65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TextBox 3"/>
          <p:cNvSpPr txBox="1"/>
          <p:nvPr/>
        </p:nvSpPr>
        <p:spPr>
          <a:xfrm>
            <a:off x="614947" y="655052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40118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04594"/>
            <a:ext cx="7886700" cy="4772369"/>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0847294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8887"/>
            <a:ext cx="7886700" cy="1096029"/>
          </a:xfrm>
        </p:spPr>
        <p:txBody>
          <a:bodyPr/>
          <a:lstStyle>
            <a:lvl1pPr>
              <a:defRPr>
                <a:solidFill>
                  <a:srgbClr val="0070C0"/>
                </a:solidFill>
              </a:defRPr>
            </a:lvl1pPr>
          </a:lstStyle>
          <a:p>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 name="Group 4"/>
          <p:cNvGrpSpPr/>
          <p:nvPr userDrawn="1"/>
        </p:nvGrpSpPr>
        <p:grpSpPr>
          <a:xfrm>
            <a:off x="0" y="6343810"/>
            <a:ext cx="9078296" cy="515182"/>
            <a:chOff x="0" y="6343810"/>
            <a:chExt cx="9078296" cy="515182"/>
          </a:xfrm>
        </p:grpSpPr>
        <p:grpSp>
          <p:nvGrpSpPr>
            <p:cNvPr id="8" name="Group 7"/>
            <p:cNvGrpSpPr/>
            <p:nvPr userDrawn="1"/>
          </p:nvGrpSpPr>
          <p:grpSpPr>
            <a:xfrm>
              <a:off x="0" y="6343810"/>
              <a:ext cx="8655279" cy="515182"/>
              <a:chOff x="46706" y="6329774"/>
              <a:chExt cx="8463160" cy="515182"/>
            </a:xfrm>
          </p:grpSpPr>
          <p:pic>
            <p:nvPicPr>
              <p:cNvPr id="10" name="Picture 2" descr="http://chem.ku.edu/sites/chem.ku.edu/files/images/general/graphics/KUsigvert4C_6inc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8087210" y="6509868"/>
                <a:ext cx="422656" cy="2578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lh4.ggpht.com/90Or1n5kkHFdWelRQgzsGt6EEnLQ6c5kyXC994-cG2VWNOzTD_mxML6ds3cei7uKLqYj=w3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3573" y="6473700"/>
                <a:ext cx="313636" cy="3136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00828" y="6509868"/>
                <a:ext cx="572745" cy="24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2334" t="26714" r="22916" b="28714"/>
              <a:stretch/>
            </p:blipFill>
            <p:spPr>
              <a:xfrm>
                <a:off x="46706" y="6329774"/>
                <a:ext cx="1084854" cy="515182"/>
              </a:xfrm>
              <a:prstGeom prst="rect">
                <a:avLst/>
              </a:prstGeom>
              <a:noFill/>
            </p:spPr>
          </p:pic>
          <p:sp>
            <p:nvSpPr>
              <p:cNvPr id="14" name="Rectangle 6"/>
              <p:cNvSpPr/>
              <p:nvPr userDrawn="1"/>
            </p:nvSpPr>
            <p:spPr>
              <a:xfrm>
                <a:off x="1131560" y="6593942"/>
                <a:ext cx="6069268" cy="73152"/>
              </a:xfrm>
              <a:prstGeom prst="rect">
                <a:avLst/>
              </a:prstGeom>
              <a:gradFill flip="none" rotWithShape="1">
                <a:gsLst>
                  <a:gs pos="0">
                    <a:srgbClr val="0071BC"/>
                  </a:gs>
                  <a:gs pos="96000">
                    <a:schemeClr val="bg1">
                      <a:lumMod val="85000"/>
                    </a:schemeClr>
                  </a:gs>
                </a:gsLst>
                <a:lin ang="0" scaled="1"/>
                <a:tileRect/>
              </a:gradFill>
              <a:ln>
                <a:no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grpSp>
        <p:pic>
          <p:nvPicPr>
            <p:cNvPr id="16" name="Picture 15"/>
            <p:cNvPicPr>
              <a:picLocks noChangeAspect="1"/>
            </p:cNvPicPr>
            <p:nvPr userDrawn="1"/>
          </p:nvPicPr>
          <p:blipFill rotWithShape="1">
            <a:blip r:embed="rId6" cstate="print">
              <a:extLst>
                <a:ext uri="{28A0092B-C50C-407E-A947-70E740481C1C}">
                  <a14:useLocalDpi xmlns:a14="http://schemas.microsoft.com/office/drawing/2010/main" val="0"/>
                </a:ext>
              </a:extLst>
            </a:blip>
            <a:srcRect l="25341" r="24786" b="24810"/>
            <a:stretch/>
          </p:blipFill>
          <p:spPr>
            <a:xfrm>
              <a:off x="8655279" y="6493229"/>
              <a:ext cx="423017" cy="274320"/>
            </a:xfrm>
            <a:prstGeom prst="rect">
              <a:avLst/>
            </a:prstGeom>
          </p:spPr>
        </p:pic>
      </p:grpSp>
    </p:spTree>
    <p:extLst>
      <p:ext uri="{BB962C8B-B14F-4D97-AF65-F5344CB8AC3E}">
        <p14:creationId xmlns:p14="http://schemas.microsoft.com/office/powerpoint/2010/main" val="16830670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057158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9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22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510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04594"/>
            <a:ext cx="3886200" cy="4772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404594"/>
            <a:ext cx="3886200" cy="4772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9684666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F1E2D">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BF1E2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996768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617065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276444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7492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22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8008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95167"/>
            <a:ext cx="3886200" cy="47817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95167"/>
            <a:ext cx="3886200" cy="47817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1311298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B31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573303"/>
            <a:ext cx="9144000" cy="701731"/>
          </a:xfrm>
          <a:solidFill>
            <a:schemeClr val="bg1"/>
          </a:solidFill>
        </p:spPr>
        <p:txBody>
          <a:bodyPr anchor="b">
            <a:spAutoFit/>
          </a:bodyPr>
          <a:lstStyle>
            <a:lvl1pPr algn="ctr">
              <a:defRPr sz="44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16479" y="3924802"/>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28" name="Group 27"/>
          <p:cNvGrpSpPr/>
          <p:nvPr userDrawn="1"/>
        </p:nvGrpSpPr>
        <p:grpSpPr>
          <a:xfrm>
            <a:off x="0" y="6263076"/>
            <a:ext cx="9144000" cy="571818"/>
            <a:chOff x="0" y="6263076"/>
            <a:chExt cx="9144000" cy="571818"/>
          </a:xfrm>
        </p:grpSpPr>
        <p:grpSp>
          <p:nvGrpSpPr>
            <p:cNvPr id="29" name="Group 28"/>
            <p:cNvGrpSpPr/>
            <p:nvPr userDrawn="1"/>
          </p:nvGrpSpPr>
          <p:grpSpPr>
            <a:xfrm>
              <a:off x="0" y="6263076"/>
              <a:ext cx="9144000" cy="571818"/>
              <a:chOff x="0" y="6263076"/>
              <a:chExt cx="9144000" cy="571818"/>
            </a:xfrm>
          </p:grpSpPr>
          <p:sp>
            <p:nvSpPr>
              <p:cNvPr id="34" name="Rectangle 33"/>
              <p:cNvSpPr/>
              <p:nvPr/>
            </p:nvSpPr>
            <p:spPr>
              <a:xfrm>
                <a:off x="0" y="6280451"/>
                <a:ext cx="9144000" cy="52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7499" y="6428596"/>
                <a:ext cx="1823165" cy="29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21236" t="25676" r="21481" b="27027"/>
              <a:stretch/>
            </p:blipFill>
            <p:spPr>
              <a:xfrm>
                <a:off x="10825" y="6263076"/>
                <a:ext cx="1187204" cy="571818"/>
              </a:xfrm>
              <a:prstGeom prst="rect">
                <a:avLst/>
              </a:prstGeom>
            </p:spPr>
          </p:pic>
          <p:grpSp>
            <p:nvGrpSpPr>
              <p:cNvPr id="37" name="Group 36"/>
              <p:cNvGrpSpPr/>
              <p:nvPr userDrawn="1"/>
            </p:nvGrpSpPr>
            <p:grpSpPr>
              <a:xfrm>
                <a:off x="3440134" y="6275956"/>
                <a:ext cx="1558606" cy="530654"/>
                <a:chOff x="5508504" y="4869977"/>
                <a:chExt cx="1463796" cy="484852"/>
              </a:xfrm>
            </p:grpSpPr>
            <p:pic>
              <p:nvPicPr>
                <p:cNvPr id="39"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40697"/>
                <a:stretch/>
              </p:blipFill>
              <p:spPr bwMode="auto">
                <a:xfrm>
                  <a:off x="5508504" y="4869977"/>
                  <a:ext cx="1463796" cy="4848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9046" t="27189" b="29591"/>
                <a:stretch/>
              </p:blipFill>
              <p:spPr bwMode="auto">
                <a:xfrm>
                  <a:off x="5904879" y="5114603"/>
                  <a:ext cx="959468" cy="1988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5955" t="29868" r="41854" b="33461"/>
                <a:stretch/>
              </p:blipFill>
              <p:spPr bwMode="auto">
                <a:xfrm>
                  <a:off x="5904879" y="4988701"/>
                  <a:ext cx="1026145" cy="17519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1261" t="9265" r="66681" b="68470"/>
                <a:stretch/>
              </p:blipFill>
              <p:spPr bwMode="auto">
                <a:xfrm>
                  <a:off x="6916738" y="5055946"/>
                  <a:ext cx="50800" cy="107951"/>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37"/>
              <p:cNvPicPr>
                <a:picLocks noChangeAspect="1"/>
              </p:cNvPicPr>
              <p:nvPr userDrawn="1"/>
            </p:nvPicPr>
            <p:blipFill rotWithShape="1">
              <a:blip r:embed="rId5" cstate="print">
                <a:extLst>
                  <a:ext uri="{28A0092B-C50C-407E-A947-70E740481C1C}">
                    <a14:useLocalDpi xmlns:a14="http://schemas.microsoft.com/office/drawing/2010/main" val="0"/>
                  </a:ext>
                </a:extLst>
              </a:blip>
              <a:srcRect b="9258"/>
              <a:stretch/>
            </p:blipFill>
            <p:spPr>
              <a:xfrm>
                <a:off x="5130394" y="6321132"/>
                <a:ext cx="1735280" cy="472392"/>
              </a:xfrm>
              <a:prstGeom prst="rect">
                <a:avLst/>
              </a:prstGeom>
            </p:spPr>
          </p:pic>
        </p:grpSp>
        <p:grpSp>
          <p:nvGrpSpPr>
            <p:cNvPr id="30" name="Group 29"/>
            <p:cNvGrpSpPr>
              <a:grpSpLocks noChangeAspect="1"/>
            </p:cNvGrpSpPr>
            <p:nvPr userDrawn="1"/>
          </p:nvGrpSpPr>
          <p:grpSpPr>
            <a:xfrm>
              <a:off x="6962239" y="6359245"/>
              <a:ext cx="1970974" cy="365760"/>
              <a:chOff x="1595467" y="3727450"/>
              <a:chExt cx="3988523" cy="740163"/>
            </a:xfrm>
          </p:grpSpPr>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25341" r="24786" b="24810"/>
              <a:stretch/>
            </p:blipFill>
            <p:spPr>
              <a:xfrm>
                <a:off x="1595467" y="3727450"/>
                <a:ext cx="1257127" cy="740163"/>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t="79117" r="74187"/>
              <a:stretch/>
            </p:blipFill>
            <p:spPr>
              <a:xfrm>
                <a:off x="2864058" y="3776668"/>
                <a:ext cx="982806" cy="310512"/>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l="28563" t="79117"/>
              <a:stretch/>
            </p:blipFill>
            <p:spPr>
              <a:xfrm>
                <a:off x="2864058" y="4122140"/>
                <a:ext cx="2719932" cy="310512"/>
              </a:xfrm>
              <a:prstGeom prst="rect">
                <a:avLst/>
              </a:prstGeom>
            </p:spPr>
          </p:pic>
        </p:grpSp>
      </p:grpSp>
    </p:spTree>
    <p:extLst>
      <p:ext uri="{BB962C8B-B14F-4D97-AF65-F5344CB8AC3E}">
        <p14:creationId xmlns:p14="http://schemas.microsoft.com/office/powerpoint/2010/main" val="28492114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F75BC">
            <a:alpha val="4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0F75BC"/>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a:noFill/>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381870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8760480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691105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3946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orient="vert"/>
          </p:nvPr>
        </p:nvSpPr>
        <p:spPr>
          <a:xfrm>
            <a:off x="6543675" y="138113"/>
            <a:ext cx="1971675" cy="6038850"/>
          </a:xfrm>
          <a:prstGeom prst="rect">
            <a:avLst/>
          </a:prstGeom>
        </p:spPr>
        <p:txBody>
          <a:bodyPr vert="eaVert"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Slide Number Placeholder 5"/>
          <p:cNvSpPr>
            <a:spLocks noGrp="1"/>
          </p:cNvSpPr>
          <p:nvPr>
            <p:ph type="sldNum" sz="quarter" idx="4"/>
          </p:nvPr>
        </p:nvSpPr>
        <p:spPr>
          <a:xfrm>
            <a:off x="8515350" y="110182"/>
            <a:ext cx="544398" cy="365125"/>
          </a:xfrm>
          <a:prstGeom prst="rect">
            <a:avLst/>
          </a:prstGeom>
        </p:spPr>
        <p:txBody>
          <a:bodyPr/>
          <a:lstStyle>
            <a:lvl1pPr algn="r">
              <a:defRPr sz="1600">
                <a:solidFill>
                  <a:schemeClr val="tx1"/>
                </a:solidFill>
              </a:defRPr>
            </a:lvl1pPr>
          </a:lstStyle>
          <a:p>
            <a:fld id="{D28A0330-F420-4C12-A5BA-E2B423FCFBD0}" type="slidenum">
              <a:rPr lang="en-US" smtClean="0"/>
              <a:pPr/>
              <a:t>‹#›</a:t>
            </a:fld>
            <a:endParaRPr lang="en-US" dirty="0"/>
          </a:p>
        </p:txBody>
      </p:sp>
      <p:sp>
        <p:nvSpPr>
          <p:cNvPr id="5" name="Rectangle 4"/>
          <p:cNvSpPr/>
          <p:nvPr/>
        </p:nvSpPr>
        <p:spPr>
          <a:xfrm>
            <a:off x="0" y="0"/>
            <a:ext cx="9144000" cy="622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66907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93813" y="471488"/>
            <a:ext cx="7770812" cy="1431925"/>
          </a:xfrm>
        </p:spPr>
        <p:txBody>
          <a:bodyPr/>
          <a:lstStyle/>
          <a:p>
            <a:r>
              <a:rPr lang="en-US" smtClean="0"/>
              <a:t>Click to edit Master title style</a:t>
            </a:r>
            <a:endParaRPr lang="en-US"/>
          </a:p>
        </p:txBody>
      </p:sp>
      <p:sp>
        <p:nvSpPr>
          <p:cNvPr id="3" name="Rectangle 5"/>
          <p:cNvSpPr>
            <a:spLocks noGrp="1" noChangeArrowheads="1"/>
          </p:cNvSpPr>
          <p:nvPr>
            <p:ph type="dt" idx="10"/>
          </p:nvPr>
        </p:nvSpPr>
        <p:spPr>
          <a:xfrm>
            <a:off x="457200" y="6356350"/>
            <a:ext cx="2133600" cy="365125"/>
          </a:xfrm>
          <a:prstGeom prst="rect">
            <a:avLst/>
          </a:prstGeom>
          <a:ln/>
        </p:spPr>
        <p:txBody>
          <a:bodyPr/>
          <a:lstStyle>
            <a:lvl1pPr>
              <a:defRPr/>
            </a:lvl1pPr>
          </a:lstStyle>
          <a:p>
            <a:pPr>
              <a:defRPr/>
            </a:pPr>
            <a:fld id="{B226E3E2-859E-4BAB-A823-152E9F4780FC}" type="datetime1">
              <a:rPr lang="en-US" smtClean="0"/>
              <a:t>11/8/2018</a:t>
            </a:fld>
            <a:endParaRPr lang="en-US"/>
          </a:p>
        </p:txBody>
      </p:sp>
      <p:sp>
        <p:nvSpPr>
          <p:cNvPr id="4" name="Rectangle 6"/>
          <p:cNvSpPr>
            <a:spLocks noGrp="1" noChangeArrowheads="1"/>
          </p:cNvSpPr>
          <p:nvPr>
            <p:ph type="ftr" idx="11"/>
          </p:nvPr>
        </p:nvSpPr>
        <p:spPr>
          <a:xfrm>
            <a:off x="3124200" y="6356350"/>
            <a:ext cx="2895600" cy="365125"/>
          </a:xfrm>
          <a:prstGeom prst="rect">
            <a:avLst/>
          </a:prstGeom>
          <a:ln/>
        </p:spPr>
        <p:txBody>
          <a:bodyPr/>
          <a:lstStyle>
            <a:lvl1pPr>
              <a:defRPr/>
            </a:lvl1pPr>
          </a:lstStyle>
          <a:p>
            <a:pPr>
              <a:defRPr/>
            </a:pPr>
            <a:endParaRPr lang="en-US"/>
          </a:p>
        </p:txBody>
      </p:sp>
      <p:sp>
        <p:nvSpPr>
          <p:cNvPr id="5" name="Rectangle 7"/>
          <p:cNvSpPr>
            <a:spLocks noGrp="1" noChangeArrowheads="1"/>
          </p:cNvSpPr>
          <p:nvPr>
            <p:ph type="sldNum" idx="12"/>
          </p:nvPr>
        </p:nvSpPr>
        <p:spPr>
          <a:xfrm>
            <a:off x="6553200" y="6356350"/>
            <a:ext cx="2133600" cy="365125"/>
          </a:xfrm>
          <a:prstGeom prst="rect">
            <a:avLst/>
          </a:prstGeom>
          <a:ln/>
        </p:spPr>
        <p:txBody>
          <a:bodyPr/>
          <a:lstStyle>
            <a:lvl1pPr>
              <a:defRPr/>
            </a:lvl1pPr>
          </a:lstStyle>
          <a:p>
            <a:pPr>
              <a:defRPr/>
            </a:pPr>
            <a:fld id="{0C0F584C-2C84-4F42-84B5-0BC396D67662}" type="slidenum">
              <a:rPr lang="en-US"/>
              <a:pPr>
                <a:defRPr/>
              </a:pPr>
              <a:t>‹#›</a:t>
            </a:fld>
            <a:endParaRPr lang="en-US"/>
          </a:p>
        </p:txBody>
      </p:sp>
    </p:spTree>
    <p:extLst>
      <p:ext uri="{BB962C8B-B14F-4D97-AF65-F5344CB8AC3E}">
        <p14:creationId xmlns:p14="http://schemas.microsoft.com/office/powerpoint/2010/main" val="834469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1068237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03883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952987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251213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A300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10005"/>
            <a:ext cx="9144000" cy="2387600"/>
          </a:xfrm>
          <a:noFill/>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0" y="4629150"/>
            <a:ext cx="9144000" cy="951414"/>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grpSp>
        <p:nvGrpSpPr>
          <p:cNvPr id="41" name="Group 40"/>
          <p:cNvGrpSpPr/>
          <p:nvPr userDrawn="1"/>
        </p:nvGrpSpPr>
        <p:grpSpPr>
          <a:xfrm>
            <a:off x="0" y="6263076"/>
            <a:ext cx="9144000" cy="571818"/>
            <a:chOff x="0" y="6263076"/>
            <a:chExt cx="9144000" cy="571818"/>
          </a:xfrm>
        </p:grpSpPr>
        <p:grpSp>
          <p:nvGrpSpPr>
            <p:cNvPr id="42" name="Group 41"/>
            <p:cNvGrpSpPr/>
            <p:nvPr userDrawn="1"/>
          </p:nvGrpSpPr>
          <p:grpSpPr>
            <a:xfrm>
              <a:off x="0" y="6263076"/>
              <a:ext cx="9144000" cy="571818"/>
              <a:chOff x="0" y="6263076"/>
              <a:chExt cx="9144000" cy="571818"/>
            </a:xfrm>
          </p:grpSpPr>
          <p:sp>
            <p:nvSpPr>
              <p:cNvPr id="47" name="Rectangle 46"/>
              <p:cNvSpPr/>
              <p:nvPr/>
            </p:nvSpPr>
            <p:spPr>
              <a:xfrm>
                <a:off x="0" y="6280451"/>
                <a:ext cx="9144000" cy="52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7499" y="6428596"/>
                <a:ext cx="1823165" cy="29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1236" t="25676" r="21481" b="27027"/>
              <a:stretch/>
            </p:blipFill>
            <p:spPr>
              <a:xfrm>
                <a:off x="10825" y="6263076"/>
                <a:ext cx="1187204" cy="571818"/>
              </a:xfrm>
              <a:prstGeom prst="rect">
                <a:avLst/>
              </a:prstGeom>
            </p:spPr>
          </p:pic>
          <p:grpSp>
            <p:nvGrpSpPr>
              <p:cNvPr id="50" name="Group 49"/>
              <p:cNvGrpSpPr/>
              <p:nvPr userDrawn="1"/>
            </p:nvGrpSpPr>
            <p:grpSpPr>
              <a:xfrm>
                <a:off x="3440134" y="6275956"/>
                <a:ext cx="1558606" cy="530654"/>
                <a:chOff x="5508504" y="4869977"/>
                <a:chExt cx="1463796" cy="484852"/>
              </a:xfrm>
            </p:grpSpPr>
            <p:pic>
              <p:nvPicPr>
                <p:cNvPr id="52"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40697"/>
                <a:stretch/>
              </p:blipFill>
              <p:spPr bwMode="auto">
                <a:xfrm>
                  <a:off x="5508504" y="4869977"/>
                  <a:ext cx="1463796" cy="4848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9046" t="27189" b="29591"/>
                <a:stretch/>
              </p:blipFill>
              <p:spPr bwMode="auto">
                <a:xfrm>
                  <a:off x="5904879" y="5114603"/>
                  <a:ext cx="959468" cy="19889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5955" t="29868" r="41854" b="33461"/>
                <a:stretch/>
              </p:blipFill>
              <p:spPr bwMode="auto">
                <a:xfrm>
                  <a:off x="5904879" y="4988701"/>
                  <a:ext cx="1026145" cy="17519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OU logo with Wordmar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1261" t="9265" r="66681" b="68470"/>
                <a:stretch/>
              </p:blipFill>
              <p:spPr bwMode="auto">
                <a:xfrm>
                  <a:off x="6916738" y="5055946"/>
                  <a:ext cx="50800" cy="107951"/>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50"/>
              <p:cNvPicPr>
                <a:picLocks noChangeAspect="1"/>
              </p:cNvPicPr>
              <p:nvPr userDrawn="1"/>
            </p:nvPicPr>
            <p:blipFill rotWithShape="1">
              <a:blip r:embed="rId5" cstate="print">
                <a:extLst>
                  <a:ext uri="{28A0092B-C50C-407E-A947-70E740481C1C}">
                    <a14:useLocalDpi xmlns:a14="http://schemas.microsoft.com/office/drawing/2010/main" val="0"/>
                  </a:ext>
                </a:extLst>
              </a:blip>
              <a:srcRect b="9258"/>
              <a:stretch/>
            </p:blipFill>
            <p:spPr>
              <a:xfrm>
                <a:off x="5130394" y="6321132"/>
                <a:ext cx="1735280" cy="472392"/>
              </a:xfrm>
              <a:prstGeom prst="rect">
                <a:avLst/>
              </a:prstGeom>
            </p:spPr>
          </p:pic>
        </p:grpSp>
        <p:grpSp>
          <p:nvGrpSpPr>
            <p:cNvPr id="43" name="Group 42"/>
            <p:cNvGrpSpPr>
              <a:grpSpLocks noChangeAspect="1"/>
            </p:cNvGrpSpPr>
            <p:nvPr userDrawn="1"/>
          </p:nvGrpSpPr>
          <p:grpSpPr>
            <a:xfrm>
              <a:off x="6962239" y="6359245"/>
              <a:ext cx="1970974" cy="365760"/>
              <a:chOff x="1595467" y="3727450"/>
              <a:chExt cx="3988523" cy="740163"/>
            </a:xfrm>
          </p:grpSpPr>
          <p:pic>
            <p:nvPicPr>
              <p:cNvPr id="44" name="Picture 43"/>
              <p:cNvPicPr>
                <a:picLocks noChangeAspect="1"/>
              </p:cNvPicPr>
              <p:nvPr/>
            </p:nvPicPr>
            <p:blipFill rotWithShape="1">
              <a:blip r:embed="rId6" cstate="print">
                <a:extLst>
                  <a:ext uri="{28A0092B-C50C-407E-A947-70E740481C1C}">
                    <a14:useLocalDpi xmlns:a14="http://schemas.microsoft.com/office/drawing/2010/main" val="0"/>
                  </a:ext>
                </a:extLst>
              </a:blip>
              <a:srcRect l="25341" r="24786" b="24810"/>
              <a:stretch/>
            </p:blipFill>
            <p:spPr>
              <a:xfrm>
                <a:off x="1595467" y="3727450"/>
                <a:ext cx="1257127" cy="740163"/>
              </a:xfrm>
              <a:prstGeom prst="rect">
                <a:avLst/>
              </a:prstGeom>
            </p:spPr>
          </p:pic>
          <p:pic>
            <p:nvPicPr>
              <p:cNvPr id="45" name="Picture 44"/>
              <p:cNvPicPr>
                <a:picLocks noChangeAspect="1"/>
              </p:cNvPicPr>
              <p:nvPr/>
            </p:nvPicPr>
            <p:blipFill rotWithShape="1">
              <a:blip r:embed="rId7" cstate="print">
                <a:extLst>
                  <a:ext uri="{28A0092B-C50C-407E-A947-70E740481C1C}">
                    <a14:useLocalDpi xmlns:a14="http://schemas.microsoft.com/office/drawing/2010/main" val="0"/>
                  </a:ext>
                </a:extLst>
              </a:blip>
              <a:srcRect t="79117" r="74187"/>
              <a:stretch/>
            </p:blipFill>
            <p:spPr>
              <a:xfrm>
                <a:off x="2864058" y="3776668"/>
                <a:ext cx="982806" cy="310512"/>
              </a:xfrm>
              <a:prstGeom prst="rect">
                <a:avLst/>
              </a:prstGeom>
            </p:spPr>
          </p:pic>
          <p:pic>
            <p:nvPicPr>
              <p:cNvPr id="46" name="Picture 45"/>
              <p:cNvPicPr>
                <a:picLocks noChangeAspect="1"/>
              </p:cNvPicPr>
              <p:nvPr/>
            </p:nvPicPr>
            <p:blipFill rotWithShape="1">
              <a:blip r:embed="rId7" cstate="print">
                <a:extLst>
                  <a:ext uri="{28A0092B-C50C-407E-A947-70E740481C1C}">
                    <a14:useLocalDpi xmlns:a14="http://schemas.microsoft.com/office/drawing/2010/main" val="0"/>
                  </a:ext>
                </a:extLst>
              </a:blip>
              <a:srcRect l="28563" t="79117"/>
              <a:stretch/>
            </p:blipFill>
            <p:spPr>
              <a:xfrm>
                <a:off x="2864058" y="4122140"/>
                <a:ext cx="2719932" cy="310512"/>
              </a:xfrm>
              <a:prstGeom prst="rect">
                <a:avLst/>
              </a:prstGeom>
            </p:spPr>
          </p:pic>
        </p:grpSp>
      </p:grpSp>
    </p:spTree>
    <p:extLst>
      <p:ext uri="{BB962C8B-B14F-4D97-AF65-F5344CB8AC3E}">
        <p14:creationId xmlns:p14="http://schemas.microsoft.com/office/powerpoint/2010/main" val="26566938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2999894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741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A651">
            <a:alpha val="4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00A65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TextBox 3"/>
          <p:cNvSpPr txBox="1"/>
          <p:nvPr/>
        </p:nvSpPr>
        <p:spPr>
          <a:xfrm>
            <a:off x="614947" y="655052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3414616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191287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02241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1490168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244913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429284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435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F1E2D">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BF1E2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8236822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DA2D2FF-54F8-4B26-AED0-6390FFB38B1A}" type="slidenum">
              <a:rPr lang="en-US"/>
              <a:pPr/>
              <a:t>‹#›</a:t>
            </a:fld>
            <a:endParaRPr lang="en-US"/>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05525"/>
            <a:ext cx="9153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83129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472326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42179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836662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0960152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1777447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292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F75BC">
            <a:alpha val="4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091033"/>
            <a:ext cx="9143999" cy="701731"/>
          </a:xfrm>
          <a:prstGeom prst="rect">
            <a:avLst/>
          </a:prstGeom>
          <a:solidFill>
            <a:schemeClr val="bg1"/>
          </a:solidFill>
        </p:spPr>
        <p:txBody>
          <a:bodyPr anchor="b">
            <a:spAutoFit/>
          </a:bodyPr>
          <a:lstStyle>
            <a:lvl1pPr algn="ctr">
              <a:defRPr sz="4400" b="1">
                <a:solidFill>
                  <a:srgbClr val="0F75BC"/>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5671"/>
            <a:ext cx="6858000" cy="1655762"/>
          </a:xfrm>
          <a:noFill/>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3591009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943751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22826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279304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C7B4F57-5E84-4B12-9E65-E5C51F1D4CD6}" type="datetime1">
              <a:rPr lang="en-US" smtClean="0"/>
              <a:t>11/8/2018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2135E62-17AB-4B8E-A573-84DB4DDCD940}" type="slidenum">
              <a:rPr lang="en-US"/>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05525"/>
            <a:ext cx="9153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86164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5236242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header-underline.png"/>
          <p:cNvPicPr>
            <a:picLocks noChangeAspect="1"/>
          </p:cNvPicPr>
          <p:nvPr userDrawn="1"/>
        </p:nvPicPr>
        <p:blipFill>
          <a:blip r:embed="rId2"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27775405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28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39899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C65FF-93C7-4DBE-8BEF-207A6186DA97}"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411645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C65FF-93C7-4DBE-8BEF-207A6186DA97}"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131F2-1B1B-4D0D-A90A-57F18B1C0592}" type="slidenum">
              <a:rPr lang="en-US" smtClean="0"/>
              <a:t>‹#›</a:t>
            </a:fld>
            <a:endParaRPr lang="en-US"/>
          </a:p>
        </p:txBody>
      </p:sp>
    </p:spTree>
    <p:extLst>
      <p:ext uri="{BB962C8B-B14F-4D97-AF65-F5344CB8AC3E}">
        <p14:creationId xmlns:p14="http://schemas.microsoft.com/office/powerpoint/2010/main" val="3477784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17" Type="http://schemas.openxmlformats.org/officeDocument/2006/relationships/image" Target="../media/image17.png"/><Relationship Id="rId2" Type="http://schemas.openxmlformats.org/officeDocument/2006/relationships/slideLayout" Target="../slideLayouts/slideLayout8.xml"/><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6.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5.gi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0.xml"/><Relationship Id="rId7" Type="http://schemas.openxmlformats.org/officeDocument/2006/relationships/theme" Target="../theme/theme3.xml"/><Relationship Id="rId12" Type="http://schemas.openxmlformats.org/officeDocument/2006/relationships/image" Target="../media/image17.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microsoft.com/office/2007/relationships/hdphoto" Target="../media/hdphoto1.wdp"/><Relationship Id="rId5" Type="http://schemas.openxmlformats.org/officeDocument/2006/relationships/slideLayout" Target="../slideLayouts/slideLayout22.xml"/><Relationship Id="rId10" Type="http://schemas.openxmlformats.org/officeDocument/2006/relationships/image" Target="../media/image16.png"/><Relationship Id="rId4" Type="http://schemas.openxmlformats.org/officeDocument/2006/relationships/slideLayout" Target="../slideLayouts/slideLayout21.xml"/><Relationship Id="rId9" Type="http://schemas.openxmlformats.org/officeDocument/2006/relationships/image" Target="../media/image15.gi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6.xml"/><Relationship Id="rId7" Type="http://schemas.openxmlformats.org/officeDocument/2006/relationships/theme" Target="../theme/theme4.xml"/><Relationship Id="rId12" Type="http://schemas.openxmlformats.org/officeDocument/2006/relationships/image" Target="../media/image17.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microsoft.com/office/2007/relationships/hdphoto" Target="../media/hdphoto1.wdp"/><Relationship Id="rId5" Type="http://schemas.openxmlformats.org/officeDocument/2006/relationships/slideLayout" Target="../slideLayouts/slideLayout28.xml"/><Relationship Id="rId10" Type="http://schemas.openxmlformats.org/officeDocument/2006/relationships/image" Target="../media/image16.png"/><Relationship Id="rId4" Type="http://schemas.openxmlformats.org/officeDocument/2006/relationships/slideLayout" Target="../slideLayouts/slideLayout27.xml"/><Relationship Id="rId9" Type="http://schemas.openxmlformats.org/officeDocument/2006/relationships/image" Target="../media/image15.gi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2.xml"/><Relationship Id="rId7" Type="http://schemas.openxmlformats.org/officeDocument/2006/relationships/theme" Target="../theme/theme5.xml"/><Relationship Id="rId12" Type="http://schemas.openxmlformats.org/officeDocument/2006/relationships/image" Target="../media/image17.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microsoft.com/office/2007/relationships/hdphoto" Target="../media/hdphoto1.wdp"/><Relationship Id="rId5" Type="http://schemas.openxmlformats.org/officeDocument/2006/relationships/slideLayout" Target="../slideLayouts/slideLayout34.xml"/><Relationship Id="rId10" Type="http://schemas.openxmlformats.org/officeDocument/2006/relationships/image" Target="../media/image16.png"/><Relationship Id="rId4" Type="http://schemas.openxmlformats.org/officeDocument/2006/relationships/slideLayout" Target="../slideLayouts/slideLayout33.xml"/><Relationship Id="rId9" Type="http://schemas.openxmlformats.org/officeDocument/2006/relationships/image" Target="../media/image15.gi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theme" Target="../theme/theme6.xml"/><Relationship Id="rId12" Type="http://schemas.openxmlformats.org/officeDocument/2006/relationships/image" Target="../media/image1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1.png"/><Relationship Id="rId5" Type="http://schemas.openxmlformats.org/officeDocument/2006/relationships/slideLayout" Target="../slideLayouts/slideLayout40.xml"/><Relationship Id="rId10" Type="http://schemas.openxmlformats.org/officeDocument/2006/relationships/image" Target="../media/image10.emf"/><Relationship Id="rId4" Type="http://schemas.openxmlformats.org/officeDocument/2006/relationships/slideLayout" Target="../slideLayouts/slideLayout39.xml"/><Relationship Id="rId9"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17.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microsoft.com/office/2007/relationships/hdphoto" Target="../media/hdphoto1.wdp"/><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6.png"/><Relationship Id="rId5" Type="http://schemas.openxmlformats.org/officeDocument/2006/relationships/slideLayout" Target="../slideLayouts/slideLayout46.xml"/><Relationship Id="rId10" Type="http://schemas.openxmlformats.org/officeDocument/2006/relationships/image" Target="../media/image15.gif"/><Relationship Id="rId4" Type="http://schemas.openxmlformats.org/officeDocument/2006/relationships/slideLayout" Target="../slideLayouts/slideLayout45.xml"/><Relationship Id="rId9" Type="http://schemas.openxmlformats.org/officeDocument/2006/relationships/image" Target="../media/image14.png"/><Relationship Id="rId1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microsoft.com/office/2007/relationships/hdphoto" Target="../media/hdphoto1.wdp"/><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6.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5.gif"/><Relationship Id="rId5" Type="http://schemas.openxmlformats.org/officeDocument/2006/relationships/slideLayout" Target="../slideLayouts/slideLayout53.xml"/><Relationship Id="rId10" Type="http://schemas.openxmlformats.org/officeDocument/2006/relationships/image" Target="../media/image14.png"/><Relationship Id="rId4" Type="http://schemas.openxmlformats.org/officeDocument/2006/relationships/slideLayout" Target="../slideLayouts/slideLayout52.xml"/><Relationship Id="rId9" Type="http://schemas.openxmlformats.org/officeDocument/2006/relationships/image" Target="../media/image18.png"/><Relationship Id="rId14" Type="http://schemas.openxmlformats.org/officeDocument/2006/relationships/image" Target="../media/image17.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microsoft.com/office/2007/relationships/hdphoto" Target="../media/hdphoto1.wdp"/><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6.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5.gif"/><Relationship Id="rId5" Type="http://schemas.openxmlformats.org/officeDocument/2006/relationships/slideLayout" Target="../slideLayouts/slideLayout60.xml"/><Relationship Id="rId10" Type="http://schemas.openxmlformats.org/officeDocument/2006/relationships/image" Target="../media/image14.png"/><Relationship Id="rId4" Type="http://schemas.openxmlformats.org/officeDocument/2006/relationships/slideLayout" Target="../slideLayouts/slideLayout59.xml"/><Relationship Id="rId9" Type="http://schemas.openxmlformats.org/officeDocument/2006/relationships/image" Target="../media/image18.png"/><Relationship Id="rId1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401763"/>
            <a:ext cx="7886700" cy="4775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32222275"/>
      </p:ext>
    </p:extLst>
  </p:cSld>
  <p:clrMap bg1="lt1" tx1="dk1" bg2="lt2" tx2="dk2" accent1="accent1" accent2="accent2" accent3="accent3" accent4="accent4" accent5="accent5" accent6="accent6" hlink="hlink" folHlink="folHlink"/>
  <p:sldLayoutIdLst>
    <p:sldLayoutId id="2147484005" r:id="rId1"/>
    <p:sldLayoutId id="2147483931" r:id="rId2"/>
    <p:sldLayoutId id="2147483930" r:id="rId3"/>
    <p:sldLayoutId id="2147483929" r:id="rId4"/>
    <p:sldLayoutId id="2147484039" r:id="rId5"/>
    <p:sldLayoutId id="2147484040" r:id="rId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spc="-100" baseline="0">
          <a:solidFill>
            <a:srgbClr val="A300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C65FF-93C7-4DBE-8BEF-207A6186DA97}" type="datetimeFigureOut">
              <a:rPr lang="en-US" smtClean="0"/>
              <a:t>11/8/2018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131F2-1B1B-4D0D-A90A-57F18B1C0592}" type="slidenum">
              <a:rPr lang="en-US" smtClean="0"/>
              <a:t>‹#›</a:t>
            </a:fld>
            <a:endParaRPr lang="en-US"/>
          </a:p>
        </p:txBody>
      </p:sp>
      <p:grpSp>
        <p:nvGrpSpPr>
          <p:cNvPr id="7" name="Group 6"/>
          <p:cNvGrpSpPr/>
          <p:nvPr userDrawn="1"/>
        </p:nvGrpSpPr>
        <p:grpSpPr>
          <a:xfrm>
            <a:off x="0" y="6217778"/>
            <a:ext cx="9144000" cy="640222"/>
            <a:chOff x="0" y="6217779"/>
            <a:chExt cx="9144000" cy="640222"/>
          </a:xfrm>
        </p:grpSpPr>
        <p:sp>
          <p:nvSpPr>
            <p:cNvPr id="8" name="Rectangle 7"/>
            <p:cNvSpPr/>
            <p:nvPr/>
          </p:nvSpPr>
          <p:spPr>
            <a:xfrm>
              <a:off x="1" y="6217779"/>
              <a:ext cx="9141644" cy="640222"/>
            </a:xfrm>
            <a:prstGeom prst="rect">
              <a:avLst/>
            </a:prstGeom>
            <a:solidFill>
              <a:srgbClr val="F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dirty="0"/>
            </a:p>
          </p:txBody>
        </p:sp>
        <p:sp>
          <p:nvSpPr>
            <p:cNvPr id="9" name="TextBox 8"/>
            <p:cNvSpPr txBox="1"/>
            <p:nvPr/>
          </p:nvSpPr>
          <p:spPr>
            <a:xfrm>
              <a:off x="0" y="6316485"/>
              <a:ext cx="9144000" cy="461665"/>
            </a:xfrm>
            <a:prstGeom prst="rect">
              <a:avLst/>
            </a:prstGeom>
            <a:solidFill>
              <a:srgbClr val="F29C00"/>
            </a:solidFill>
          </p:spPr>
          <p:txBody>
            <a:bodyPr wrap="square" rtlCol="0" anchor="ctr" anchorCtr="0">
              <a:spAutoFit/>
            </a:bodyPr>
            <a:lstStyle/>
            <a:p>
              <a:pPr algn="ctr"/>
              <a:r>
                <a:rPr lang="en-US" sz="2400" b="1" dirty="0" smtClean="0">
                  <a:solidFill>
                    <a:schemeClr val="bg1"/>
                  </a:solidFill>
                  <a:latin typeface="Arial"/>
                  <a:cs typeface="Arial"/>
                </a:rPr>
                <a:t>PHASE</a:t>
              </a:r>
              <a:r>
                <a:rPr lang="en-US" sz="2400" b="1" baseline="0" dirty="0" smtClean="0">
                  <a:solidFill>
                    <a:schemeClr val="bg1"/>
                  </a:solidFill>
                  <a:latin typeface="Arial"/>
                  <a:cs typeface="Arial"/>
                </a:rPr>
                <a:t> 0 – SCOPING</a:t>
              </a:r>
              <a:endParaRPr lang="en-US" sz="2400" b="1" dirty="0">
                <a:solidFill>
                  <a:schemeClr val="bg1"/>
                </a:solidFill>
                <a:latin typeface="Arial"/>
                <a:cs typeface="Arial"/>
              </a:endParaRPr>
            </a:p>
          </p:txBody>
        </p:sp>
        <p:sp>
          <p:nvSpPr>
            <p:cNvPr id="11" name="Chevron 10"/>
            <p:cNvSpPr/>
            <p:nvPr/>
          </p:nvSpPr>
          <p:spPr>
            <a:xfrm>
              <a:off x="8409369" y="6354022"/>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2" name="Chevron 10"/>
            <p:cNvSpPr/>
            <p:nvPr/>
          </p:nvSpPr>
          <p:spPr>
            <a:xfrm>
              <a:off x="7908629" y="6351300"/>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3" name="Group 12"/>
            <p:cNvGrpSpPr/>
            <p:nvPr userDrawn="1"/>
          </p:nvGrpSpPr>
          <p:grpSpPr>
            <a:xfrm>
              <a:off x="143799" y="6384932"/>
              <a:ext cx="1734388" cy="324769"/>
              <a:chOff x="67599" y="6404582"/>
              <a:chExt cx="1734388" cy="324769"/>
            </a:xfrm>
          </p:grpSpPr>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15" name="Picture 2" descr="http://www.soonersports.com/fls/31000/projects/14mbb-hield/images/ou-white.g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15" cstate="print">
                <a:biLevel thresh="25000"/>
                <a:extLst>
                  <a:ext uri="{BEBA8EAE-BF5A-486C-A8C5-ECC9F3942E4B}">
                    <a14:imgProps xmlns:a14="http://schemas.microsoft.com/office/drawing/2010/main">
                      <a14:imgLayer r:embed="rId16">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17" name="Picture 16"/>
              <p:cNvPicPr>
                <a:picLocks noChangeAspect="1"/>
              </p:cNvPicPr>
              <p:nvPr userDrawn="1"/>
            </p:nvPicPr>
            <p:blipFill rotWithShape="1">
              <a:blip r:embed="rId17"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19" name="Chevron 10"/>
          <p:cNvSpPr/>
          <p:nvPr userDrawn="1"/>
        </p:nvSpPr>
        <p:spPr>
          <a:xfrm>
            <a:off x="6914655" y="6361290"/>
            <a:ext cx="596069" cy="420180"/>
          </a:xfrm>
          <a:prstGeom prst="chevron">
            <a:avLst>
              <a:gd name="adj" fmla="val 3518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 name="Chevron 10"/>
          <p:cNvSpPr/>
          <p:nvPr userDrawn="1"/>
        </p:nvSpPr>
        <p:spPr>
          <a:xfrm>
            <a:off x="7413400" y="6357969"/>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1" name="TextBox 20"/>
          <p:cNvSpPr txBox="1"/>
          <p:nvPr userDrawn="1"/>
        </p:nvSpPr>
        <p:spPr>
          <a:xfrm>
            <a:off x="8227627" y="-89641"/>
            <a:ext cx="959552" cy="1569660"/>
          </a:xfrm>
          <a:prstGeom prst="rect">
            <a:avLst/>
          </a:prstGeom>
          <a:noFill/>
        </p:spPr>
        <p:txBody>
          <a:bodyPr wrap="square" rtlCol="0">
            <a:spAutoFit/>
          </a:bodyPr>
          <a:lstStyle/>
          <a:p>
            <a:pPr algn="r">
              <a:lnSpc>
                <a:spcPct val="100000"/>
              </a:lnSpc>
            </a:pPr>
            <a:r>
              <a:rPr lang="en-US" sz="9600" dirty="0" smtClean="0">
                <a:solidFill>
                  <a:srgbClr val="F29C00"/>
                </a:solidFill>
                <a:latin typeface="Arial" panose="020B0604020202020204" pitchFamily="34" charset="0"/>
                <a:cs typeface="Arial" panose="020B0604020202020204" pitchFamily="34" charset="0"/>
              </a:rPr>
              <a:t>0</a:t>
            </a:r>
            <a:endParaRPr lang="en-US" sz="9600" dirty="0">
              <a:solidFill>
                <a:srgbClr val="F29C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052649"/>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8320577" y="-244123"/>
            <a:ext cx="959552" cy="1862048"/>
          </a:xfrm>
          <a:prstGeom prst="rect">
            <a:avLst/>
          </a:prstGeom>
          <a:noFill/>
        </p:spPr>
        <p:txBody>
          <a:bodyPr wrap="square" rtlCol="0">
            <a:spAutoFit/>
          </a:bodyPr>
          <a:lstStyle/>
          <a:p>
            <a:pPr algn="r">
              <a:lnSpc>
                <a:spcPct val="100000"/>
              </a:lnSpc>
            </a:pPr>
            <a:r>
              <a:rPr lang="en-US" sz="11500" dirty="0" smtClean="0">
                <a:solidFill>
                  <a:srgbClr val="00A651"/>
                </a:solidFill>
                <a:latin typeface="Arial" panose="020B0604020202020204" pitchFamily="34" charset="0"/>
                <a:cs typeface="Arial" panose="020B0604020202020204" pitchFamily="34" charset="0"/>
              </a:rPr>
              <a:t>1</a:t>
            </a:r>
            <a:endParaRPr lang="en-US" sz="11500" dirty="0">
              <a:solidFill>
                <a:srgbClr val="00A651"/>
              </a:solidFill>
              <a:latin typeface="Arial" panose="020B0604020202020204" pitchFamily="34" charset="0"/>
              <a:cs typeface="Arial" panose="020B0604020202020204" pitchFamily="34" charset="0"/>
            </a:endParaRPr>
          </a:p>
        </p:txBody>
      </p:sp>
      <p:sp>
        <p:nvSpPr>
          <p:cNvPr id="4" name="TextBox 3"/>
          <p:cNvSpPr txBox="1"/>
          <p:nvPr/>
        </p:nvSpPr>
        <p:spPr>
          <a:xfrm>
            <a:off x="7444449" y="3181683"/>
            <a:ext cx="1625481" cy="4170372"/>
          </a:xfrm>
          <a:prstGeom prst="rect">
            <a:avLst/>
          </a:prstGeom>
          <a:noFill/>
        </p:spPr>
        <p:txBody>
          <a:bodyPr wrap="square" rtlCol="0">
            <a:spAutoFit/>
          </a:bodyPr>
          <a:lstStyle/>
          <a:p>
            <a:pPr algn="r">
              <a:lnSpc>
                <a:spcPct val="100000"/>
              </a:lnSpc>
            </a:pPr>
            <a:endParaRPr lang="en-US" sz="26500" dirty="0">
              <a:solidFill>
                <a:srgbClr val="81C341"/>
              </a:solidFill>
              <a:latin typeface="Tw Cen MT" panose="020B0602020104020603" pitchFamily="34" charset="0"/>
            </a:endParaRPr>
          </a:p>
        </p:txBody>
      </p:sp>
      <p:sp>
        <p:nvSpPr>
          <p:cNvPr id="3" name="Text Placeholder 2"/>
          <p:cNvSpPr>
            <a:spLocks noGrp="1"/>
          </p:cNvSpPr>
          <p:nvPr>
            <p:ph type="body" idx="1"/>
          </p:nvPr>
        </p:nvSpPr>
        <p:spPr>
          <a:xfrm>
            <a:off x="628650" y="1401763"/>
            <a:ext cx="7886700" cy="4775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grpSp>
        <p:nvGrpSpPr>
          <p:cNvPr id="2" name="Group 1"/>
          <p:cNvGrpSpPr/>
          <p:nvPr userDrawn="1"/>
        </p:nvGrpSpPr>
        <p:grpSpPr>
          <a:xfrm>
            <a:off x="0" y="6217779"/>
            <a:ext cx="9144000" cy="640222"/>
            <a:chOff x="0" y="6217779"/>
            <a:chExt cx="9144000" cy="640222"/>
          </a:xfrm>
        </p:grpSpPr>
        <p:sp>
          <p:nvSpPr>
            <p:cNvPr id="7" name="Rectangle 6"/>
            <p:cNvSpPr/>
            <p:nvPr/>
          </p:nvSpPr>
          <p:spPr>
            <a:xfrm>
              <a:off x="1" y="6217779"/>
              <a:ext cx="9141644" cy="640222"/>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dirty="0"/>
            </a:p>
          </p:txBody>
        </p:sp>
        <p:sp>
          <p:nvSpPr>
            <p:cNvPr id="17" name="TextBox 16"/>
            <p:cNvSpPr txBox="1"/>
            <p:nvPr/>
          </p:nvSpPr>
          <p:spPr>
            <a:xfrm>
              <a:off x="0" y="6316485"/>
              <a:ext cx="9144000" cy="461665"/>
            </a:xfrm>
            <a:prstGeom prst="rect">
              <a:avLst/>
            </a:prstGeom>
            <a:noFill/>
          </p:spPr>
          <p:txBody>
            <a:bodyPr wrap="square" rtlCol="0" anchor="ctr" anchorCtr="0">
              <a:spAutoFit/>
            </a:bodyPr>
            <a:lstStyle/>
            <a:p>
              <a:pPr algn="ctr"/>
              <a:r>
                <a:rPr lang="en-US" sz="2400" b="1" dirty="0" smtClean="0">
                  <a:solidFill>
                    <a:schemeClr val="bg1"/>
                  </a:solidFill>
                  <a:latin typeface="Arial"/>
                  <a:cs typeface="Arial"/>
                </a:rPr>
                <a:t>PHASE</a:t>
              </a:r>
              <a:r>
                <a:rPr lang="en-US" sz="2400" b="1" baseline="0" dirty="0" smtClean="0">
                  <a:solidFill>
                    <a:schemeClr val="bg1"/>
                  </a:solidFill>
                  <a:latin typeface="Arial"/>
                  <a:cs typeface="Arial"/>
                </a:rPr>
                <a:t> 1 - </a:t>
              </a:r>
              <a:r>
                <a:rPr lang="en-US" sz="2400" b="1" dirty="0" smtClean="0">
                  <a:solidFill>
                    <a:schemeClr val="bg1"/>
                  </a:solidFill>
                  <a:latin typeface="Arial"/>
                  <a:cs typeface="Arial"/>
                </a:rPr>
                <a:t>SELECTION</a:t>
              </a:r>
              <a:endParaRPr lang="en-US" sz="2400" b="1" dirty="0">
                <a:solidFill>
                  <a:schemeClr val="bg1"/>
                </a:solidFill>
                <a:latin typeface="Arial"/>
                <a:cs typeface="Arial"/>
              </a:endParaRPr>
            </a:p>
          </p:txBody>
        </p:sp>
        <p:sp>
          <p:nvSpPr>
            <p:cNvPr id="18" name="Chevron 4"/>
            <p:cNvSpPr/>
            <p:nvPr/>
          </p:nvSpPr>
          <p:spPr>
            <a:xfrm>
              <a:off x="7402723" y="6354756"/>
              <a:ext cx="596069" cy="422622"/>
            </a:xfrm>
            <a:prstGeom prst="chevron">
              <a:avLst>
                <a:gd name="adj" fmla="val 35185"/>
              </a:avLst>
            </a:prstGeom>
            <a:solidFill>
              <a:srgbClr val="85EB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 name="Chevron 10"/>
            <p:cNvSpPr/>
            <p:nvPr/>
          </p:nvSpPr>
          <p:spPr>
            <a:xfrm>
              <a:off x="8409369" y="6354022"/>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 name="Chevron 10"/>
            <p:cNvSpPr/>
            <p:nvPr/>
          </p:nvSpPr>
          <p:spPr>
            <a:xfrm>
              <a:off x="7908629" y="6351300"/>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5" name="Group 14"/>
            <p:cNvGrpSpPr/>
            <p:nvPr userDrawn="1"/>
          </p:nvGrpSpPr>
          <p:grpSpPr>
            <a:xfrm>
              <a:off x="143799" y="6384932"/>
              <a:ext cx="1734388" cy="324769"/>
              <a:chOff x="67599" y="6404582"/>
              <a:chExt cx="1734388" cy="324769"/>
            </a:xfrm>
          </p:grpSpPr>
          <p:pic>
            <p:nvPicPr>
              <p:cNvPr id="19" name="Picture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21" name="Picture 2" descr="http://www.soonersports.com/fls/31000/projects/14mbb-hield/images/ou-white.gi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a:blip r:embed="rId10" cstate="print">
                <a:biLevel thresh="25000"/>
                <a:extLst>
                  <a:ext uri="{BEBA8EAE-BF5A-486C-A8C5-ECC9F3942E4B}">
                    <a14:imgProps xmlns:a14="http://schemas.microsoft.com/office/drawing/2010/main">
                      <a14:imgLayer r:embed="rId11">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23" name="Picture 22"/>
              <p:cNvPicPr>
                <a:picLocks noChangeAspect="1"/>
              </p:cNvPicPr>
              <p:nvPr userDrawn="1"/>
            </p:nvPicPr>
            <p:blipFill rotWithShape="1">
              <a:blip r:embed="rId12"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24" name="Chevron 10"/>
          <p:cNvSpPr/>
          <p:nvPr userDrawn="1"/>
        </p:nvSpPr>
        <p:spPr>
          <a:xfrm>
            <a:off x="6896817" y="6345144"/>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129864853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8" r:id="rId3"/>
    <p:sldLayoutId id="2147483969" r:id="rId4"/>
    <p:sldLayoutId id="2147484003" r:id="rId5"/>
    <p:sldLayoutId id="2147483966" r:id="rId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401763"/>
            <a:ext cx="7886700" cy="4775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itle Placeholder 1"/>
          <p:cNvSpPr>
            <a:spLocks noGrp="1"/>
          </p:cNvSpPr>
          <p:nvPr>
            <p:ph type="title"/>
          </p:nvPr>
        </p:nvSpPr>
        <p:spPr>
          <a:xfrm>
            <a:off x="628650" y="138887"/>
            <a:ext cx="78105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Box 8"/>
          <p:cNvSpPr txBox="1"/>
          <p:nvPr/>
        </p:nvSpPr>
        <p:spPr>
          <a:xfrm>
            <a:off x="8327469" y="-97929"/>
            <a:ext cx="816531" cy="1631216"/>
          </a:xfrm>
          <a:prstGeom prst="rect">
            <a:avLst/>
          </a:prstGeom>
          <a:noFill/>
        </p:spPr>
        <p:txBody>
          <a:bodyPr wrap="square" rtlCol="0">
            <a:spAutoFit/>
          </a:bodyPr>
          <a:lstStyle/>
          <a:p>
            <a:pPr algn="r">
              <a:lnSpc>
                <a:spcPct val="100000"/>
              </a:lnSpc>
            </a:pPr>
            <a:r>
              <a:rPr lang="en-US" sz="10000" dirty="0" smtClean="0">
                <a:solidFill>
                  <a:srgbClr val="BF1E2D"/>
                </a:solidFill>
                <a:latin typeface="Arial" panose="020B0604020202020204" pitchFamily="34" charset="0"/>
                <a:cs typeface="Arial" panose="020B0604020202020204" pitchFamily="34" charset="0"/>
              </a:rPr>
              <a:t>2</a:t>
            </a:r>
            <a:endParaRPr lang="en-US" sz="10000" dirty="0">
              <a:solidFill>
                <a:srgbClr val="BF1E2D"/>
              </a:solidFill>
              <a:latin typeface="Arial" panose="020B0604020202020204" pitchFamily="34" charset="0"/>
              <a:cs typeface="Arial" panose="020B0604020202020204" pitchFamily="34" charset="0"/>
            </a:endParaRPr>
          </a:p>
        </p:txBody>
      </p:sp>
      <p:grpSp>
        <p:nvGrpSpPr>
          <p:cNvPr id="2" name="Group 1"/>
          <p:cNvGrpSpPr/>
          <p:nvPr userDrawn="1"/>
        </p:nvGrpSpPr>
        <p:grpSpPr>
          <a:xfrm>
            <a:off x="1" y="6217779"/>
            <a:ext cx="9141644" cy="640222"/>
            <a:chOff x="1" y="6217779"/>
            <a:chExt cx="9141644" cy="640222"/>
          </a:xfrm>
        </p:grpSpPr>
        <p:sp>
          <p:nvSpPr>
            <p:cNvPr id="7" name="Rectangle 6"/>
            <p:cNvSpPr/>
            <p:nvPr/>
          </p:nvSpPr>
          <p:spPr>
            <a:xfrm>
              <a:off x="1" y="6217779"/>
              <a:ext cx="9141644" cy="640222"/>
            </a:xfrm>
            <a:prstGeom prst="rect">
              <a:avLst/>
            </a:prstGeom>
            <a:solidFill>
              <a:srgbClr val="B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1" y="6331874"/>
              <a:ext cx="9141643" cy="430887"/>
            </a:xfrm>
            <a:prstGeom prst="rect">
              <a:avLst/>
            </a:prstGeom>
            <a:noFill/>
          </p:spPr>
          <p:txBody>
            <a:bodyPr wrap="square" rtlCol="0" anchor="ctr" anchorCtr="0">
              <a:spAutoFit/>
            </a:bodyPr>
            <a:lstStyle/>
            <a:p>
              <a:pPr algn="ctr"/>
              <a:r>
                <a:rPr lang="en-US" sz="2200" b="1" dirty="0" smtClean="0">
                  <a:solidFill>
                    <a:schemeClr val="bg1"/>
                  </a:solidFill>
                  <a:latin typeface="Arial"/>
                  <a:cs typeface="Arial"/>
                </a:rPr>
                <a:t>PHASE</a:t>
              </a:r>
              <a:r>
                <a:rPr lang="en-US" sz="2200" b="1" baseline="0" dirty="0" smtClean="0">
                  <a:solidFill>
                    <a:schemeClr val="bg1"/>
                  </a:solidFill>
                  <a:latin typeface="Arial"/>
                  <a:cs typeface="Arial"/>
                </a:rPr>
                <a:t> 2 - </a:t>
              </a:r>
              <a:r>
                <a:rPr lang="en-US" sz="2200" b="1" dirty="0" smtClean="0">
                  <a:solidFill>
                    <a:schemeClr val="bg1"/>
                  </a:solidFill>
                  <a:latin typeface="Arial"/>
                  <a:cs typeface="Arial"/>
                </a:rPr>
                <a:t>CLARIFICATION</a:t>
              </a:r>
              <a:endParaRPr lang="en-US" sz="2200" b="1" dirty="0">
                <a:solidFill>
                  <a:schemeClr val="bg1"/>
                </a:solidFill>
                <a:latin typeface="Arial"/>
                <a:cs typeface="Arial"/>
              </a:endParaRPr>
            </a:p>
          </p:txBody>
        </p:sp>
        <p:sp>
          <p:nvSpPr>
            <p:cNvPr id="14" name="Chevron 4"/>
            <p:cNvSpPr/>
            <p:nvPr/>
          </p:nvSpPr>
          <p:spPr>
            <a:xfrm>
              <a:off x="7399446" y="6340139"/>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 name="Chevron 10"/>
            <p:cNvSpPr/>
            <p:nvPr/>
          </p:nvSpPr>
          <p:spPr>
            <a:xfrm>
              <a:off x="8406092" y="6339405"/>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9" name="Chevron 9"/>
            <p:cNvSpPr/>
            <p:nvPr/>
          </p:nvSpPr>
          <p:spPr>
            <a:xfrm>
              <a:off x="7905643" y="6338550"/>
              <a:ext cx="596069" cy="422623"/>
            </a:xfrm>
            <a:prstGeom prst="chevron">
              <a:avLst>
                <a:gd name="adj" fmla="val 35185"/>
              </a:avLst>
            </a:prstGeom>
            <a:solidFill>
              <a:srgbClr val="EE92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7" name="Group 16"/>
            <p:cNvGrpSpPr/>
            <p:nvPr userDrawn="1"/>
          </p:nvGrpSpPr>
          <p:grpSpPr>
            <a:xfrm>
              <a:off x="143799" y="6384932"/>
              <a:ext cx="1734388" cy="324769"/>
              <a:chOff x="67599" y="6404582"/>
              <a:chExt cx="1734388" cy="324769"/>
            </a:xfrm>
          </p:grpSpPr>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21" name="Picture 2" descr="http://www.soonersports.com/fls/31000/projects/14mbb-hield/images/ou-white.gi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a:blip r:embed="rId10" cstate="print">
                <a:biLevel thresh="25000"/>
                <a:extLst>
                  <a:ext uri="{BEBA8EAE-BF5A-486C-A8C5-ECC9F3942E4B}">
                    <a14:imgProps xmlns:a14="http://schemas.microsoft.com/office/drawing/2010/main">
                      <a14:imgLayer r:embed="rId11">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23" name="Picture 22"/>
              <p:cNvPicPr>
                <a:picLocks noChangeAspect="1"/>
              </p:cNvPicPr>
              <p:nvPr userDrawn="1"/>
            </p:nvPicPr>
            <p:blipFill rotWithShape="1">
              <a:blip r:embed="rId12"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16" name="Chevron 10"/>
          <p:cNvSpPr/>
          <p:nvPr userDrawn="1"/>
        </p:nvSpPr>
        <p:spPr>
          <a:xfrm>
            <a:off x="6893249" y="6339405"/>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144847590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8" r:id="rId3"/>
    <p:sldLayoutId id="2147483979" r:id="rId4"/>
    <p:sldLayoutId id="2147484002" r:id="rId5"/>
    <p:sldLayoutId id="2147483976" r:id="rId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401763"/>
            <a:ext cx="7886700" cy="4775200"/>
          </a:xfrm>
          <a:prstGeom prst="rect">
            <a:avLst/>
          </a:prstGeom>
          <a:solidFill>
            <a:schemeClr val="bg1"/>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itle Placeholder 1"/>
          <p:cNvSpPr>
            <a:spLocks noGrp="1"/>
          </p:cNvSpPr>
          <p:nvPr>
            <p:ph type="title"/>
          </p:nvPr>
        </p:nvSpPr>
        <p:spPr>
          <a:xfrm>
            <a:off x="628650" y="138887"/>
            <a:ext cx="7886700" cy="10960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Box 8"/>
          <p:cNvSpPr txBox="1"/>
          <p:nvPr/>
        </p:nvSpPr>
        <p:spPr>
          <a:xfrm>
            <a:off x="8332008" y="-128707"/>
            <a:ext cx="822513" cy="1631216"/>
          </a:xfrm>
          <a:prstGeom prst="rect">
            <a:avLst/>
          </a:prstGeom>
          <a:noFill/>
        </p:spPr>
        <p:txBody>
          <a:bodyPr wrap="square" rtlCol="0">
            <a:spAutoFit/>
          </a:bodyPr>
          <a:lstStyle/>
          <a:p>
            <a:pPr algn="r">
              <a:lnSpc>
                <a:spcPct val="100000"/>
              </a:lnSpc>
            </a:pPr>
            <a:r>
              <a:rPr lang="en-US" sz="10000" dirty="0" smtClean="0">
                <a:solidFill>
                  <a:srgbClr val="0F75BC"/>
                </a:solidFill>
                <a:latin typeface="Tw Cen MT" panose="020B0602020104020603" pitchFamily="34" charset="0"/>
              </a:rPr>
              <a:t>3</a:t>
            </a:r>
            <a:endParaRPr lang="en-US" sz="10000" dirty="0">
              <a:solidFill>
                <a:srgbClr val="0F75BC"/>
              </a:solidFill>
              <a:latin typeface="Tw Cen MT" panose="020B0602020104020603" pitchFamily="34" charset="0"/>
            </a:endParaRPr>
          </a:p>
        </p:txBody>
      </p:sp>
      <p:grpSp>
        <p:nvGrpSpPr>
          <p:cNvPr id="5" name="Group 4"/>
          <p:cNvGrpSpPr/>
          <p:nvPr userDrawn="1"/>
        </p:nvGrpSpPr>
        <p:grpSpPr>
          <a:xfrm>
            <a:off x="0" y="6217779"/>
            <a:ext cx="9141645" cy="640222"/>
            <a:chOff x="0" y="6217779"/>
            <a:chExt cx="9141645" cy="640222"/>
          </a:xfrm>
        </p:grpSpPr>
        <p:sp>
          <p:nvSpPr>
            <p:cNvPr id="7" name="Rectangle 6"/>
            <p:cNvSpPr/>
            <p:nvPr/>
          </p:nvSpPr>
          <p:spPr>
            <a:xfrm>
              <a:off x="1" y="6217779"/>
              <a:ext cx="9141644" cy="640222"/>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6347262"/>
              <a:ext cx="9141645" cy="400110"/>
            </a:xfrm>
            <a:prstGeom prst="rect">
              <a:avLst/>
            </a:prstGeom>
            <a:noFill/>
          </p:spPr>
          <p:txBody>
            <a:bodyPr wrap="square" rtlCol="0" anchor="ctr" anchorCtr="0">
              <a:spAutoFit/>
            </a:bodyPr>
            <a:lstStyle/>
            <a:p>
              <a:pPr algn="ctr"/>
              <a:r>
                <a:rPr lang="en-US" sz="2000" b="1" spc="-50" baseline="0" dirty="0" smtClean="0">
                  <a:solidFill>
                    <a:schemeClr val="bg1"/>
                  </a:solidFill>
                  <a:latin typeface="Arial"/>
                  <a:cs typeface="Arial"/>
                </a:rPr>
                <a:t>PHASE 3 – PERFORMANCE METRICS</a:t>
              </a:r>
              <a:endParaRPr lang="en-US" sz="2000" b="1" spc="-50" baseline="0" dirty="0">
                <a:solidFill>
                  <a:schemeClr val="bg1"/>
                </a:solidFill>
                <a:latin typeface="Arial"/>
                <a:cs typeface="Arial"/>
              </a:endParaRPr>
            </a:p>
          </p:txBody>
        </p:sp>
        <p:sp>
          <p:nvSpPr>
            <p:cNvPr id="19" name="Chevron 4"/>
            <p:cNvSpPr/>
            <p:nvPr/>
          </p:nvSpPr>
          <p:spPr>
            <a:xfrm>
              <a:off x="7298724" y="6324750"/>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1" name="Chevron 10"/>
            <p:cNvSpPr/>
            <p:nvPr/>
          </p:nvSpPr>
          <p:spPr>
            <a:xfrm>
              <a:off x="8305370" y="6324016"/>
              <a:ext cx="596069" cy="420180"/>
            </a:xfrm>
            <a:prstGeom prst="chevron">
              <a:avLst>
                <a:gd name="adj" fmla="val 35185"/>
              </a:avLst>
            </a:prstGeom>
            <a:solidFill>
              <a:srgbClr val="86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2" name="Chevron 4"/>
            <p:cNvSpPr/>
            <p:nvPr/>
          </p:nvSpPr>
          <p:spPr>
            <a:xfrm>
              <a:off x="7806726" y="6324750"/>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4" name="Group 3"/>
            <p:cNvGrpSpPr/>
            <p:nvPr userDrawn="1"/>
          </p:nvGrpSpPr>
          <p:grpSpPr>
            <a:xfrm>
              <a:off x="143799" y="6384932"/>
              <a:ext cx="1734388" cy="324769"/>
              <a:chOff x="67599" y="6404582"/>
              <a:chExt cx="1734388" cy="324769"/>
            </a:xfrm>
          </p:grpSpPr>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14" name="Picture 2" descr="http://www.soonersports.com/fls/31000/projects/14mbb-hield/images/ou-white.gi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10" cstate="print">
                <a:biLevel thresh="25000"/>
                <a:extLst>
                  <a:ext uri="{BEBA8EAE-BF5A-486C-A8C5-ECC9F3942E4B}">
                    <a14:imgProps xmlns:a14="http://schemas.microsoft.com/office/drawing/2010/main">
                      <a14:imgLayer r:embed="rId11">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2" name="Picture 1"/>
              <p:cNvPicPr>
                <a:picLocks noChangeAspect="1"/>
              </p:cNvPicPr>
              <p:nvPr userDrawn="1"/>
            </p:nvPicPr>
            <p:blipFill rotWithShape="1">
              <a:blip r:embed="rId12"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17" name="Chevron 4"/>
          <p:cNvSpPr/>
          <p:nvPr userDrawn="1"/>
        </p:nvSpPr>
        <p:spPr>
          <a:xfrm>
            <a:off x="6800080" y="6334346"/>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97454323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8" r:id="rId3"/>
    <p:sldLayoutId id="2147483989" r:id="rId4"/>
    <p:sldLayoutId id="2147483992" r:id="rId5"/>
    <p:sldLayoutId id="2147484041" r:id="rId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70000"/>
              </a:schemeClr>
            </a:gs>
            <a:gs pos="39999">
              <a:schemeClr val="bg1">
                <a:lumMod val="95000"/>
                <a:alpha val="70000"/>
              </a:schemeClr>
            </a:gs>
            <a:gs pos="75000">
              <a:schemeClr val="bg1">
                <a:lumMod val="85000"/>
                <a:alpha val="7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417513"/>
            <a:ext cx="8229600" cy="75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6207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2" name="Group 11"/>
          <p:cNvGrpSpPr/>
          <p:nvPr userDrawn="1"/>
        </p:nvGrpSpPr>
        <p:grpSpPr>
          <a:xfrm>
            <a:off x="0" y="6343810"/>
            <a:ext cx="9078296" cy="515182"/>
            <a:chOff x="0" y="6343810"/>
            <a:chExt cx="9078296" cy="515182"/>
          </a:xfrm>
        </p:grpSpPr>
        <p:grpSp>
          <p:nvGrpSpPr>
            <p:cNvPr id="13" name="Group 12"/>
            <p:cNvGrpSpPr/>
            <p:nvPr userDrawn="1"/>
          </p:nvGrpSpPr>
          <p:grpSpPr>
            <a:xfrm>
              <a:off x="0" y="6343810"/>
              <a:ext cx="8655279" cy="515182"/>
              <a:chOff x="46706" y="6329774"/>
              <a:chExt cx="8463160" cy="515182"/>
            </a:xfrm>
          </p:grpSpPr>
          <p:pic>
            <p:nvPicPr>
              <p:cNvPr id="23" name="Picture 2" descr="http://chem.ku.edu/sites/chem.ku.edu/files/images/general/graphics/KUsigvert4C_6inch.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8087210" y="6509868"/>
                <a:ext cx="422656" cy="2578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lh4.ggpht.com/90Or1n5kkHFdWelRQgzsGt6EEnLQ6c5kyXC994-cG2VWNOzTD_mxML6ds3cei7uKLqYj=w300"/>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73573" y="6473700"/>
                <a:ext cx="313636" cy="3136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200828" y="6509868"/>
                <a:ext cx="572745" cy="24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l="22334" t="26714" r="22916" b="28714"/>
              <a:stretch/>
            </p:blipFill>
            <p:spPr>
              <a:xfrm>
                <a:off x="46706" y="6329774"/>
                <a:ext cx="1084854" cy="515182"/>
              </a:xfrm>
              <a:prstGeom prst="rect">
                <a:avLst/>
              </a:prstGeom>
              <a:noFill/>
            </p:spPr>
          </p:pic>
          <p:sp>
            <p:nvSpPr>
              <p:cNvPr id="27" name="Rectangle 6"/>
              <p:cNvSpPr/>
              <p:nvPr userDrawn="1"/>
            </p:nvSpPr>
            <p:spPr>
              <a:xfrm>
                <a:off x="1131560" y="6593942"/>
                <a:ext cx="6069268" cy="73152"/>
              </a:xfrm>
              <a:prstGeom prst="rect">
                <a:avLst/>
              </a:prstGeom>
              <a:gradFill flip="none" rotWithShape="1">
                <a:gsLst>
                  <a:gs pos="0">
                    <a:srgbClr val="0071BC"/>
                  </a:gs>
                  <a:gs pos="96000">
                    <a:schemeClr val="bg1">
                      <a:lumMod val="85000"/>
                    </a:schemeClr>
                  </a:gs>
                </a:gsLst>
                <a:lin ang="0" scaled="1"/>
                <a:tileRect/>
              </a:gradFill>
              <a:ln>
                <a:no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grpSp>
        <p:pic>
          <p:nvPicPr>
            <p:cNvPr id="22" name="Picture 21"/>
            <p:cNvPicPr>
              <a:picLocks noChangeAspect="1"/>
            </p:cNvPicPr>
            <p:nvPr userDrawn="1"/>
          </p:nvPicPr>
          <p:blipFill rotWithShape="1">
            <a:blip r:embed="rId12" cstate="print">
              <a:extLst>
                <a:ext uri="{28A0092B-C50C-407E-A947-70E740481C1C}">
                  <a14:useLocalDpi xmlns:a14="http://schemas.microsoft.com/office/drawing/2010/main" val="0"/>
                </a:ext>
              </a:extLst>
            </a:blip>
            <a:srcRect l="25341" r="24786" b="24810"/>
            <a:stretch/>
          </p:blipFill>
          <p:spPr>
            <a:xfrm>
              <a:off x="8655279" y="6493229"/>
              <a:ext cx="423017" cy="274320"/>
            </a:xfrm>
            <a:prstGeom prst="rect">
              <a:avLst/>
            </a:prstGeom>
          </p:spPr>
        </p:pic>
      </p:grpSp>
    </p:spTree>
    <p:extLst>
      <p:ext uri="{BB962C8B-B14F-4D97-AF65-F5344CB8AC3E}">
        <p14:creationId xmlns:p14="http://schemas.microsoft.com/office/powerpoint/2010/main" val="149518440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4" r:id="rId6"/>
  </p:sldLayoutIdLst>
  <p:hf sldNum="0" hdr="0" ftr="0" dt="0"/>
  <p:txStyles>
    <p:titleStyle>
      <a:lvl1pPr algn="l" rtl="0" eaLnBrk="1" fontAlgn="base" hangingPunct="1">
        <a:spcBef>
          <a:spcPct val="0"/>
        </a:spcBef>
        <a:spcAft>
          <a:spcPct val="0"/>
        </a:spcAft>
        <a:defRPr sz="4400"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4400">
          <a:solidFill>
            <a:schemeClr val="tx1"/>
          </a:solidFill>
          <a:latin typeface="Tahoma" pitchFamily="34" charset="0"/>
          <a:cs typeface="Tahoma" pitchFamily="34" charset="0"/>
        </a:defRPr>
      </a:lvl2pPr>
      <a:lvl3pPr algn="l" rtl="0" eaLnBrk="1" fontAlgn="base" hangingPunct="1">
        <a:spcBef>
          <a:spcPct val="0"/>
        </a:spcBef>
        <a:spcAft>
          <a:spcPct val="0"/>
        </a:spcAft>
        <a:defRPr sz="4400">
          <a:solidFill>
            <a:schemeClr val="tx1"/>
          </a:solidFill>
          <a:latin typeface="Tahoma" pitchFamily="34" charset="0"/>
          <a:cs typeface="Tahoma" pitchFamily="34" charset="0"/>
        </a:defRPr>
      </a:lvl3pPr>
      <a:lvl4pPr algn="l" rtl="0" eaLnBrk="1" fontAlgn="base" hangingPunct="1">
        <a:spcBef>
          <a:spcPct val="0"/>
        </a:spcBef>
        <a:spcAft>
          <a:spcPct val="0"/>
        </a:spcAft>
        <a:defRPr sz="4400">
          <a:solidFill>
            <a:schemeClr val="tx1"/>
          </a:solidFill>
          <a:latin typeface="Tahoma" pitchFamily="34" charset="0"/>
          <a:cs typeface="Tahoma" pitchFamily="34" charset="0"/>
        </a:defRPr>
      </a:lvl4pPr>
      <a:lvl5pPr algn="l"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70000"/>
              </a:schemeClr>
            </a:gs>
            <a:gs pos="39999">
              <a:schemeClr val="bg1">
                <a:lumMod val="95000"/>
                <a:alpha val="70000"/>
              </a:schemeClr>
            </a:gs>
            <a:gs pos="75000">
              <a:schemeClr val="bg1">
                <a:lumMod val="85000"/>
                <a:alpha val="7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417513"/>
            <a:ext cx="8229600" cy="75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6207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4" name="Group 13"/>
          <p:cNvGrpSpPr/>
          <p:nvPr userDrawn="1"/>
        </p:nvGrpSpPr>
        <p:grpSpPr>
          <a:xfrm>
            <a:off x="0" y="6217779"/>
            <a:ext cx="9144000" cy="640222"/>
            <a:chOff x="0" y="6217779"/>
            <a:chExt cx="9144000" cy="640222"/>
          </a:xfrm>
        </p:grpSpPr>
        <p:sp>
          <p:nvSpPr>
            <p:cNvPr id="15" name="Rectangle 14"/>
            <p:cNvSpPr/>
            <p:nvPr/>
          </p:nvSpPr>
          <p:spPr>
            <a:xfrm>
              <a:off x="1" y="6217779"/>
              <a:ext cx="9141644" cy="640222"/>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dirty="0"/>
            </a:p>
          </p:txBody>
        </p:sp>
        <p:sp>
          <p:nvSpPr>
            <p:cNvPr id="16" name="TextBox 15"/>
            <p:cNvSpPr txBox="1"/>
            <p:nvPr/>
          </p:nvSpPr>
          <p:spPr>
            <a:xfrm>
              <a:off x="0" y="6316485"/>
              <a:ext cx="9144000" cy="461665"/>
            </a:xfrm>
            <a:prstGeom prst="rect">
              <a:avLst/>
            </a:prstGeom>
            <a:noFill/>
          </p:spPr>
          <p:txBody>
            <a:bodyPr wrap="square" rtlCol="0" anchor="ctr" anchorCtr="0">
              <a:spAutoFit/>
            </a:bodyPr>
            <a:lstStyle/>
            <a:p>
              <a:pPr algn="ctr"/>
              <a:r>
                <a:rPr lang="en-US" sz="2400" b="1" dirty="0" smtClean="0">
                  <a:solidFill>
                    <a:schemeClr val="bg1"/>
                  </a:solidFill>
                  <a:latin typeface="Arial"/>
                  <a:cs typeface="Arial"/>
                </a:rPr>
                <a:t>PHASE</a:t>
              </a:r>
              <a:r>
                <a:rPr lang="en-US" sz="2400" b="1" baseline="0" dirty="0" smtClean="0">
                  <a:solidFill>
                    <a:schemeClr val="bg1"/>
                  </a:solidFill>
                  <a:latin typeface="Arial"/>
                  <a:cs typeface="Arial"/>
                </a:rPr>
                <a:t> 1 - </a:t>
              </a:r>
              <a:r>
                <a:rPr lang="en-US" sz="2400" b="1" dirty="0" smtClean="0">
                  <a:solidFill>
                    <a:schemeClr val="bg1"/>
                  </a:solidFill>
                  <a:latin typeface="Arial"/>
                  <a:cs typeface="Arial"/>
                </a:rPr>
                <a:t>SELECTION</a:t>
              </a:r>
              <a:endParaRPr lang="en-US" sz="2400" b="1" dirty="0">
                <a:solidFill>
                  <a:schemeClr val="bg1"/>
                </a:solidFill>
                <a:latin typeface="Arial"/>
                <a:cs typeface="Arial"/>
              </a:endParaRPr>
            </a:p>
          </p:txBody>
        </p:sp>
        <p:sp>
          <p:nvSpPr>
            <p:cNvPr id="17" name="Chevron 4"/>
            <p:cNvSpPr/>
            <p:nvPr/>
          </p:nvSpPr>
          <p:spPr>
            <a:xfrm>
              <a:off x="7402723" y="6354756"/>
              <a:ext cx="596069" cy="422622"/>
            </a:xfrm>
            <a:prstGeom prst="chevron">
              <a:avLst>
                <a:gd name="adj" fmla="val 35185"/>
              </a:avLst>
            </a:prstGeom>
            <a:solidFill>
              <a:srgbClr val="85EB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 name="Chevron 10"/>
            <p:cNvSpPr/>
            <p:nvPr/>
          </p:nvSpPr>
          <p:spPr>
            <a:xfrm>
              <a:off x="8409369" y="6354022"/>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9" name="Chevron 10"/>
            <p:cNvSpPr/>
            <p:nvPr/>
          </p:nvSpPr>
          <p:spPr>
            <a:xfrm>
              <a:off x="7908629" y="6351300"/>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0" name="Group 19"/>
            <p:cNvGrpSpPr/>
            <p:nvPr userDrawn="1"/>
          </p:nvGrpSpPr>
          <p:grpSpPr>
            <a:xfrm>
              <a:off x="143799" y="6384932"/>
              <a:ext cx="1734388" cy="324769"/>
              <a:chOff x="67599" y="6404582"/>
              <a:chExt cx="1734388" cy="324769"/>
            </a:xfrm>
          </p:grpSpPr>
          <p:pic>
            <p:nvPicPr>
              <p:cNvPr id="21" name="Picture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28" name="Picture 2" descr="http://www.soonersports.com/fls/31000/projects/14mbb-hield/images/ou-white.gi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userDrawn="1"/>
            </p:nvPicPr>
            <p:blipFill>
              <a:blip r:embed="rId11" cstate="print">
                <a:biLevel thresh="25000"/>
                <a:extLst>
                  <a:ext uri="{BEBA8EAE-BF5A-486C-A8C5-ECC9F3942E4B}">
                    <a14:imgProps xmlns:a14="http://schemas.microsoft.com/office/drawing/2010/main">
                      <a14:imgLayer r:embed="rId12">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30" name="Picture 29"/>
              <p:cNvPicPr>
                <a:picLocks noChangeAspect="1"/>
              </p:cNvPicPr>
              <p:nvPr userDrawn="1"/>
            </p:nvPicPr>
            <p:blipFill rotWithShape="1">
              <a:blip r:embed="rId13"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31" name="TextBox 30"/>
          <p:cNvSpPr txBox="1"/>
          <p:nvPr userDrawn="1"/>
        </p:nvSpPr>
        <p:spPr>
          <a:xfrm>
            <a:off x="8320577" y="-244123"/>
            <a:ext cx="821068" cy="1569660"/>
          </a:xfrm>
          <a:prstGeom prst="rect">
            <a:avLst/>
          </a:prstGeom>
          <a:noFill/>
        </p:spPr>
        <p:txBody>
          <a:bodyPr wrap="square" rtlCol="0">
            <a:spAutoFit/>
          </a:bodyPr>
          <a:lstStyle/>
          <a:p>
            <a:pPr algn="r">
              <a:lnSpc>
                <a:spcPct val="100000"/>
              </a:lnSpc>
            </a:pPr>
            <a:r>
              <a:rPr lang="en-US" sz="9600" dirty="0" smtClean="0">
                <a:solidFill>
                  <a:srgbClr val="00A651"/>
                </a:solidFill>
                <a:latin typeface="Arial" panose="020B0604020202020204" pitchFamily="34" charset="0"/>
                <a:cs typeface="Arial" panose="020B0604020202020204" pitchFamily="34" charset="0"/>
              </a:rPr>
              <a:t>1</a:t>
            </a:r>
            <a:endParaRPr lang="en-US" sz="9600" dirty="0">
              <a:solidFill>
                <a:srgbClr val="00A651"/>
              </a:solidFill>
              <a:latin typeface="Arial" panose="020B0604020202020204" pitchFamily="34" charset="0"/>
              <a:cs typeface="Arial" panose="020B0604020202020204" pitchFamily="34" charset="0"/>
            </a:endParaRPr>
          </a:p>
        </p:txBody>
      </p:sp>
      <p:pic>
        <p:nvPicPr>
          <p:cNvPr id="32" name="Picture 31" descr="header-underline.png"/>
          <p:cNvPicPr>
            <a:picLocks noChangeAspect="1"/>
          </p:cNvPicPr>
          <p:nvPr userDrawn="1"/>
        </p:nvPicPr>
        <p:blipFill>
          <a:blip r:embed="rId14" cstate="print"/>
          <a:stretch>
            <a:fillRect/>
          </a:stretch>
        </p:blipFill>
        <p:spPr>
          <a:xfrm>
            <a:off x="0" y="1180151"/>
            <a:ext cx="9144000" cy="40005"/>
          </a:xfrm>
          <a:prstGeom prst="rect">
            <a:avLst/>
          </a:prstGeom>
        </p:spPr>
      </p:pic>
    </p:spTree>
    <p:extLst>
      <p:ext uri="{BB962C8B-B14F-4D97-AF65-F5344CB8AC3E}">
        <p14:creationId xmlns:p14="http://schemas.microsoft.com/office/powerpoint/2010/main" val="358414534"/>
      </p:ext>
    </p:extLst>
  </p:cSld>
  <p:clrMap bg1="lt1" tx1="dk1" bg2="lt2" tx2="dk2" accent1="accent1" accent2="accent2" accent3="accent3" accent4="accent4" accent5="accent5" accent6="accent6" hlink="hlink" folHlink="folHlink"/>
  <p:sldLayoutIdLst>
    <p:sldLayoutId id="2147484038" r:id="rId1"/>
    <p:sldLayoutId id="2147484016" r:id="rId2"/>
    <p:sldLayoutId id="2147484017" r:id="rId3"/>
    <p:sldLayoutId id="2147484018" r:id="rId4"/>
    <p:sldLayoutId id="2147484019" r:id="rId5"/>
    <p:sldLayoutId id="2147484020" r:id="rId6"/>
    <p:sldLayoutId id="2147484021" r:id="rId7"/>
  </p:sldLayoutIdLst>
  <p:hf sldNum="0" hdr="0" ftr="0" dt="0"/>
  <p:txStyles>
    <p:titleStyle>
      <a:lvl1pPr algn="l" rtl="0" eaLnBrk="1" fontAlgn="base" hangingPunct="1">
        <a:spcBef>
          <a:spcPct val="0"/>
        </a:spcBef>
        <a:spcAft>
          <a:spcPct val="0"/>
        </a:spcAft>
        <a:defRPr sz="4400"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4400">
          <a:solidFill>
            <a:schemeClr val="tx1"/>
          </a:solidFill>
          <a:latin typeface="Tahoma" pitchFamily="34" charset="0"/>
          <a:cs typeface="Tahoma" pitchFamily="34" charset="0"/>
        </a:defRPr>
      </a:lvl2pPr>
      <a:lvl3pPr algn="l" rtl="0" eaLnBrk="1" fontAlgn="base" hangingPunct="1">
        <a:spcBef>
          <a:spcPct val="0"/>
        </a:spcBef>
        <a:spcAft>
          <a:spcPct val="0"/>
        </a:spcAft>
        <a:defRPr sz="4400">
          <a:solidFill>
            <a:schemeClr val="tx1"/>
          </a:solidFill>
          <a:latin typeface="Tahoma" pitchFamily="34" charset="0"/>
          <a:cs typeface="Tahoma" pitchFamily="34" charset="0"/>
        </a:defRPr>
      </a:lvl3pPr>
      <a:lvl4pPr algn="l" rtl="0" eaLnBrk="1" fontAlgn="base" hangingPunct="1">
        <a:spcBef>
          <a:spcPct val="0"/>
        </a:spcBef>
        <a:spcAft>
          <a:spcPct val="0"/>
        </a:spcAft>
        <a:defRPr sz="4400">
          <a:solidFill>
            <a:schemeClr val="tx1"/>
          </a:solidFill>
          <a:latin typeface="Tahoma" pitchFamily="34" charset="0"/>
          <a:cs typeface="Tahoma" pitchFamily="34" charset="0"/>
        </a:defRPr>
      </a:lvl4pPr>
      <a:lvl5pPr algn="l"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70000"/>
              </a:schemeClr>
            </a:gs>
            <a:gs pos="39999">
              <a:schemeClr val="bg1">
                <a:lumMod val="95000"/>
                <a:alpha val="70000"/>
              </a:schemeClr>
            </a:gs>
            <a:gs pos="75000">
              <a:schemeClr val="bg1">
                <a:lumMod val="85000"/>
                <a:alpha val="7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417513"/>
            <a:ext cx="8229600" cy="75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6207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2" name="Picture 31" descr="header-underline.png"/>
          <p:cNvPicPr>
            <a:picLocks noChangeAspect="1"/>
          </p:cNvPicPr>
          <p:nvPr userDrawn="1"/>
        </p:nvPicPr>
        <p:blipFill>
          <a:blip r:embed="rId9" cstate="print"/>
          <a:stretch>
            <a:fillRect/>
          </a:stretch>
        </p:blipFill>
        <p:spPr>
          <a:xfrm>
            <a:off x="0" y="1180151"/>
            <a:ext cx="9144000" cy="40005"/>
          </a:xfrm>
          <a:prstGeom prst="rect">
            <a:avLst/>
          </a:prstGeom>
        </p:spPr>
      </p:pic>
      <p:grpSp>
        <p:nvGrpSpPr>
          <p:cNvPr id="22" name="Group 21"/>
          <p:cNvGrpSpPr/>
          <p:nvPr userDrawn="1"/>
        </p:nvGrpSpPr>
        <p:grpSpPr>
          <a:xfrm>
            <a:off x="1" y="6217779"/>
            <a:ext cx="9141644" cy="640222"/>
            <a:chOff x="1" y="6217779"/>
            <a:chExt cx="9141644" cy="640222"/>
          </a:xfrm>
        </p:grpSpPr>
        <p:sp>
          <p:nvSpPr>
            <p:cNvPr id="23" name="Rectangle 22"/>
            <p:cNvSpPr/>
            <p:nvPr/>
          </p:nvSpPr>
          <p:spPr>
            <a:xfrm>
              <a:off x="1" y="6217779"/>
              <a:ext cx="9141644" cy="640222"/>
            </a:xfrm>
            <a:prstGeom prst="rect">
              <a:avLst/>
            </a:prstGeom>
            <a:solidFill>
              <a:srgbClr val="B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userDrawn="1"/>
          </p:nvSpPr>
          <p:spPr>
            <a:xfrm>
              <a:off x="1" y="6331874"/>
              <a:ext cx="9141643" cy="430887"/>
            </a:xfrm>
            <a:prstGeom prst="rect">
              <a:avLst/>
            </a:prstGeom>
            <a:noFill/>
          </p:spPr>
          <p:txBody>
            <a:bodyPr wrap="square" rtlCol="0" anchor="ctr" anchorCtr="0">
              <a:spAutoFit/>
            </a:bodyPr>
            <a:lstStyle/>
            <a:p>
              <a:pPr algn="ctr"/>
              <a:r>
                <a:rPr lang="en-US" sz="2200" b="1" dirty="0" smtClean="0">
                  <a:solidFill>
                    <a:schemeClr val="bg1"/>
                  </a:solidFill>
                  <a:latin typeface="Arial"/>
                  <a:cs typeface="Arial"/>
                </a:rPr>
                <a:t>PHASE</a:t>
              </a:r>
              <a:r>
                <a:rPr lang="en-US" sz="2200" b="1" baseline="0" dirty="0" smtClean="0">
                  <a:solidFill>
                    <a:schemeClr val="bg1"/>
                  </a:solidFill>
                  <a:latin typeface="Arial"/>
                  <a:cs typeface="Arial"/>
                </a:rPr>
                <a:t> 2 - </a:t>
              </a:r>
              <a:r>
                <a:rPr lang="en-US" sz="2200" b="1" dirty="0" smtClean="0">
                  <a:solidFill>
                    <a:schemeClr val="bg1"/>
                  </a:solidFill>
                  <a:latin typeface="Arial"/>
                  <a:cs typeface="Arial"/>
                </a:rPr>
                <a:t>CLARIFICATION</a:t>
              </a:r>
              <a:endParaRPr lang="en-US" sz="2200" b="1" dirty="0">
                <a:solidFill>
                  <a:schemeClr val="bg1"/>
                </a:solidFill>
                <a:latin typeface="Arial"/>
                <a:cs typeface="Arial"/>
              </a:endParaRPr>
            </a:p>
          </p:txBody>
        </p:sp>
        <p:sp>
          <p:nvSpPr>
            <p:cNvPr id="25" name="Chevron 4"/>
            <p:cNvSpPr/>
            <p:nvPr/>
          </p:nvSpPr>
          <p:spPr>
            <a:xfrm>
              <a:off x="7399446" y="6340139"/>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6" name="Chevron 10"/>
            <p:cNvSpPr/>
            <p:nvPr/>
          </p:nvSpPr>
          <p:spPr>
            <a:xfrm>
              <a:off x="8406092" y="6339405"/>
              <a:ext cx="596069" cy="420180"/>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7" name="Chevron 9"/>
            <p:cNvSpPr/>
            <p:nvPr/>
          </p:nvSpPr>
          <p:spPr>
            <a:xfrm>
              <a:off x="7905643" y="6338550"/>
              <a:ext cx="596069" cy="422623"/>
            </a:xfrm>
            <a:prstGeom prst="chevron">
              <a:avLst>
                <a:gd name="adj" fmla="val 35185"/>
              </a:avLst>
            </a:prstGeom>
            <a:solidFill>
              <a:srgbClr val="EE92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33" name="Group 32"/>
            <p:cNvGrpSpPr/>
            <p:nvPr userDrawn="1"/>
          </p:nvGrpSpPr>
          <p:grpSpPr>
            <a:xfrm>
              <a:off x="143799" y="6384932"/>
              <a:ext cx="1734388" cy="324769"/>
              <a:chOff x="67599" y="6404582"/>
              <a:chExt cx="1734388" cy="324769"/>
            </a:xfrm>
          </p:grpSpPr>
          <p:pic>
            <p:nvPicPr>
              <p:cNvPr id="34" name="Picture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35" name="Picture 2" descr="http://www.soonersports.com/fls/31000/projects/14mbb-hield/images/ou-white.gi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userDrawn="1"/>
            </p:nvPicPr>
            <p:blipFill>
              <a:blip r:embed="rId12" cstate="print">
                <a:biLevel thresh="25000"/>
                <a:extLst>
                  <a:ext uri="{BEBA8EAE-BF5A-486C-A8C5-ECC9F3942E4B}">
                    <a14:imgProps xmlns:a14="http://schemas.microsoft.com/office/drawing/2010/main">
                      <a14:imgLayer r:embed="rId13">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37" name="Picture 36"/>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38" name="TextBox 37"/>
          <p:cNvSpPr txBox="1"/>
          <p:nvPr userDrawn="1"/>
        </p:nvSpPr>
        <p:spPr>
          <a:xfrm>
            <a:off x="8327469" y="-144822"/>
            <a:ext cx="816531" cy="1631216"/>
          </a:xfrm>
          <a:prstGeom prst="rect">
            <a:avLst/>
          </a:prstGeom>
          <a:noFill/>
        </p:spPr>
        <p:txBody>
          <a:bodyPr wrap="square" rtlCol="0">
            <a:spAutoFit/>
          </a:bodyPr>
          <a:lstStyle/>
          <a:p>
            <a:pPr algn="r">
              <a:lnSpc>
                <a:spcPct val="100000"/>
              </a:lnSpc>
            </a:pPr>
            <a:r>
              <a:rPr lang="en-US" sz="10000" dirty="0" smtClean="0">
                <a:solidFill>
                  <a:srgbClr val="BF1E2D"/>
                </a:solidFill>
                <a:latin typeface="Arial" panose="020B0604020202020204" pitchFamily="34" charset="0"/>
                <a:cs typeface="Arial" panose="020B0604020202020204" pitchFamily="34" charset="0"/>
              </a:rPr>
              <a:t>2</a:t>
            </a:r>
            <a:endParaRPr lang="en-US" sz="10000" dirty="0">
              <a:solidFill>
                <a:srgbClr val="BF1E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918056"/>
      </p:ext>
    </p:extLst>
  </p:cSld>
  <p:clrMap bg1="lt1" tx1="dk1" bg2="lt2" tx2="dk2" accent1="accent1" accent2="accent2" accent3="accent3" accent4="accent4" accent5="accent5" accent6="accent6" hlink="hlink" folHlink="folHlink"/>
  <p:sldLayoutIdLst>
    <p:sldLayoutId id="2147484036" r:id="rId1"/>
    <p:sldLayoutId id="2147484030" r:id="rId2"/>
    <p:sldLayoutId id="2147484031" r:id="rId3"/>
    <p:sldLayoutId id="2147484032" r:id="rId4"/>
    <p:sldLayoutId id="2147484033" r:id="rId5"/>
    <p:sldLayoutId id="2147484034" r:id="rId6"/>
    <p:sldLayoutId id="2147484035" r:id="rId7"/>
  </p:sldLayoutIdLst>
  <p:hf sldNum="0" hdr="0" ftr="0" dt="0"/>
  <p:txStyles>
    <p:titleStyle>
      <a:lvl1pPr algn="l" rtl="0" eaLnBrk="1" fontAlgn="base" hangingPunct="1">
        <a:spcBef>
          <a:spcPct val="0"/>
        </a:spcBef>
        <a:spcAft>
          <a:spcPct val="0"/>
        </a:spcAft>
        <a:defRPr sz="4400"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4400">
          <a:solidFill>
            <a:schemeClr val="tx1"/>
          </a:solidFill>
          <a:latin typeface="Tahoma" pitchFamily="34" charset="0"/>
          <a:cs typeface="Tahoma" pitchFamily="34" charset="0"/>
        </a:defRPr>
      </a:lvl2pPr>
      <a:lvl3pPr algn="l" rtl="0" eaLnBrk="1" fontAlgn="base" hangingPunct="1">
        <a:spcBef>
          <a:spcPct val="0"/>
        </a:spcBef>
        <a:spcAft>
          <a:spcPct val="0"/>
        </a:spcAft>
        <a:defRPr sz="4400">
          <a:solidFill>
            <a:schemeClr val="tx1"/>
          </a:solidFill>
          <a:latin typeface="Tahoma" pitchFamily="34" charset="0"/>
          <a:cs typeface="Tahoma" pitchFamily="34" charset="0"/>
        </a:defRPr>
      </a:lvl3pPr>
      <a:lvl4pPr algn="l" rtl="0" eaLnBrk="1" fontAlgn="base" hangingPunct="1">
        <a:spcBef>
          <a:spcPct val="0"/>
        </a:spcBef>
        <a:spcAft>
          <a:spcPct val="0"/>
        </a:spcAft>
        <a:defRPr sz="4400">
          <a:solidFill>
            <a:schemeClr val="tx1"/>
          </a:solidFill>
          <a:latin typeface="Tahoma" pitchFamily="34" charset="0"/>
          <a:cs typeface="Tahoma" pitchFamily="34" charset="0"/>
        </a:defRPr>
      </a:lvl4pPr>
      <a:lvl5pPr algn="l"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70000"/>
              </a:schemeClr>
            </a:gs>
            <a:gs pos="39999">
              <a:schemeClr val="bg1">
                <a:lumMod val="95000"/>
                <a:alpha val="70000"/>
              </a:schemeClr>
            </a:gs>
            <a:gs pos="75000">
              <a:schemeClr val="bg1">
                <a:lumMod val="85000"/>
                <a:alpha val="7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417513"/>
            <a:ext cx="8229600" cy="75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6207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2" name="Picture 31" descr="header-underline.png"/>
          <p:cNvPicPr>
            <a:picLocks noChangeAspect="1"/>
          </p:cNvPicPr>
          <p:nvPr userDrawn="1"/>
        </p:nvPicPr>
        <p:blipFill>
          <a:blip r:embed="rId9" cstate="print"/>
          <a:stretch>
            <a:fillRect/>
          </a:stretch>
        </p:blipFill>
        <p:spPr>
          <a:xfrm>
            <a:off x="0" y="1180151"/>
            <a:ext cx="9144000" cy="40005"/>
          </a:xfrm>
          <a:prstGeom prst="rect">
            <a:avLst/>
          </a:prstGeom>
        </p:spPr>
      </p:pic>
      <p:grpSp>
        <p:nvGrpSpPr>
          <p:cNvPr id="22" name="Group 21"/>
          <p:cNvGrpSpPr/>
          <p:nvPr userDrawn="1"/>
        </p:nvGrpSpPr>
        <p:grpSpPr>
          <a:xfrm>
            <a:off x="0" y="6217779"/>
            <a:ext cx="9141645" cy="640222"/>
            <a:chOff x="0" y="6217779"/>
            <a:chExt cx="9141645" cy="640222"/>
          </a:xfrm>
        </p:grpSpPr>
        <p:sp>
          <p:nvSpPr>
            <p:cNvPr id="23" name="Rectangle 22"/>
            <p:cNvSpPr/>
            <p:nvPr/>
          </p:nvSpPr>
          <p:spPr>
            <a:xfrm>
              <a:off x="1" y="6217779"/>
              <a:ext cx="9141644" cy="640222"/>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0" y="6347262"/>
              <a:ext cx="9141645" cy="400110"/>
            </a:xfrm>
            <a:prstGeom prst="rect">
              <a:avLst/>
            </a:prstGeom>
            <a:noFill/>
          </p:spPr>
          <p:txBody>
            <a:bodyPr wrap="square" rtlCol="0" anchor="ctr" anchorCtr="0">
              <a:spAutoFit/>
            </a:bodyPr>
            <a:lstStyle/>
            <a:p>
              <a:pPr algn="ctr"/>
              <a:r>
                <a:rPr lang="en-US" sz="2000" b="1" spc="-50" baseline="0" dirty="0" smtClean="0">
                  <a:solidFill>
                    <a:schemeClr val="bg1"/>
                  </a:solidFill>
                  <a:latin typeface="Arial"/>
                  <a:cs typeface="Arial"/>
                </a:rPr>
                <a:t>PHASE 3 – PROJECT MANAGEMENT</a:t>
              </a:r>
              <a:endParaRPr lang="en-US" sz="2000" b="1" spc="-50" baseline="0" dirty="0">
                <a:solidFill>
                  <a:schemeClr val="bg1"/>
                </a:solidFill>
                <a:latin typeface="Arial"/>
                <a:cs typeface="Arial"/>
              </a:endParaRPr>
            </a:p>
          </p:txBody>
        </p:sp>
        <p:sp>
          <p:nvSpPr>
            <p:cNvPr id="25" name="Chevron 4"/>
            <p:cNvSpPr/>
            <p:nvPr/>
          </p:nvSpPr>
          <p:spPr>
            <a:xfrm>
              <a:off x="7298724" y="6324750"/>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6" name="Chevron 10"/>
            <p:cNvSpPr/>
            <p:nvPr/>
          </p:nvSpPr>
          <p:spPr>
            <a:xfrm>
              <a:off x="8305370" y="6324016"/>
              <a:ext cx="596069" cy="420180"/>
            </a:xfrm>
            <a:prstGeom prst="chevron">
              <a:avLst>
                <a:gd name="adj" fmla="val 35185"/>
              </a:avLst>
            </a:prstGeom>
            <a:solidFill>
              <a:srgbClr val="86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7" name="Chevron 4"/>
            <p:cNvSpPr/>
            <p:nvPr/>
          </p:nvSpPr>
          <p:spPr>
            <a:xfrm>
              <a:off x="7806726" y="6324750"/>
              <a:ext cx="596069" cy="422622"/>
            </a:xfrm>
            <a:prstGeom prst="chevron">
              <a:avLst>
                <a:gd name="adj" fmla="val 35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33" name="Group 32"/>
            <p:cNvGrpSpPr/>
            <p:nvPr userDrawn="1"/>
          </p:nvGrpSpPr>
          <p:grpSpPr>
            <a:xfrm>
              <a:off x="143799" y="6384932"/>
              <a:ext cx="1734388" cy="324769"/>
              <a:chOff x="67599" y="6404582"/>
              <a:chExt cx="1734388" cy="324769"/>
            </a:xfrm>
          </p:grpSpPr>
          <p:pic>
            <p:nvPicPr>
              <p:cNvPr id="34" name="Picture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9021" y="6462949"/>
                <a:ext cx="402997" cy="256165"/>
              </a:xfrm>
              <a:prstGeom prst="rect">
                <a:avLst/>
              </a:prstGeom>
            </p:spPr>
          </p:pic>
          <p:pic>
            <p:nvPicPr>
              <p:cNvPr id="35" name="Picture 2" descr="http://www.soonersports.com/fls/31000/projects/14mbb-hield/images/ou-white.gi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39948" y="6444509"/>
                <a:ext cx="207801" cy="2848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userDrawn="1"/>
            </p:nvPicPr>
            <p:blipFill>
              <a:blip r:embed="rId12" cstate="print">
                <a:biLevel thresh="25000"/>
                <a:extLst>
                  <a:ext uri="{BEBA8EAE-BF5A-486C-A8C5-ECC9F3942E4B}">
                    <a14:imgProps xmlns:a14="http://schemas.microsoft.com/office/drawing/2010/main">
                      <a14:imgLayer r:embed="rId13">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99" y="6468336"/>
                <a:ext cx="511077" cy="213096"/>
              </a:xfrm>
              <a:prstGeom prst="rect">
                <a:avLst/>
              </a:prstGeom>
            </p:spPr>
          </p:pic>
          <p:pic>
            <p:nvPicPr>
              <p:cNvPr id="37" name="Picture 36"/>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166" r="25625" b="26330"/>
              <a:stretch/>
            </p:blipFill>
            <p:spPr>
              <a:xfrm>
                <a:off x="1312018" y="6404582"/>
                <a:ext cx="489969" cy="314532"/>
              </a:xfrm>
              <a:prstGeom prst="rect">
                <a:avLst/>
              </a:prstGeom>
            </p:spPr>
          </p:pic>
        </p:grpSp>
      </p:grpSp>
      <p:sp>
        <p:nvSpPr>
          <p:cNvPr id="38" name="TextBox 37"/>
          <p:cNvSpPr txBox="1"/>
          <p:nvPr userDrawn="1"/>
        </p:nvSpPr>
        <p:spPr>
          <a:xfrm>
            <a:off x="8332008" y="-128707"/>
            <a:ext cx="822513" cy="1631216"/>
          </a:xfrm>
          <a:prstGeom prst="rect">
            <a:avLst/>
          </a:prstGeom>
          <a:noFill/>
        </p:spPr>
        <p:txBody>
          <a:bodyPr wrap="square" rtlCol="0">
            <a:spAutoFit/>
          </a:bodyPr>
          <a:lstStyle/>
          <a:p>
            <a:pPr algn="r">
              <a:lnSpc>
                <a:spcPct val="100000"/>
              </a:lnSpc>
            </a:pPr>
            <a:r>
              <a:rPr lang="en-US" sz="10000" dirty="0" smtClean="0">
                <a:solidFill>
                  <a:srgbClr val="0F75BC"/>
                </a:solidFill>
                <a:latin typeface="Tw Cen MT" panose="020B0602020104020603" pitchFamily="34" charset="0"/>
              </a:rPr>
              <a:t>3</a:t>
            </a:r>
            <a:endParaRPr lang="en-US" sz="10000" dirty="0">
              <a:solidFill>
                <a:srgbClr val="0F75BC"/>
              </a:solidFill>
              <a:latin typeface="Tw Cen MT" panose="020B0602020104020603" pitchFamily="34" charset="0"/>
            </a:endParaRPr>
          </a:p>
        </p:txBody>
      </p:sp>
    </p:spTree>
    <p:extLst>
      <p:ext uri="{BB962C8B-B14F-4D97-AF65-F5344CB8AC3E}">
        <p14:creationId xmlns:p14="http://schemas.microsoft.com/office/powerpoint/2010/main" val="889390129"/>
      </p:ext>
    </p:extLst>
  </p:cSld>
  <p:clrMap bg1="lt1" tx1="dk1" bg2="lt2" tx2="dk2" accent1="accent1" accent2="accent2" accent3="accent3" accent4="accent4" accent5="accent5" accent6="accent6" hlink="hlink" folHlink="folHlink"/>
  <p:sldLayoutIdLst>
    <p:sldLayoutId id="2147484037" r:id="rId1"/>
    <p:sldLayoutId id="2147484023" r:id="rId2"/>
    <p:sldLayoutId id="2147484024" r:id="rId3"/>
    <p:sldLayoutId id="2147484025" r:id="rId4"/>
    <p:sldLayoutId id="2147484026" r:id="rId5"/>
    <p:sldLayoutId id="2147484027" r:id="rId6"/>
    <p:sldLayoutId id="2147484028" r:id="rId7"/>
  </p:sldLayoutIdLst>
  <p:hf sldNum="0" hdr="0" ftr="0" dt="0"/>
  <p:txStyles>
    <p:titleStyle>
      <a:lvl1pPr algn="l" rtl="0" eaLnBrk="1" fontAlgn="base" hangingPunct="1">
        <a:spcBef>
          <a:spcPct val="0"/>
        </a:spcBef>
        <a:spcAft>
          <a:spcPct val="0"/>
        </a:spcAft>
        <a:defRPr sz="4400"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4400">
          <a:solidFill>
            <a:schemeClr val="tx1"/>
          </a:solidFill>
          <a:latin typeface="Tahoma" pitchFamily="34" charset="0"/>
          <a:cs typeface="Tahoma" pitchFamily="34" charset="0"/>
        </a:defRPr>
      </a:lvl2pPr>
      <a:lvl3pPr algn="l" rtl="0" eaLnBrk="1" fontAlgn="base" hangingPunct="1">
        <a:spcBef>
          <a:spcPct val="0"/>
        </a:spcBef>
        <a:spcAft>
          <a:spcPct val="0"/>
        </a:spcAft>
        <a:defRPr sz="4400">
          <a:solidFill>
            <a:schemeClr val="tx1"/>
          </a:solidFill>
          <a:latin typeface="Tahoma" pitchFamily="34" charset="0"/>
          <a:cs typeface="Tahoma" pitchFamily="34" charset="0"/>
        </a:defRPr>
      </a:lvl3pPr>
      <a:lvl4pPr algn="l" rtl="0" eaLnBrk="1" fontAlgn="base" hangingPunct="1">
        <a:spcBef>
          <a:spcPct val="0"/>
        </a:spcBef>
        <a:spcAft>
          <a:spcPct val="0"/>
        </a:spcAft>
        <a:defRPr sz="4400">
          <a:solidFill>
            <a:schemeClr val="tx1"/>
          </a:solidFill>
          <a:latin typeface="Tahoma" pitchFamily="34" charset="0"/>
          <a:cs typeface="Tahoma" pitchFamily="34" charset="0"/>
        </a:defRPr>
      </a:lvl4pPr>
      <a:lvl5pPr algn="l"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rianlines@k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7877"/>
            <a:ext cx="9144000" cy="1649805"/>
          </a:xfrm>
        </p:spPr>
        <p:txBody>
          <a:bodyPr>
            <a:normAutofit fontScale="90000"/>
          </a:bodyPr>
          <a:lstStyle/>
          <a:p>
            <a:r>
              <a:rPr lang="en-US" dirty="0" smtClean="0"/>
              <a:t>PROJECT SCOPING:</a:t>
            </a:r>
            <a:br>
              <a:rPr lang="en-US" dirty="0" smtClean="0"/>
            </a:br>
            <a:r>
              <a:rPr lang="en-US" dirty="0"/>
              <a:t/>
            </a:r>
            <a:br>
              <a:rPr lang="en-US" dirty="0"/>
            </a:br>
            <a:r>
              <a:rPr lang="en-US" dirty="0" smtClean="0"/>
              <a:t>Developing an Effective</a:t>
            </a:r>
            <a:br>
              <a:rPr lang="en-US" dirty="0" smtClean="0"/>
            </a:br>
            <a:r>
              <a:rPr lang="en-US" dirty="0" smtClean="0"/>
              <a:t>Scope of Work</a:t>
            </a:r>
            <a:endParaRPr lang="en-US" dirty="0"/>
          </a:p>
        </p:txBody>
      </p:sp>
      <p:sp>
        <p:nvSpPr>
          <p:cNvPr id="4" name="Subtitle 1"/>
          <p:cNvSpPr txBox="1">
            <a:spLocks/>
          </p:cNvSpPr>
          <p:nvPr/>
        </p:nvSpPr>
        <p:spPr>
          <a:xfrm>
            <a:off x="2542032" y="4633348"/>
            <a:ext cx="4212493" cy="1680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effectLst>
                  <a:outerShdw blurRad="38100" dist="38100" dir="2700000" algn="tl">
                    <a:srgbClr val="000000">
                      <a:alpha val="43137"/>
                    </a:srgbClr>
                  </a:outerShdw>
                </a:effectLst>
                <a:latin typeface="Tahoma" pitchFamily="34" charset="0"/>
                <a:ea typeface="+mn-ea"/>
                <a:cs typeface="Tahoma"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fontAlgn="auto">
              <a:lnSpc>
                <a:spcPct val="100000"/>
              </a:lnSpc>
              <a:spcBef>
                <a:spcPts val="0"/>
              </a:spcBef>
              <a:spcAft>
                <a:spcPts val="0"/>
              </a:spcAft>
            </a:pPr>
            <a:r>
              <a:rPr lang="en-US" sz="2000" b="1" dirty="0" smtClean="0"/>
              <a:t>Brian Lines, </a:t>
            </a:r>
            <a:r>
              <a:rPr lang="en-US" sz="2000" b="1" dirty="0" err="1" smtClean="0"/>
              <a:t>Ph.D</a:t>
            </a:r>
            <a:endParaRPr lang="en-US" sz="2000" b="1" dirty="0" smtClean="0"/>
          </a:p>
          <a:p>
            <a:pPr fontAlgn="auto">
              <a:lnSpc>
                <a:spcPct val="100000"/>
              </a:lnSpc>
              <a:spcBef>
                <a:spcPts val="0"/>
              </a:spcBef>
              <a:spcAft>
                <a:spcPts val="0"/>
              </a:spcAft>
            </a:pPr>
            <a:r>
              <a:rPr lang="en-US" sz="1600" dirty="0" smtClean="0"/>
              <a:t>Assistant Professor</a:t>
            </a:r>
          </a:p>
          <a:p>
            <a:pPr fontAlgn="auto">
              <a:lnSpc>
                <a:spcPct val="100000"/>
              </a:lnSpc>
              <a:spcBef>
                <a:spcPts val="0"/>
              </a:spcBef>
              <a:spcAft>
                <a:spcPts val="0"/>
              </a:spcAft>
            </a:pPr>
            <a:r>
              <a:rPr lang="en-US" sz="1600" dirty="0" smtClean="0"/>
              <a:t>University of Kansas</a:t>
            </a:r>
          </a:p>
          <a:p>
            <a:pPr fontAlgn="auto">
              <a:lnSpc>
                <a:spcPct val="100000"/>
              </a:lnSpc>
              <a:spcBef>
                <a:spcPts val="0"/>
              </a:spcBef>
              <a:spcAft>
                <a:spcPts val="0"/>
              </a:spcAft>
            </a:pPr>
            <a:r>
              <a:rPr lang="en-US" sz="1600" dirty="0" smtClean="0"/>
              <a:t>Dept. of Civil, Environ. &amp; Arch. Engineering</a:t>
            </a:r>
          </a:p>
          <a:p>
            <a:pPr fontAlgn="auto">
              <a:lnSpc>
                <a:spcPct val="100000"/>
              </a:lnSpc>
              <a:spcBef>
                <a:spcPts val="0"/>
              </a:spcBef>
              <a:spcAft>
                <a:spcPts val="0"/>
              </a:spcAft>
            </a:pPr>
            <a:r>
              <a:rPr lang="en-US" sz="1600" dirty="0" smtClean="0">
                <a:hlinkClick r:id="rId2"/>
              </a:rPr>
              <a:t>brianlines@ku.edu</a:t>
            </a:r>
            <a:endParaRPr lang="en-US" sz="1600" dirty="0" smtClean="0"/>
          </a:p>
          <a:p>
            <a:pPr fontAlgn="auto">
              <a:lnSpc>
                <a:spcPct val="100000"/>
              </a:lnSpc>
              <a:spcBef>
                <a:spcPts val="0"/>
              </a:spcBef>
              <a:spcAft>
                <a:spcPts val="0"/>
              </a:spcAft>
            </a:pPr>
            <a:r>
              <a:rPr lang="en-US" sz="1600" dirty="0" smtClean="0"/>
              <a:t>785-864-6503</a:t>
            </a:r>
            <a:endParaRPr lang="en-US" sz="1200" dirty="0"/>
          </a:p>
        </p:txBody>
      </p:sp>
      <p:sp>
        <p:nvSpPr>
          <p:cNvPr id="5" name="Subtitle 1"/>
          <p:cNvSpPr txBox="1">
            <a:spLocks/>
          </p:cNvSpPr>
          <p:nvPr/>
        </p:nvSpPr>
        <p:spPr>
          <a:xfrm>
            <a:off x="4931507" y="4579814"/>
            <a:ext cx="4212493" cy="1680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effectLst>
                  <a:outerShdw blurRad="38100" dist="38100" dir="2700000" algn="tl">
                    <a:srgbClr val="000000">
                      <a:alpha val="43137"/>
                    </a:srgbClr>
                  </a:outerShdw>
                </a:effectLst>
                <a:latin typeface="Tahoma" pitchFamily="34" charset="0"/>
                <a:ea typeface="+mn-ea"/>
                <a:cs typeface="Tahoma"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fontAlgn="auto">
              <a:lnSpc>
                <a:spcPct val="100000"/>
              </a:lnSpc>
              <a:spcBef>
                <a:spcPts val="0"/>
              </a:spcBef>
              <a:spcAft>
                <a:spcPts val="0"/>
              </a:spcAft>
            </a:pPr>
            <a:endParaRPr lang="en-US" sz="1200" dirty="0"/>
          </a:p>
        </p:txBody>
      </p:sp>
    </p:spTree>
    <p:extLst>
      <p:ext uri="{BB962C8B-B14F-4D97-AF65-F5344CB8AC3E}">
        <p14:creationId xmlns:p14="http://schemas.microsoft.com/office/powerpoint/2010/main" val="1999863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sng" dirty="0">
                <a:solidFill>
                  <a:srgbClr val="0070C0"/>
                </a:solidFill>
              </a:rPr>
              <a:t>Balancing Act: </a:t>
            </a:r>
            <a:r>
              <a:rPr lang="en-US" dirty="0" smtClean="0">
                <a:solidFill>
                  <a:srgbClr val="0070C0"/>
                </a:solidFill>
              </a:rPr>
              <a:t>Overly Prescriptive </a:t>
            </a:r>
            <a:r>
              <a:rPr lang="en-US" dirty="0">
                <a:solidFill>
                  <a:srgbClr val="0070C0"/>
                </a:solidFill>
              </a:rPr>
              <a:t>vs. </a:t>
            </a:r>
            <a:r>
              <a:rPr lang="en-US" dirty="0" smtClean="0">
                <a:solidFill>
                  <a:srgbClr val="0070C0"/>
                </a:solidFill>
              </a:rPr>
              <a:t/>
            </a:r>
            <a:br>
              <a:rPr lang="en-US" dirty="0" smtClean="0">
                <a:solidFill>
                  <a:srgbClr val="0070C0"/>
                </a:solidFill>
              </a:rPr>
            </a:br>
            <a:r>
              <a:rPr lang="en-US" dirty="0" smtClean="0">
                <a:solidFill>
                  <a:srgbClr val="0070C0"/>
                </a:solidFill>
              </a:rPr>
              <a:t>Open-Ended</a:t>
            </a:r>
            <a:endParaRPr lang="en-US" dirty="0">
              <a:solidFill>
                <a:srgbClr val="0070C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256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Major Utility Group</a:t>
            </a:r>
            <a:endParaRPr lang="en-US" dirty="0"/>
          </a:p>
        </p:txBody>
      </p:sp>
      <p:sp>
        <p:nvSpPr>
          <p:cNvPr id="2" name="Content Placeholder 1"/>
          <p:cNvSpPr>
            <a:spLocks noGrp="1"/>
          </p:cNvSpPr>
          <p:nvPr>
            <p:ph idx="1"/>
          </p:nvPr>
        </p:nvSpPr>
        <p:spPr>
          <a:xfrm>
            <a:off x="628650" y="1401763"/>
            <a:ext cx="8279376" cy="4775200"/>
          </a:xfrm>
        </p:spPr>
        <p:txBody>
          <a:bodyPr/>
          <a:lstStyle/>
          <a:p>
            <a:r>
              <a:rPr lang="en-US" dirty="0" smtClean="0"/>
              <a:t>Full Technical Specification: </a:t>
            </a:r>
            <a:r>
              <a:rPr lang="en-US" sz="3600" b="1" dirty="0" smtClean="0"/>
              <a:t>“</a:t>
            </a:r>
            <a:r>
              <a:rPr lang="en-US" sz="3600" b="1" dirty="0" err="1" smtClean="0"/>
              <a:t>Pls</a:t>
            </a:r>
            <a:r>
              <a:rPr lang="en-US" sz="3600" b="1" dirty="0" smtClean="0"/>
              <a:t> dig a </a:t>
            </a:r>
            <a:r>
              <a:rPr lang="en-US" sz="3600" b="1" dirty="0" err="1" smtClean="0"/>
              <a:t>hol</a:t>
            </a:r>
            <a:r>
              <a:rPr lang="en-US" sz="3600" b="1" dirty="0" smtClean="0"/>
              <a:t>”</a:t>
            </a:r>
          </a:p>
          <a:p>
            <a:endParaRPr lang="en-US" dirty="0"/>
          </a:p>
        </p:txBody>
      </p:sp>
      <p:pic>
        <p:nvPicPr>
          <p:cNvPr id="1029" name="Picture 5" descr="https://toddspain.files.wordpress.com/2011/01/ho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00" y="2029966"/>
            <a:ext cx="4433137" cy="414699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picturescollections.com/wp-content/uploads/2012/03/Mirny_Diamond_Mine_hol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29967"/>
            <a:ext cx="4514100" cy="414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44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randombar(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randombar(horizontal)">
                                      <p:cBhvr>
                                        <p:cTn id="1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48" y="138887"/>
            <a:ext cx="8976852" cy="1096029"/>
          </a:xfrm>
        </p:spPr>
        <p:txBody>
          <a:bodyPr>
            <a:normAutofit fontScale="90000"/>
          </a:bodyPr>
          <a:lstStyle/>
          <a:p>
            <a:r>
              <a:rPr lang="en-US" dirty="0" smtClean="0"/>
              <a:t>Coal-Fire Plants: </a:t>
            </a:r>
            <a:br>
              <a:rPr lang="en-US" dirty="0" smtClean="0"/>
            </a:br>
            <a:r>
              <a:rPr lang="en-US" dirty="0" smtClean="0"/>
              <a:t>Safety Valve Maintenance Services</a:t>
            </a:r>
            <a:endParaRPr lang="en-US" dirty="0"/>
          </a:p>
        </p:txBody>
      </p:sp>
      <p:pic>
        <p:nvPicPr>
          <p:cNvPr id="4" name="Picture 3"/>
          <p:cNvPicPr>
            <a:picLocks noChangeAspect="1"/>
          </p:cNvPicPr>
          <p:nvPr/>
        </p:nvPicPr>
        <p:blipFill rotWithShape="1">
          <a:blip r:embed="rId2"/>
          <a:srcRect l="6335" t="15030"/>
          <a:stretch/>
        </p:blipFill>
        <p:spPr>
          <a:xfrm>
            <a:off x="575187" y="1234916"/>
            <a:ext cx="8160773" cy="4929145"/>
          </a:xfrm>
          <a:prstGeom prst="rect">
            <a:avLst/>
          </a:prstGeom>
          <a:ln>
            <a:solidFill>
              <a:schemeClr val="tx1"/>
            </a:solidFill>
          </a:ln>
        </p:spPr>
      </p:pic>
    </p:spTree>
    <p:extLst>
      <p:ext uri="{BB962C8B-B14F-4D97-AF65-F5344CB8AC3E}">
        <p14:creationId xmlns:p14="http://schemas.microsoft.com/office/powerpoint/2010/main" val="339750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4492" y="1100318"/>
            <a:ext cx="5197316" cy="4962154"/>
          </a:xfrm>
          <a:prstGeom prst="rect">
            <a:avLst/>
          </a:prstGeom>
        </p:spPr>
      </p:pic>
      <p:sp>
        <p:nvSpPr>
          <p:cNvPr id="2" name="Title 1"/>
          <p:cNvSpPr>
            <a:spLocks noGrp="1"/>
          </p:cNvSpPr>
          <p:nvPr>
            <p:ph type="title"/>
          </p:nvPr>
        </p:nvSpPr>
        <p:spPr>
          <a:xfrm>
            <a:off x="573786" y="106146"/>
            <a:ext cx="7886700" cy="994172"/>
          </a:xfrm>
        </p:spPr>
        <p:txBody>
          <a:bodyPr/>
          <a:lstStyle/>
          <a:p>
            <a:r>
              <a:rPr lang="en-US" dirty="0"/>
              <a:t>Site Excavation &amp; Remediation</a:t>
            </a:r>
          </a:p>
        </p:txBody>
      </p:sp>
      <p:sp>
        <p:nvSpPr>
          <p:cNvPr id="9" name="Rounded Rectangle 8"/>
          <p:cNvSpPr/>
          <p:nvPr/>
        </p:nvSpPr>
        <p:spPr>
          <a:xfrm>
            <a:off x="5403276" y="2062597"/>
            <a:ext cx="3525983" cy="1281545"/>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“Silt and sand soil, mixed with debris from the demolition of the hospital, and often underlain by a concrete slab or footings ranging from 1.8 to 3m thick.”</a:t>
            </a:r>
          </a:p>
        </p:txBody>
      </p:sp>
      <p:sp>
        <p:nvSpPr>
          <p:cNvPr id="10" name="Rounded Rectangle 9"/>
          <p:cNvSpPr/>
          <p:nvPr/>
        </p:nvSpPr>
        <p:spPr>
          <a:xfrm>
            <a:off x="5403276" y="4114803"/>
            <a:ext cx="3525983" cy="8477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“Primarily </a:t>
            </a:r>
            <a:r>
              <a:rPr lang="en-US" sz="15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dark brown/grey silty sand with gravel</a:t>
            </a:r>
            <a:r>
              <a:rPr lang="en-US" sz="15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15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Curved Left Arrow 10"/>
          <p:cNvSpPr/>
          <p:nvPr/>
        </p:nvSpPr>
        <p:spPr>
          <a:xfrm rot="5236475" flipH="1">
            <a:off x="3736684" y="240223"/>
            <a:ext cx="652890" cy="3318409"/>
          </a:xfrm>
          <a:prstGeom prst="curvedLeftArrow">
            <a:avLst>
              <a:gd name="adj1" fmla="val 25000"/>
              <a:gd name="adj2" fmla="val 50000"/>
              <a:gd name="adj3" fmla="val 214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 name="Curved Left Arrow 11"/>
          <p:cNvSpPr/>
          <p:nvPr/>
        </p:nvSpPr>
        <p:spPr>
          <a:xfrm rot="5400000">
            <a:off x="4538870" y="4070301"/>
            <a:ext cx="652890" cy="2318450"/>
          </a:xfrm>
          <a:prstGeom prst="curvedLeftArrow">
            <a:avLst>
              <a:gd name="adj1" fmla="val 25000"/>
              <a:gd name="adj2" fmla="val 50000"/>
              <a:gd name="adj3" fmla="val 214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Rectangle 2"/>
          <p:cNvSpPr/>
          <p:nvPr/>
        </p:nvSpPr>
        <p:spPr>
          <a:xfrm>
            <a:off x="5403276" y="3529417"/>
            <a:ext cx="3525983" cy="400110"/>
          </a:xfrm>
          <a:prstGeom prst="rect">
            <a:avLst/>
          </a:prstGeom>
        </p:spPr>
        <p:txBody>
          <a:bodyPr wrap="square">
            <a:spAutoFit/>
          </a:bodyPr>
          <a:lstStyle/>
          <a:p>
            <a:pPr algn="ctr">
              <a:spcAft>
                <a:spcPts val="900"/>
              </a:spcAft>
            </a:pPr>
            <a:r>
              <a:rPr lang="en-US" b="1" dirty="0">
                <a:solidFill>
                  <a:srgbClr val="C00000"/>
                </a:solidFill>
              </a:rPr>
              <a:t>No benchmark to bid to! </a:t>
            </a:r>
          </a:p>
        </p:txBody>
      </p:sp>
    </p:spTree>
    <p:custDataLst>
      <p:tags r:id="rId1"/>
    </p:custDataLst>
    <p:extLst>
      <p:ext uri="{BB962C8B-B14F-4D97-AF65-F5344CB8AC3E}">
        <p14:creationId xmlns:p14="http://schemas.microsoft.com/office/powerpoint/2010/main" val="113763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a:t>Soil Excavation &amp; Remediation</a:t>
            </a:r>
          </a:p>
        </p:txBody>
      </p:sp>
      <p:sp>
        <p:nvSpPr>
          <p:cNvPr id="3" name="Content Placeholder 2"/>
          <p:cNvSpPr>
            <a:spLocks noGrp="1"/>
          </p:cNvSpPr>
          <p:nvPr>
            <p:ph idx="1"/>
          </p:nvPr>
        </p:nvSpPr>
        <p:spPr/>
        <p:txBody>
          <a:bodyPr/>
          <a:lstStyle/>
          <a:p>
            <a:endParaRPr lang="en-US"/>
          </a:p>
        </p:txBody>
      </p:sp>
      <p:pic>
        <p:nvPicPr>
          <p:cNvPr id="4" name="Picture 2" descr="\\itfs1.asu.edu\pbsrg$\Projects PIPS\Dalhousie University\02 Projects\01 CHEB Impacted Soils\10 Site Photos\PA243177.jpg"/>
          <p:cNvPicPr>
            <a:picLocks noChangeAspect="1" noChangeArrowheads="1"/>
          </p:cNvPicPr>
          <p:nvPr/>
        </p:nvPicPr>
        <p:blipFill>
          <a:blip r:embed="rId3" cstate="print"/>
          <a:srcRect/>
          <a:stretch>
            <a:fillRect/>
          </a:stretch>
        </p:blipFill>
        <p:spPr bwMode="auto">
          <a:xfrm>
            <a:off x="762000" y="1138722"/>
            <a:ext cx="7924800" cy="5029200"/>
          </a:xfrm>
          <a:prstGeom prst="rect">
            <a:avLst/>
          </a:prstGeom>
          <a:noFill/>
        </p:spPr>
      </p:pic>
      <p:pic>
        <p:nvPicPr>
          <p:cNvPr id="6" name="Picture 2" descr="\\itfs1.asu.edu\pbsrg$\Projects PIPS\Dalhousie University\02 Projects\01 CHEB Impacted Soils\10 Site Photos\PA313304.jpg"/>
          <p:cNvPicPr>
            <a:picLocks noChangeAspect="1" noChangeArrowheads="1"/>
          </p:cNvPicPr>
          <p:nvPr/>
        </p:nvPicPr>
        <p:blipFill>
          <a:blip r:embed="rId4" cstate="print"/>
          <a:srcRect/>
          <a:stretch>
            <a:fillRect/>
          </a:stretch>
        </p:blipFill>
        <p:spPr bwMode="auto">
          <a:xfrm>
            <a:off x="843012" y="1024422"/>
            <a:ext cx="6934200" cy="5200650"/>
          </a:xfrm>
          <a:prstGeom prst="rect">
            <a:avLst/>
          </a:prstGeom>
          <a:noFill/>
        </p:spPr>
      </p:pic>
      <p:pic>
        <p:nvPicPr>
          <p:cNvPr id="5" name="Picture 3" descr="\\itfs1.asu.edu\pbsrg$\Projects PIPS\Dalhousie University\02 Projects\01 CHEB Impacted Soils\10 Site Photos\PA313305.jpg"/>
          <p:cNvPicPr>
            <a:picLocks noChangeAspect="1" noChangeArrowheads="1"/>
          </p:cNvPicPr>
          <p:nvPr/>
        </p:nvPicPr>
        <p:blipFill>
          <a:blip r:embed="rId5" cstate="print"/>
          <a:srcRect/>
          <a:stretch>
            <a:fillRect/>
          </a:stretch>
        </p:blipFill>
        <p:spPr bwMode="auto">
          <a:xfrm>
            <a:off x="1295400" y="1024422"/>
            <a:ext cx="6858000" cy="5143500"/>
          </a:xfrm>
          <a:prstGeom prst="rect">
            <a:avLst/>
          </a:prstGeom>
          <a:noFill/>
        </p:spPr>
      </p:pic>
    </p:spTree>
    <p:custDataLst>
      <p:tags r:id="rId1"/>
    </p:custDataLst>
    <p:extLst>
      <p:ext uri="{BB962C8B-B14F-4D97-AF65-F5344CB8AC3E}">
        <p14:creationId xmlns:p14="http://schemas.microsoft.com/office/powerpoint/2010/main" val="249467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51" y="1566671"/>
            <a:ext cx="9139549" cy="1756294"/>
          </a:xfrm>
          <a:prstGeom prst="rect">
            <a:avLst/>
          </a:prstGeom>
        </p:spPr>
      </p:pic>
      <p:sp>
        <p:nvSpPr>
          <p:cNvPr id="3" name="Title 2"/>
          <p:cNvSpPr>
            <a:spLocks noGrp="1"/>
          </p:cNvSpPr>
          <p:nvPr>
            <p:ph type="title"/>
          </p:nvPr>
        </p:nvSpPr>
        <p:spPr/>
        <p:txBody>
          <a:bodyPr/>
          <a:lstStyle/>
          <a:p>
            <a:r>
              <a:rPr lang="en-US" dirty="0" smtClean="0"/>
              <a:t>Soil Excavation &amp; Remediation</a:t>
            </a:r>
            <a:endParaRPr lang="en-US" dirty="0"/>
          </a:p>
        </p:txBody>
      </p:sp>
    </p:spTree>
    <p:custDataLst>
      <p:tags r:id="rId1"/>
    </p:custDataLst>
    <p:extLst>
      <p:ext uri="{BB962C8B-B14F-4D97-AF65-F5344CB8AC3E}">
        <p14:creationId xmlns:p14="http://schemas.microsoft.com/office/powerpoint/2010/main" val="342817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9583"/>
            <a:ext cx="9144000" cy="1325563"/>
          </a:xfrm>
        </p:spPr>
        <p:txBody>
          <a:bodyPr>
            <a:normAutofit/>
          </a:bodyPr>
          <a:lstStyle/>
          <a:p>
            <a:pPr algn="ctr"/>
            <a:r>
              <a:rPr lang="en-US" dirty="0" smtClean="0"/>
              <a:t>Should We Provide A Budget?</a:t>
            </a:r>
            <a:endParaRPr lang="en-US" dirty="0"/>
          </a:p>
        </p:txBody>
      </p:sp>
    </p:spTree>
    <p:extLst>
      <p:ext uri="{BB962C8B-B14F-4D97-AF65-F5344CB8AC3E}">
        <p14:creationId xmlns:p14="http://schemas.microsoft.com/office/powerpoint/2010/main" val="653496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US" sz="3600" dirty="0" smtClean="0">
                <a:latin typeface="Tahoma" pitchFamily="-112" charset="0"/>
                <a:cs typeface="Tahoma" pitchFamily="-112" charset="0"/>
              </a:rPr>
              <a:t>Concern #1:</a:t>
            </a:r>
            <a:br>
              <a:rPr lang="en-US" sz="3600" dirty="0" smtClean="0">
                <a:latin typeface="Tahoma" pitchFamily="-112" charset="0"/>
                <a:cs typeface="Tahoma" pitchFamily="-112" charset="0"/>
              </a:rPr>
            </a:br>
            <a:r>
              <a:rPr lang="en-US" sz="3600" dirty="0" smtClean="0">
                <a:latin typeface="Tahoma" pitchFamily="-112" charset="0"/>
                <a:cs typeface="Tahoma" pitchFamily="-112" charset="0"/>
              </a:rPr>
              <a:t>Vendors will Inflate their Bids</a:t>
            </a:r>
          </a:p>
        </p:txBody>
      </p:sp>
      <p:cxnSp>
        <p:nvCxnSpPr>
          <p:cNvPr id="5" name="Straight Connector 4"/>
          <p:cNvCxnSpPr/>
          <p:nvPr/>
        </p:nvCxnSpPr>
        <p:spPr>
          <a:xfrm>
            <a:off x="3095626" y="2820988"/>
            <a:ext cx="4810125" cy="0"/>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8128" y="2590802"/>
            <a:ext cx="2757486" cy="461665"/>
          </a:xfrm>
          <a:prstGeom prst="rect">
            <a:avLst/>
          </a:prstGeom>
          <a:noFill/>
          <a:ln w="9525">
            <a:noFill/>
            <a:miter lim="800000"/>
            <a:headEnd/>
            <a:tailEnd/>
          </a:ln>
        </p:spPr>
        <p:txBody>
          <a:bodyPr wrap="none">
            <a:spAutoFit/>
          </a:bodyPr>
          <a:lstStyle/>
          <a:p>
            <a:pPr algn="r"/>
            <a:r>
              <a:rPr lang="en-US" sz="2400">
                <a:solidFill>
                  <a:srgbClr val="000000"/>
                </a:solidFill>
              </a:rPr>
              <a:t>Owner’s Budget ($$)</a:t>
            </a:r>
          </a:p>
        </p:txBody>
      </p:sp>
      <p:sp>
        <p:nvSpPr>
          <p:cNvPr id="29701" name="TextBox 7"/>
          <p:cNvSpPr txBox="1">
            <a:spLocks noChangeArrowheads="1"/>
          </p:cNvSpPr>
          <p:nvPr/>
        </p:nvSpPr>
        <p:spPr bwMode="auto">
          <a:xfrm>
            <a:off x="949561" y="5359056"/>
            <a:ext cx="2046053" cy="461665"/>
          </a:xfrm>
          <a:prstGeom prst="rect">
            <a:avLst/>
          </a:prstGeom>
          <a:noFill/>
          <a:ln w="9525">
            <a:noFill/>
            <a:miter lim="800000"/>
            <a:headEnd/>
            <a:tailEnd/>
          </a:ln>
        </p:spPr>
        <p:txBody>
          <a:bodyPr wrap="none">
            <a:spAutoFit/>
          </a:bodyPr>
          <a:lstStyle/>
          <a:p>
            <a:pPr algn="r"/>
            <a:r>
              <a:rPr lang="en-US" sz="2400">
                <a:solidFill>
                  <a:srgbClr val="000000"/>
                </a:solidFill>
              </a:rPr>
              <a:t>Owner’s Scope</a:t>
            </a:r>
          </a:p>
        </p:txBody>
      </p:sp>
      <p:sp>
        <p:nvSpPr>
          <p:cNvPr id="10" name="TextBox 9"/>
          <p:cNvSpPr txBox="1">
            <a:spLocks noChangeArrowheads="1"/>
          </p:cNvSpPr>
          <p:nvPr/>
        </p:nvSpPr>
        <p:spPr bwMode="auto">
          <a:xfrm>
            <a:off x="915814" y="3159127"/>
            <a:ext cx="2079800" cy="461665"/>
          </a:xfrm>
          <a:prstGeom prst="rect">
            <a:avLst/>
          </a:prstGeom>
          <a:noFill/>
          <a:ln w="9525">
            <a:noFill/>
            <a:miter lim="800000"/>
            <a:headEnd/>
            <a:tailEnd/>
          </a:ln>
        </p:spPr>
        <p:txBody>
          <a:bodyPr wrap="none">
            <a:spAutoFit/>
          </a:bodyPr>
          <a:lstStyle/>
          <a:p>
            <a:pPr algn="r"/>
            <a:r>
              <a:rPr lang="en-US" sz="2400" dirty="0" smtClean="0">
                <a:solidFill>
                  <a:srgbClr val="000000"/>
                </a:solidFill>
              </a:rPr>
              <a:t>Bid Target???</a:t>
            </a:r>
            <a:endParaRPr lang="en-US" sz="2400" dirty="0">
              <a:solidFill>
                <a:srgbClr val="000000"/>
              </a:solidFill>
            </a:endParaRPr>
          </a:p>
        </p:txBody>
      </p:sp>
      <p:grpSp>
        <p:nvGrpSpPr>
          <p:cNvPr id="2" name="Group 13"/>
          <p:cNvGrpSpPr>
            <a:grpSpLocks/>
          </p:cNvGrpSpPr>
          <p:nvPr/>
        </p:nvGrpSpPr>
        <p:grpSpPr bwMode="auto">
          <a:xfrm>
            <a:off x="6572247" y="3621088"/>
            <a:ext cx="816065" cy="685800"/>
            <a:chOff x="5330934" y="3735977"/>
            <a:chExt cx="816013" cy="685676"/>
          </a:xfrm>
        </p:grpSpPr>
        <p:sp>
          <p:nvSpPr>
            <p:cNvPr id="12" name="Down Arrow 11"/>
            <p:cNvSpPr/>
            <p:nvPr/>
          </p:nvSpPr>
          <p:spPr>
            <a:xfrm rot="10800000">
              <a:off x="5330934" y="3735977"/>
              <a:ext cx="339703" cy="685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708" name="TextBox 12"/>
            <p:cNvSpPr txBox="1">
              <a:spLocks noChangeArrowheads="1"/>
            </p:cNvSpPr>
            <p:nvPr/>
          </p:nvSpPr>
          <p:spPr bwMode="auto">
            <a:xfrm>
              <a:off x="5611257" y="3847983"/>
              <a:ext cx="535690" cy="461582"/>
            </a:xfrm>
            <a:prstGeom prst="rect">
              <a:avLst/>
            </a:prstGeom>
            <a:noFill/>
            <a:ln w="9525">
              <a:noFill/>
              <a:miter lim="800000"/>
              <a:headEnd/>
              <a:tailEnd/>
            </a:ln>
          </p:spPr>
          <p:txBody>
            <a:bodyPr wrap="none">
              <a:spAutoFit/>
            </a:bodyPr>
            <a:lstStyle/>
            <a:p>
              <a:r>
                <a:rPr lang="en-US" sz="2400" dirty="0" smtClean="0">
                  <a:solidFill>
                    <a:srgbClr val="000000"/>
                  </a:solidFill>
                </a:rPr>
                <a:t>+$</a:t>
              </a:r>
              <a:endParaRPr lang="en-US" sz="2400" dirty="0">
                <a:solidFill>
                  <a:srgbClr val="000000"/>
                </a:solidFill>
              </a:endParaRPr>
            </a:p>
          </p:txBody>
        </p:sp>
      </p:grpSp>
      <p:cxnSp>
        <p:nvCxnSpPr>
          <p:cNvPr id="15" name="Straight Connector 14"/>
          <p:cNvCxnSpPr/>
          <p:nvPr/>
        </p:nvCxnSpPr>
        <p:spPr>
          <a:xfrm>
            <a:off x="3095626" y="3389313"/>
            <a:ext cx="481012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95626" y="5576542"/>
            <a:ext cx="4810125"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95626" y="5573367"/>
            <a:ext cx="4810125"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83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par>
                                <p:cTn id="24" presetID="42" presetClass="path" presetSubtype="0" fill="hold" nodeType="withEffect">
                                  <p:stCondLst>
                                    <p:cond delay="0"/>
                                  </p:stCondLst>
                                  <p:childTnLst>
                                    <p:animMotion origin="layout" path="M -2.5E-6 -1.48148E-6 L 0.00018 -0.30856 " pathEditMode="relative" rAng="0" ptsTypes="AA">
                                      <p:cBhvr>
                                        <p:cTn id="25" dur="1000" fill="hold"/>
                                        <p:tgtEl>
                                          <p:spTgt spid="9"/>
                                        </p:tgtEl>
                                        <p:attrNameLst>
                                          <p:attrName>ppt_x</p:attrName>
                                          <p:attrName>ppt_y</p:attrName>
                                        </p:attrNameLst>
                                      </p:cBhvr>
                                      <p:rCtr x="0" y="-15440"/>
                                    </p:animMotion>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685623" y="3182500"/>
            <a:ext cx="3638551" cy="2530545"/>
          </a:xfrm>
          <a:prstGeom prst="homePlate">
            <a:avLst>
              <a:gd name="adj" fmla="val 17832"/>
            </a:avLst>
          </a:prstGeom>
          <a:solidFill>
            <a:schemeClr val="accent4">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263347" y="1616658"/>
            <a:ext cx="8617306" cy="4096387"/>
          </a:xfrm>
          <a:prstGeom prst="rect">
            <a:avLst/>
          </a:prstGeom>
        </p:spPr>
        <p:txBody>
          <a:bodyPr>
            <a:normAutofit/>
          </a:bodyPr>
          <a:lstStyle/>
          <a:p>
            <a:r>
              <a:rPr lang="en-US" dirty="0" smtClean="0"/>
              <a:t>Advertised Budget = $100,000 (but real cost to do the work is $50,000)</a:t>
            </a:r>
          </a:p>
          <a:p>
            <a:endParaRPr lang="en-US" dirty="0" smtClean="0"/>
          </a:p>
          <a:p>
            <a:endParaRPr lang="en-US" dirty="0" smtClean="0"/>
          </a:p>
          <a:p>
            <a:pPr lvl="1"/>
            <a:r>
              <a:rPr lang="en-US" dirty="0" smtClean="0"/>
              <a:t>Vendor 1 = $99,999</a:t>
            </a:r>
          </a:p>
          <a:p>
            <a:pPr lvl="1"/>
            <a:r>
              <a:rPr lang="en-US" dirty="0" smtClean="0"/>
              <a:t>Vendor 2 = $99,900</a:t>
            </a:r>
          </a:p>
          <a:p>
            <a:pPr lvl="1"/>
            <a:r>
              <a:rPr lang="en-US" dirty="0" smtClean="0"/>
              <a:t>Vendor 3 = $99,975</a:t>
            </a:r>
          </a:p>
          <a:p>
            <a:pPr lvl="1"/>
            <a:r>
              <a:rPr lang="en-US" dirty="0" smtClean="0"/>
              <a:t>Vendor 4 = $99,500</a:t>
            </a:r>
          </a:p>
          <a:p>
            <a:pPr lvl="1"/>
            <a:r>
              <a:rPr lang="en-US" dirty="0" smtClean="0"/>
              <a:t>Vendor 5 = $99,986</a:t>
            </a:r>
            <a:endParaRPr lang="en-US" dirty="0"/>
          </a:p>
        </p:txBody>
      </p:sp>
      <p:sp>
        <p:nvSpPr>
          <p:cNvPr id="2" name="Title 1"/>
          <p:cNvSpPr>
            <a:spLocks noGrp="1"/>
          </p:cNvSpPr>
          <p:nvPr>
            <p:ph type="title"/>
          </p:nvPr>
        </p:nvSpPr>
        <p:spPr/>
        <p:txBody>
          <a:bodyPr>
            <a:normAutofit/>
          </a:bodyPr>
          <a:lstStyle/>
          <a:p>
            <a:r>
              <a:rPr lang="en-US" dirty="0" smtClean="0"/>
              <a:t>Fear Of Providing The Budget</a:t>
            </a:r>
            <a:br>
              <a:rPr lang="en-US" dirty="0" smtClean="0"/>
            </a:br>
            <a:r>
              <a:rPr lang="en-US" sz="2800" dirty="0" smtClean="0"/>
              <a:t>…Everyone Will Bid $1 Under!</a:t>
            </a:r>
            <a:endParaRPr lang="en-US" dirty="0"/>
          </a:p>
        </p:txBody>
      </p:sp>
      <p:sp>
        <p:nvSpPr>
          <p:cNvPr id="5" name="TextBox 4"/>
          <p:cNvSpPr txBox="1"/>
          <p:nvPr/>
        </p:nvSpPr>
        <p:spPr>
          <a:xfrm>
            <a:off x="4826542" y="2601113"/>
            <a:ext cx="4221567" cy="1846659"/>
          </a:xfrm>
          <a:prstGeom prst="rect">
            <a:avLst/>
          </a:prstGeom>
          <a:noFill/>
        </p:spPr>
        <p:txBody>
          <a:bodyPr wrap="square" rtlCol="0">
            <a:spAutoFit/>
          </a:bodyPr>
          <a:lstStyle/>
          <a:p>
            <a:r>
              <a:rPr lang="en-US" sz="2400" b="1" dirty="0" smtClean="0">
                <a:latin typeface="+mn-lt"/>
              </a:rPr>
              <a:t>QUESTIONS TO ASK YOURSELF:</a:t>
            </a:r>
          </a:p>
          <a:p>
            <a:pPr marL="285750" indent="-285750">
              <a:buFont typeface="Arial" panose="020B0604020202020204" pitchFamily="34" charset="0"/>
              <a:buChar char="•"/>
            </a:pPr>
            <a:r>
              <a:rPr lang="en-US" b="1" i="1" dirty="0" smtClean="0">
                <a:latin typeface="+mn-lt"/>
              </a:rPr>
              <a:t>What type of vendors would do that?</a:t>
            </a:r>
          </a:p>
          <a:p>
            <a:pPr marL="285750" indent="-285750">
              <a:buFont typeface="Arial" panose="020B0604020202020204" pitchFamily="34" charset="0"/>
              <a:buChar char="•"/>
            </a:pPr>
            <a:r>
              <a:rPr lang="en-US" b="1" i="1" dirty="0">
                <a:latin typeface="+mn-lt"/>
              </a:rPr>
              <a:t>What can throw-off this strategy?</a:t>
            </a:r>
          </a:p>
          <a:p>
            <a:pPr marL="285750" indent="-285750">
              <a:buFont typeface="Arial" panose="020B0604020202020204" pitchFamily="34" charset="0"/>
              <a:buChar char="•"/>
            </a:pPr>
            <a:r>
              <a:rPr lang="en-US" b="1" i="1" dirty="0" smtClean="0">
                <a:latin typeface="+mn-lt"/>
              </a:rPr>
              <a:t>Who do low-performers care about?</a:t>
            </a:r>
          </a:p>
          <a:p>
            <a:pPr marL="285750" indent="-285750">
              <a:buFont typeface="Arial" panose="020B0604020202020204" pitchFamily="34" charset="0"/>
              <a:buChar char="•"/>
            </a:pPr>
            <a:r>
              <a:rPr lang="en-US" b="1" i="1" dirty="0" smtClean="0">
                <a:latin typeface="+mn-lt"/>
              </a:rPr>
              <a:t>What is a low-performers greatest advantage?</a:t>
            </a:r>
          </a:p>
        </p:txBody>
      </p:sp>
    </p:spTree>
    <p:extLst>
      <p:ext uri="{BB962C8B-B14F-4D97-AF65-F5344CB8AC3E}">
        <p14:creationId xmlns:p14="http://schemas.microsoft.com/office/powerpoint/2010/main" val="401284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9862"/>
            <a:ext cx="7886700" cy="1096029"/>
          </a:xfrm>
        </p:spPr>
        <p:txBody>
          <a:bodyPr>
            <a:normAutofit fontScale="90000"/>
          </a:bodyPr>
          <a:lstStyle/>
          <a:p>
            <a:r>
              <a:rPr lang="en-US" sz="4000" dirty="0" smtClean="0"/>
              <a:t>Research DOESN’T show that Providing Budgets </a:t>
            </a:r>
            <a:r>
              <a:rPr lang="en-US" dirty="0"/>
              <a:t>=</a:t>
            </a:r>
            <a:r>
              <a:rPr lang="en-US" sz="4000" dirty="0" smtClean="0"/>
              <a:t> Higher Costs</a:t>
            </a:r>
            <a:endParaRPr lang="en-US" sz="4000" dirty="0"/>
          </a:p>
        </p:txBody>
      </p:sp>
      <p:sp>
        <p:nvSpPr>
          <p:cNvPr id="3" name="Content Placeholder 2"/>
          <p:cNvSpPr>
            <a:spLocks noGrp="1"/>
          </p:cNvSpPr>
          <p:nvPr>
            <p:ph idx="4294967295"/>
          </p:nvPr>
        </p:nvSpPr>
        <p:spPr>
          <a:xfrm>
            <a:off x="263347" y="1857375"/>
            <a:ext cx="8617306" cy="4379740"/>
          </a:xfrm>
          <a:prstGeom prst="rect">
            <a:avLst/>
          </a:prstGeom>
        </p:spPr>
        <p:txBody>
          <a:bodyPr>
            <a:noAutofit/>
          </a:bodyPr>
          <a:lstStyle/>
          <a:p>
            <a:pPr>
              <a:lnSpc>
                <a:spcPct val="100000"/>
              </a:lnSpc>
              <a:spcBef>
                <a:spcPts val="0"/>
              </a:spcBef>
            </a:pPr>
            <a:r>
              <a:rPr lang="en-US" sz="2400" dirty="0" smtClean="0"/>
              <a:t>University of Minnesota</a:t>
            </a:r>
          </a:p>
          <a:p>
            <a:pPr lvl="1">
              <a:lnSpc>
                <a:spcPct val="100000"/>
              </a:lnSpc>
              <a:spcBef>
                <a:spcPts val="0"/>
              </a:spcBef>
            </a:pPr>
            <a:r>
              <a:rPr lang="en-US" sz="1600" dirty="0" smtClean="0"/>
              <a:t>Issued </a:t>
            </a:r>
            <a:r>
              <a:rPr lang="en-US" sz="2000" dirty="0" smtClean="0">
                <a:solidFill>
                  <a:srgbClr val="0000FF"/>
                </a:solidFill>
              </a:rPr>
              <a:t>248</a:t>
            </a:r>
            <a:r>
              <a:rPr lang="en-US" sz="1600" dirty="0" smtClean="0"/>
              <a:t> RFP’s with Budgets</a:t>
            </a:r>
          </a:p>
          <a:p>
            <a:pPr lvl="1">
              <a:lnSpc>
                <a:spcPct val="100000"/>
              </a:lnSpc>
              <a:spcBef>
                <a:spcPts val="0"/>
              </a:spcBef>
            </a:pPr>
            <a:r>
              <a:rPr lang="en-US" sz="1600" dirty="0" smtClean="0"/>
              <a:t>Total Estimated Budget = </a:t>
            </a:r>
            <a:r>
              <a:rPr lang="en-US" sz="2000" dirty="0" smtClean="0">
                <a:solidFill>
                  <a:srgbClr val="0000FF"/>
                </a:solidFill>
              </a:rPr>
              <a:t>$222 Million</a:t>
            </a:r>
            <a:endParaRPr lang="en-US" sz="1600" dirty="0" smtClean="0">
              <a:solidFill>
                <a:srgbClr val="0000FF"/>
              </a:solidFill>
            </a:endParaRPr>
          </a:p>
          <a:p>
            <a:pPr lvl="1">
              <a:lnSpc>
                <a:spcPct val="100000"/>
              </a:lnSpc>
              <a:spcBef>
                <a:spcPts val="0"/>
              </a:spcBef>
            </a:pPr>
            <a:r>
              <a:rPr lang="en-US" sz="1600" dirty="0" smtClean="0"/>
              <a:t>Total Average Proposal = $143 Million (36% below budget)</a:t>
            </a:r>
          </a:p>
          <a:p>
            <a:pPr lvl="1">
              <a:lnSpc>
                <a:spcPct val="100000"/>
              </a:lnSpc>
              <a:spcBef>
                <a:spcPts val="0"/>
              </a:spcBef>
            </a:pPr>
            <a:r>
              <a:rPr lang="en-US" sz="1600" dirty="0" smtClean="0"/>
              <a:t>Total Awarded Cost = </a:t>
            </a:r>
            <a:r>
              <a:rPr lang="en-US" sz="2000" dirty="0" smtClean="0">
                <a:solidFill>
                  <a:srgbClr val="0000FF"/>
                </a:solidFill>
              </a:rPr>
              <a:t>$107 Million </a:t>
            </a:r>
            <a:r>
              <a:rPr lang="en-US" sz="1600" dirty="0" smtClean="0"/>
              <a:t>(</a:t>
            </a:r>
            <a:r>
              <a:rPr lang="en-US" dirty="0" smtClean="0">
                <a:solidFill>
                  <a:srgbClr val="C00000"/>
                </a:solidFill>
              </a:rPr>
              <a:t>52%</a:t>
            </a:r>
            <a:r>
              <a:rPr lang="en-US" sz="2000" dirty="0" smtClean="0">
                <a:solidFill>
                  <a:srgbClr val="C00000"/>
                </a:solidFill>
              </a:rPr>
              <a:t> below budget</a:t>
            </a:r>
            <a:r>
              <a:rPr lang="en-US" sz="1600" dirty="0" smtClean="0"/>
              <a:t>)</a:t>
            </a:r>
          </a:p>
          <a:p>
            <a:pPr>
              <a:lnSpc>
                <a:spcPct val="100000"/>
              </a:lnSpc>
              <a:spcBef>
                <a:spcPts val="0"/>
              </a:spcBef>
            </a:pPr>
            <a:endParaRPr lang="en-US" sz="600" dirty="0" smtClean="0"/>
          </a:p>
          <a:p>
            <a:pPr>
              <a:lnSpc>
                <a:spcPct val="100000"/>
              </a:lnSpc>
              <a:spcBef>
                <a:spcPts val="0"/>
              </a:spcBef>
            </a:pPr>
            <a:endParaRPr lang="en-US" sz="1200" dirty="0" smtClean="0"/>
          </a:p>
          <a:p>
            <a:pPr>
              <a:lnSpc>
                <a:spcPct val="100000"/>
              </a:lnSpc>
              <a:spcBef>
                <a:spcPts val="0"/>
              </a:spcBef>
            </a:pPr>
            <a:r>
              <a:rPr lang="en-US" sz="2400" dirty="0" smtClean="0"/>
              <a:t>Dalhousie University</a:t>
            </a:r>
          </a:p>
          <a:p>
            <a:pPr lvl="1">
              <a:lnSpc>
                <a:spcPct val="100000"/>
              </a:lnSpc>
              <a:spcBef>
                <a:spcPts val="0"/>
              </a:spcBef>
            </a:pPr>
            <a:r>
              <a:rPr lang="en-US" sz="1600" dirty="0" smtClean="0"/>
              <a:t>First project issued with a budget = $500,000</a:t>
            </a:r>
          </a:p>
          <a:p>
            <a:pPr lvl="1">
              <a:lnSpc>
                <a:spcPct val="100000"/>
              </a:lnSpc>
              <a:spcBef>
                <a:spcPts val="0"/>
              </a:spcBef>
            </a:pPr>
            <a:r>
              <a:rPr lang="en-US" sz="1600" dirty="0" smtClean="0"/>
              <a:t>Only 1 Bidder, Awarded for $284,300 (</a:t>
            </a:r>
            <a:r>
              <a:rPr lang="en-US" dirty="0" smtClean="0">
                <a:solidFill>
                  <a:srgbClr val="C00000"/>
                </a:solidFill>
              </a:rPr>
              <a:t>43%</a:t>
            </a:r>
            <a:r>
              <a:rPr lang="en-US" sz="2000" dirty="0" smtClean="0">
                <a:solidFill>
                  <a:srgbClr val="C00000"/>
                </a:solidFill>
              </a:rPr>
              <a:t> below budget</a:t>
            </a:r>
            <a:r>
              <a:rPr lang="en-US" sz="1600" dirty="0" smtClean="0"/>
              <a:t>)</a:t>
            </a:r>
          </a:p>
          <a:p>
            <a:pPr>
              <a:lnSpc>
                <a:spcPct val="100000"/>
              </a:lnSpc>
              <a:spcBef>
                <a:spcPts val="0"/>
              </a:spcBef>
            </a:pPr>
            <a:endParaRPr lang="en-US" sz="1050" dirty="0" smtClean="0"/>
          </a:p>
          <a:p>
            <a:pPr>
              <a:lnSpc>
                <a:spcPct val="100000"/>
              </a:lnSpc>
              <a:spcBef>
                <a:spcPts val="0"/>
              </a:spcBef>
            </a:pPr>
            <a:endParaRPr lang="en-US" sz="800" dirty="0" smtClean="0"/>
          </a:p>
          <a:p>
            <a:pPr>
              <a:lnSpc>
                <a:spcPct val="100000"/>
              </a:lnSpc>
              <a:spcBef>
                <a:spcPts val="0"/>
              </a:spcBef>
            </a:pPr>
            <a:r>
              <a:rPr lang="en-US" sz="2400" dirty="0" smtClean="0"/>
              <a:t>Queens University</a:t>
            </a:r>
          </a:p>
          <a:p>
            <a:pPr lvl="1">
              <a:lnSpc>
                <a:spcPct val="100000"/>
              </a:lnSpc>
              <a:spcBef>
                <a:spcPts val="0"/>
              </a:spcBef>
            </a:pPr>
            <a:r>
              <a:rPr lang="en-US" sz="1600" dirty="0" smtClean="0"/>
              <a:t>HVAC budget = $500,000</a:t>
            </a:r>
          </a:p>
          <a:p>
            <a:pPr lvl="1">
              <a:lnSpc>
                <a:spcPct val="100000"/>
              </a:lnSpc>
              <a:spcBef>
                <a:spcPts val="0"/>
              </a:spcBef>
            </a:pPr>
            <a:r>
              <a:rPr lang="en-US" sz="1600" dirty="0" smtClean="0"/>
              <a:t>Average proposal cost was $451,000 (</a:t>
            </a:r>
            <a:r>
              <a:rPr lang="en-US" dirty="0" smtClean="0">
                <a:solidFill>
                  <a:srgbClr val="C00000"/>
                </a:solidFill>
              </a:rPr>
              <a:t>10%</a:t>
            </a:r>
            <a:r>
              <a:rPr lang="en-US" sz="2000" dirty="0" smtClean="0">
                <a:solidFill>
                  <a:srgbClr val="C00000"/>
                </a:solidFill>
              </a:rPr>
              <a:t> </a:t>
            </a:r>
            <a:r>
              <a:rPr lang="en-US" sz="2000" dirty="0">
                <a:solidFill>
                  <a:srgbClr val="C00000"/>
                </a:solidFill>
              </a:rPr>
              <a:t>below budget</a:t>
            </a:r>
            <a:r>
              <a:rPr lang="en-US" sz="1600" dirty="0"/>
              <a:t>)</a:t>
            </a:r>
          </a:p>
          <a:p>
            <a:pPr>
              <a:lnSpc>
                <a:spcPct val="100000"/>
              </a:lnSpc>
              <a:spcBef>
                <a:spcPts val="0"/>
              </a:spcBef>
            </a:pPr>
            <a:endParaRPr lang="en-US" sz="600" dirty="0" smtClean="0"/>
          </a:p>
          <a:p>
            <a:pPr>
              <a:lnSpc>
                <a:spcPct val="100000"/>
              </a:lnSpc>
              <a:spcBef>
                <a:spcPts val="0"/>
              </a:spcBef>
            </a:pPr>
            <a:endParaRPr lang="en-US" sz="600" dirty="0" smtClean="0"/>
          </a:p>
        </p:txBody>
      </p:sp>
    </p:spTree>
    <p:extLst>
      <p:ext uri="{BB962C8B-B14F-4D97-AF65-F5344CB8AC3E}">
        <p14:creationId xmlns:p14="http://schemas.microsoft.com/office/powerpoint/2010/main" val="236530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234916"/>
            <a:ext cx="9144000" cy="4547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58243" y="1249188"/>
            <a:ext cx="8760847" cy="4082409"/>
            <a:chOff x="287867" y="1252398"/>
            <a:chExt cx="8760847" cy="4082409"/>
          </a:xfrm>
        </p:grpSpPr>
        <p:pic>
          <p:nvPicPr>
            <p:cNvPr id="28" name="Picture 27" descr="3 phases-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436" y="2155331"/>
              <a:ext cx="6960278" cy="2645319"/>
            </a:xfrm>
            <a:prstGeom prst="rect">
              <a:avLst/>
            </a:prstGeom>
          </p:spPr>
        </p:pic>
        <p:sp>
          <p:nvSpPr>
            <p:cNvPr id="12" name="TextBox 11"/>
            <p:cNvSpPr txBox="1"/>
            <p:nvPr/>
          </p:nvSpPr>
          <p:spPr>
            <a:xfrm>
              <a:off x="2213237" y="4337051"/>
              <a:ext cx="2058813" cy="646331"/>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r>
                <a:rPr lang="en-US" sz="1800" b="1" dirty="0" smtClean="0">
                  <a:solidFill>
                    <a:srgbClr val="00A651"/>
                  </a:solidFill>
                </a:rPr>
                <a:t>PROCUREMENT &amp; SELECTION</a:t>
              </a:r>
            </a:p>
          </p:txBody>
        </p:sp>
        <p:sp>
          <p:nvSpPr>
            <p:cNvPr id="13" name="TextBox 12"/>
            <p:cNvSpPr txBox="1"/>
            <p:nvPr/>
          </p:nvSpPr>
          <p:spPr>
            <a:xfrm>
              <a:off x="4317733" y="4337051"/>
              <a:ext cx="2632157" cy="646331"/>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r>
                <a:rPr lang="en-US" sz="1800" b="1" spc="-50" dirty="0" smtClean="0">
                  <a:solidFill>
                    <a:srgbClr val="BF1E2D"/>
                  </a:solidFill>
                </a:rPr>
                <a:t>PRE-AWARD</a:t>
              </a:r>
            </a:p>
            <a:p>
              <a:r>
                <a:rPr lang="en-US" sz="1800" b="1" spc="-50" dirty="0" smtClean="0">
                  <a:solidFill>
                    <a:srgbClr val="BF1E2D"/>
                  </a:solidFill>
                </a:rPr>
                <a:t>CLARIFICATION</a:t>
              </a:r>
              <a:endParaRPr lang="en-US" sz="1800" b="1" spc="-50" dirty="0">
                <a:solidFill>
                  <a:srgbClr val="BF1E2D"/>
                </a:solidFill>
              </a:endParaRPr>
            </a:p>
          </p:txBody>
        </p:sp>
        <p:sp>
          <p:nvSpPr>
            <p:cNvPr id="14" name="TextBox 13"/>
            <p:cNvSpPr txBox="1"/>
            <p:nvPr/>
          </p:nvSpPr>
          <p:spPr>
            <a:xfrm>
              <a:off x="6606593" y="4337050"/>
              <a:ext cx="2333116" cy="646331"/>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r>
                <a:rPr lang="en-US" sz="1800" b="1" dirty="0" smtClean="0">
                  <a:solidFill>
                    <a:srgbClr val="0F75BC"/>
                  </a:solidFill>
                </a:rPr>
                <a:t>PERFORMANCE</a:t>
              </a:r>
            </a:p>
            <a:p>
              <a:r>
                <a:rPr lang="en-US" sz="1800" b="1" dirty="0" smtClean="0">
                  <a:solidFill>
                    <a:srgbClr val="0F75BC"/>
                  </a:solidFill>
                </a:rPr>
                <a:t>METRICS</a:t>
              </a:r>
              <a:endParaRPr lang="en-US" sz="1800" b="1" dirty="0">
                <a:solidFill>
                  <a:srgbClr val="0F75BC"/>
                </a:solidFill>
              </a:endParaRPr>
            </a:p>
          </p:txBody>
        </p:sp>
        <p:sp>
          <p:nvSpPr>
            <p:cNvPr id="9" name="TextBox 8"/>
            <p:cNvSpPr txBox="1"/>
            <p:nvPr/>
          </p:nvSpPr>
          <p:spPr>
            <a:xfrm>
              <a:off x="5761062" y="1252398"/>
              <a:ext cx="1422424" cy="628185"/>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pPr algn="ctr">
                <a:lnSpc>
                  <a:spcPts val="2200"/>
                </a:lnSpc>
              </a:pPr>
              <a:r>
                <a:rPr lang="en-US" sz="1600" b="1" dirty="0" smtClean="0">
                  <a:solidFill>
                    <a:schemeClr val="tx1">
                      <a:lumMod val="75000"/>
                      <a:lumOff val="25000"/>
                    </a:schemeClr>
                  </a:solidFill>
                </a:rPr>
                <a:t>CONTRACT</a:t>
              </a:r>
            </a:p>
            <a:p>
              <a:pPr algn="ctr">
                <a:lnSpc>
                  <a:spcPts val="2200"/>
                </a:lnSpc>
              </a:pPr>
              <a:r>
                <a:rPr lang="en-US" sz="1600" b="1" dirty="0" smtClean="0">
                  <a:solidFill>
                    <a:schemeClr val="tx1">
                      <a:lumMod val="75000"/>
                      <a:lumOff val="25000"/>
                    </a:schemeClr>
                  </a:solidFill>
                </a:rPr>
                <a:t>AWARD</a:t>
              </a:r>
              <a:endParaRPr lang="en-US" sz="1600" b="1" dirty="0">
                <a:solidFill>
                  <a:schemeClr val="tx1">
                    <a:lumMod val="75000"/>
                    <a:lumOff val="25000"/>
                  </a:schemeClr>
                </a:solidFill>
              </a:endParaRPr>
            </a:p>
          </p:txBody>
        </p:sp>
        <p:sp>
          <p:nvSpPr>
            <p:cNvPr id="4" name="Rounded Rectangle 3"/>
            <p:cNvSpPr/>
            <p:nvPr/>
          </p:nvSpPr>
          <p:spPr>
            <a:xfrm>
              <a:off x="6374570" y="1894855"/>
              <a:ext cx="173540" cy="343995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 name="Group 7"/>
            <p:cNvGrpSpPr/>
            <p:nvPr/>
          </p:nvGrpSpPr>
          <p:grpSpPr>
            <a:xfrm>
              <a:off x="287867" y="2195061"/>
              <a:ext cx="2497768" cy="2122955"/>
              <a:chOff x="1015971" y="2290127"/>
              <a:chExt cx="2302565" cy="2040756"/>
            </a:xfrm>
          </p:grpSpPr>
          <p:grpSp>
            <p:nvGrpSpPr>
              <p:cNvPr id="7" name="Group 6"/>
              <p:cNvGrpSpPr/>
              <p:nvPr/>
            </p:nvGrpSpPr>
            <p:grpSpPr>
              <a:xfrm>
                <a:off x="1015971" y="2290127"/>
                <a:ext cx="2302565" cy="2040756"/>
                <a:chOff x="1015971" y="2290127"/>
                <a:chExt cx="2302565" cy="2040756"/>
              </a:xfrm>
            </p:grpSpPr>
            <p:sp>
              <p:nvSpPr>
                <p:cNvPr id="5" name="Right Arrow 4"/>
                <p:cNvSpPr/>
                <p:nvPr/>
              </p:nvSpPr>
              <p:spPr>
                <a:xfrm>
                  <a:off x="1015971" y="2448349"/>
                  <a:ext cx="2302565" cy="1882534"/>
                </a:xfrm>
                <a:prstGeom prst="rightArrow">
                  <a:avLst>
                    <a:gd name="adj1" fmla="val 77999"/>
                    <a:gd name="adj2" fmla="val 32218"/>
                  </a:avLst>
                </a:prstGeom>
                <a:solidFill>
                  <a:srgbClr val="F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latin typeface="Javanese Text" panose="02000000000000000000" pitchFamily="2" charset="0"/>
                    <a:ea typeface="Tahoma" panose="020B0604030504040204" pitchFamily="34" charset="0"/>
                    <a:cs typeface="Tahoma" panose="020B0604030504040204" pitchFamily="34" charset="0"/>
                  </a:endParaRPr>
                </a:p>
              </p:txBody>
            </p:sp>
            <p:sp>
              <p:nvSpPr>
                <p:cNvPr id="6" name="TextBox 5"/>
                <p:cNvSpPr txBox="1"/>
                <p:nvPr/>
              </p:nvSpPr>
              <p:spPr>
                <a:xfrm>
                  <a:off x="1390898" y="2290127"/>
                  <a:ext cx="952888" cy="2040755"/>
                </a:xfrm>
                <a:prstGeom prst="rect">
                  <a:avLst/>
                </a:prstGeom>
                <a:noFill/>
              </p:spPr>
              <p:txBody>
                <a:bodyPr wrap="square" rtlCol="0" anchor="ctr" anchorCtr="0">
                  <a:noAutofit/>
                </a:bodyPr>
                <a:lstStyle/>
                <a:p>
                  <a:pPr algn="ctr"/>
                  <a:r>
                    <a:rPr lang="en-US" sz="18000" dirty="0" smtClean="0">
                      <a:solidFill>
                        <a:schemeClr val="bg1"/>
                      </a:solidFill>
                    </a:rPr>
                    <a:t>0</a:t>
                  </a:r>
                  <a:endParaRPr lang="en-US" sz="18000" dirty="0">
                    <a:solidFill>
                      <a:schemeClr val="bg1"/>
                    </a:solidFill>
                  </a:endParaRPr>
                </a:p>
              </p:txBody>
            </p:sp>
          </p:grpSp>
          <p:sp>
            <p:nvSpPr>
              <p:cNvPr id="15" name="Rectangle 14"/>
              <p:cNvSpPr/>
              <p:nvPr/>
            </p:nvSpPr>
            <p:spPr>
              <a:xfrm>
                <a:off x="1354548" y="2476098"/>
                <a:ext cx="1041170" cy="170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354549" y="4133216"/>
                <a:ext cx="1041170" cy="170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296491" y="4335036"/>
              <a:ext cx="1916746" cy="646331"/>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r>
                <a:rPr lang="en-US" sz="1800" b="1" spc="-50" dirty="0" smtClean="0">
                  <a:solidFill>
                    <a:srgbClr val="F29C00"/>
                  </a:solidFill>
                </a:rPr>
                <a:t>SCOPE</a:t>
              </a:r>
            </a:p>
            <a:p>
              <a:r>
                <a:rPr lang="en-US" sz="1800" b="1" spc="-50" dirty="0" smtClean="0">
                  <a:solidFill>
                    <a:srgbClr val="F29C00"/>
                  </a:solidFill>
                </a:rPr>
                <a:t>DEVELOPMENT</a:t>
              </a:r>
              <a:endParaRPr lang="en-US" sz="1800" b="1" spc="-50" dirty="0">
                <a:solidFill>
                  <a:srgbClr val="F29C00"/>
                </a:solidFill>
              </a:endParaRPr>
            </a:p>
          </p:txBody>
        </p:sp>
      </p:grpSp>
    </p:spTree>
    <p:extLst>
      <p:ext uri="{BB962C8B-B14F-4D97-AF65-F5344CB8AC3E}">
        <p14:creationId xmlns:p14="http://schemas.microsoft.com/office/powerpoint/2010/main" val="778628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5444" y="321753"/>
            <a:ext cx="8229600" cy="540188"/>
          </a:xfrm>
        </p:spPr>
        <p:txBody>
          <a:bodyPr>
            <a:normAutofit fontScale="90000"/>
          </a:bodyPr>
          <a:lstStyle/>
          <a:p>
            <a:r>
              <a:rPr lang="en-US" dirty="0" smtClean="0"/>
              <a:t>Scope Definition vs. Proposal Variation</a:t>
            </a:r>
            <a:endParaRPr lang="en-US" dirty="0"/>
          </a:p>
        </p:txBody>
      </p:sp>
      <p:sp>
        <p:nvSpPr>
          <p:cNvPr id="7" name="TextBox 6"/>
          <p:cNvSpPr txBox="1"/>
          <p:nvPr/>
        </p:nvSpPr>
        <p:spPr>
          <a:xfrm>
            <a:off x="-97065" y="3132142"/>
            <a:ext cx="3957865" cy="978729"/>
          </a:xfrm>
          <a:prstGeom prst="rect">
            <a:avLst/>
          </a:prstGeom>
          <a:noFill/>
        </p:spPr>
        <p:txBody>
          <a:bodyPr wrap="square" rtlCol="0">
            <a:spAutoFit/>
          </a:bodyPr>
          <a:lstStyle/>
          <a:p>
            <a:pPr algn="ctr">
              <a:lnSpc>
                <a:spcPct val="90000"/>
              </a:lnSpc>
            </a:pPr>
            <a:r>
              <a:rPr lang="en-US" sz="3200" b="1" dirty="0" smtClean="0">
                <a:latin typeface="+mn-lt"/>
              </a:rPr>
              <a:t>Variation among </a:t>
            </a:r>
          </a:p>
          <a:p>
            <a:pPr algn="ctr">
              <a:lnSpc>
                <a:spcPct val="90000"/>
              </a:lnSpc>
            </a:pPr>
            <a:r>
              <a:rPr lang="en-US" sz="3200" b="1" dirty="0" smtClean="0">
                <a:latin typeface="+mn-lt"/>
              </a:rPr>
              <a:t>Competing Proposals</a:t>
            </a:r>
            <a:endParaRPr lang="en-US" sz="3200" b="1" dirty="0">
              <a:latin typeface="+mn-lt"/>
            </a:endParaRPr>
          </a:p>
        </p:txBody>
      </p:sp>
      <p:sp>
        <p:nvSpPr>
          <p:cNvPr id="9" name="TextBox 8"/>
          <p:cNvSpPr txBox="1"/>
          <p:nvPr/>
        </p:nvSpPr>
        <p:spPr>
          <a:xfrm>
            <a:off x="149015" y="6343113"/>
            <a:ext cx="6160575" cy="400110"/>
          </a:xfrm>
          <a:prstGeom prst="rect">
            <a:avLst/>
          </a:prstGeom>
          <a:solidFill>
            <a:schemeClr val="bg1"/>
          </a:solidFill>
          <a:ln>
            <a:solidFill>
              <a:srgbClr val="C00000"/>
            </a:solidFill>
          </a:ln>
        </p:spPr>
        <p:txBody>
          <a:bodyPr wrap="square" rtlCol="0">
            <a:spAutoFit/>
          </a:bodyPr>
          <a:lstStyle/>
          <a:p>
            <a:pPr algn="ctr"/>
            <a:r>
              <a:rPr lang="en-US" b="1" dirty="0" smtClean="0"/>
              <a:t>N = 347 projects (1,850 individual proposals)</a:t>
            </a:r>
            <a:endParaRPr lang="en-US" b="1" dirty="0"/>
          </a:p>
        </p:txBody>
      </p:sp>
      <p:grpSp>
        <p:nvGrpSpPr>
          <p:cNvPr id="2" name="Group 1"/>
          <p:cNvGrpSpPr/>
          <p:nvPr/>
        </p:nvGrpSpPr>
        <p:grpSpPr>
          <a:xfrm>
            <a:off x="6500254" y="3017274"/>
            <a:ext cx="2354524" cy="1584131"/>
            <a:chOff x="6712125" y="808639"/>
            <a:chExt cx="2354524" cy="1584131"/>
          </a:xfrm>
        </p:grpSpPr>
        <p:sp>
          <p:nvSpPr>
            <p:cNvPr id="13" name="TextBox 12"/>
            <p:cNvSpPr txBox="1"/>
            <p:nvPr/>
          </p:nvSpPr>
          <p:spPr>
            <a:xfrm>
              <a:off x="6712125" y="808639"/>
              <a:ext cx="2354524" cy="1584131"/>
            </a:xfrm>
            <a:prstGeom prst="rect">
              <a:avLst/>
            </a:prstGeom>
            <a:solidFill>
              <a:schemeClr val="bg1"/>
            </a:solidFill>
            <a:ln>
              <a:solidFill>
                <a:schemeClr val="tx1"/>
              </a:solidFill>
            </a:ln>
          </p:spPr>
          <p:txBody>
            <a:bodyPr wrap="square" rtlCol="0">
              <a:noAutofit/>
            </a:bodyPr>
            <a:lstStyle/>
            <a:p>
              <a:pPr algn="ctr"/>
              <a:endParaRPr lang="en-US" b="1" u="sng" dirty="0"/>
            </a:p>
          </p:txBody>
        </p:sp>
        <p:sp>
          <p:nvSpPr>
            <p:cNvPr id="12" name="TextBox 11"/>
            <p:cNvSpPr txBox="1"/>
            <p:nvPr/>
          </p:nvSpPr>
          <p:spPr>
            <a:xfrm>
              <a:off x="6762931" y="831833"/>
              <a:ext cx="2267547" cy="344677"/>
            </a:xfrm>
            <a:prstGeom prst="rect">
              <a:avLst/>
            </a:prstGeom>
            <a:solidFill>
              <a:schemeClr val="bg1"/>
            </a:solidFill>
          </p:spPr>
          <p:txBody>
            <a:bodyPr wrap="square" lIns="0" rIns="0" rtlCol="0">
              <a:noAutofit/>
            </a:bodyPr>
            <a:lstStyle/>
            <a:p>
              <a:pPr algn="ctr"/>
              <a:r>
                <a:rPr lang="en-US" sz="2000" b="1" u="sng" dirty="0" smtClean="0"/>
                <a:t>Scope Definition </a:t>
              </a:r>
              <a:endParaRPr lang="en-US" sz="2000" b="1" u="sng" dirty="0"/>
            </a:p>
          </p:txBody>
        </p:sp>
        <p:sp>
          <p:nvSpPr>
            <p:cNvPr id="4" name="TextBox 3"/>
            <p:cNvSpPr txBox="1"/>
            <p:nvPr/>
          </p:nvSpPr>
          <p:spPr>
            <a:xfrm>
              <a:off x="7123011" y="1189186"/>
              <a:ext cx="1867678" cy="353943"/>
            </a:xfrm>
            <a:prstGeom prst="rect">
              <a:avLst/>
            </a:prstGeom>
            <a:solidFill>
              <a:schemeClr val="bg1"/>
            </a:solidFill>
          </p:spPr>
          <p:txBody>
            <a:bodyPr wrap="square" lIns="0" tIns="0" rIns="0" rtlCol="0">
              <a:spAutoFit/>
            </a:bodyPr>
            <a:lstStyle/>
            <a:p>
              <a:r>
                <a:rPr lang="en-US" sz="2000" b="1" dirty="0" smtClean="0">
                  <a:solidFill>
                    <a:srgbClr val="C00000"/>
                  </a:solidFill>
                </a:rPr>
                <a:t>Poor </a:t>
              </a:r>
              <a:endParaRPr lang="en-US" sz="2000" b="1" dirty="0">
                <a:solidFill>
                  <a:srgbClr val="C00000"/>
                </a:solidFill>
              </a:endParaRPr>
            </a:p>
          </p:txBody>
        </p:sp>
        <p:sp>
          <p:nvSpPr>
            <p:cNvPr id="10" name="TextBox 9"/>
            <p:cNvSpPr txBox="1"/>
            <p:nvPr/>
          </p:nvSpPr>
          <p:spPr>
            <a:xfrm>
              <a:off x="7123011" y="1902389"/>
              <a:ext cx="1943638" cy="353943"/>
            </a:xfrm>
            <a:prstGeom prst="rect">
              <a:avLst/>
            </a:prstGeom>
            <a:solidFill>
              <a:schemeClr val="bg1"/>
            </a:solidFill>
          </p:spPr>
          <p:txBody>
            <a:bodyPr wrap="square" lIns="0" tIns="0" rIns="0" rtlCol="0">
              <a:spAutoFit/>
            </a:bodyPr>
            <a:lstStyle/>
            <a:p>
              <a:r>
                <a:rPr lang="en-US" sz="2000" b="1" dirty="0" smtClean="0">
                  <a:solidFill>
                    <a:schemeClr val="accent6"/>
                  </a:solidFill>
                </a:rPr>
                <a:t>High</a:t>
              </a:r>
              <a:endParaRPr lang="en-US" sz="2000" b="1" dirty="0">
                <a:solidFill>
                  <a:schemeClr val="accent6"/>
                </a:solidFill>
              </a:endParaRPr>
            </a:p>
          </p:txBody>
        </p:sp>
        <p:sp>
          <p:nvSpPr>
            <p:cNvPr id="11" name="TextBox 10"/>
            <p:cNvSpPr txBox="1"/>
            <p:nvPr/>
          </p:nvSpPr>
          <p:spPr>
            <a:xfrm>
              <a:off x="7133395" y="1537699"/>
              <a:ext cx="1331649" cy="353943"/>
            </a:xfrm>
            <a:prstGeom prst="rect">
              <a:avLst/>
            </a:prstGeom>
            <a:solidFill>
              <a:schemeClr val="bg1"/>
            </a:solidFill>
          </p:spPr>
          <p:txBody>
            <a:bodyPr wrap="square" lIns="0" tIns="0" rIns="0" rtlCol="0">
              <a:spAutoFit/>
            </a:bodyPr>
            <a:lstStyle/>
            <a:p>
              <a:r>
                <a:rPr lang="en-US" sz="2000" b="1" dirty="0" smtClean="0">
                  <a:solidFill>
                    <a:srgbClr val="0070C0"/>
                  </a:solidFill>
                </a:rPr>
                <a:t>Moderate</a:t>
              </a:r>
              <a:endParaRPr lang="en-US" sz="2000" b="1" dirty="0">
                <a:solidFill>
                  <a:srgbClr val="0070C0"/>
                </a:solidFill>
              </a:endParaRPr>
            </a:p>
          </p:txBody>
        </p:sp>
      </p:grpSp>
      <p:pic>
        <p:nvPicPr>
          <p:cNvPr id="14" name="Picture 13"/>
          <p:cNvPicPr>
            <a:picLocks noChangeAspect="1"/>
          </p:cNvPicPr>
          <p:nvPr/>
        </p:nvPicPr>
        <p:blipFill>
          <a:blip r:embed="rId3"/>
          <a:stretch>
            <a:fillRect/>
          </a:stretch>
        </p:blipFill>
        <p:spPr>
          <a:xfrm>
            <a:off x="3719651" y="1077637"/>
            <a:ext cx="2515716" cy="5067300"/>
          </a:xfrm>
          <a:prstGeom prst="rect">
            <a:avLst/>
          </a:prstGeom>
        </p:spPr>
      </p:pic>
    </p:spTree>
    <p:custDataLst>
      <p:tags r:id="rId1"/>
    </p:custDataLst>
    <p:extLst>
      <p:ext uri="{BB962C8B-B14F-4D97-AF65-F5344CB8AC3E}">
        <p14:creationId xmlns:p14="http://schemas.microsoft.com/office/powerpoint/2010/main" val="368647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14" y="79990"/>
            <a:ext cx="7886700" cy="1325563"/>
          </a:xfrm>
        </p:spPr>
        <p:txBody>
          <a:bodyPr/>
          <a:lstStyle/>
          <a:p>
            <a:r>
              <a:rPr lang="en-US" dirty="0" smtClean="0"/>
              <a:t>Releasing the Project Schedule</a:t>
            </a:r>
            <a:endParaRPr lang="en-US" dirty="0"/>
          </a:p>
        </p:txBody>
      </p:sp>
      <p:sp>
        <p:nvSpPr>
          <p:cNvPr id="4" name="Content Placeholder 2"/>
          <p:cNvSpPr txBox="1">
            <a:spLocks/>
          </p:cNvSpPr>
          <p:nvPr/>
        </p:nvSpPr>
        <p:spPr bwMode="auto">
          <a:xfrm>
            <a:off x="570461" y="1221713"/>
            <a:ext cx="7886700" cy="477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aramond" pitchFamily="18" charset="0"/>
                <a:ea typeface="ＭＳ Ｐゴシック" charset="-128"/>
                <a:cs typeface="Garamond" pitchFamily="18"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aramond" pitchFamily="18" charset="0"/>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aramond" pitchFamily="18" charset="0"/>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aramond" pitchFamily="18" charset="0"/>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aramond" pitchFamily="18"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Design Services for new Interdisciplinary Engineering &amp; Architecture campus building.</a:t>
            </a:r>
          </a:p>
          <a:p>
            <a:endParaRPr lang="en-US" sz="2800" dirty="0"/>
          </a:p>
          <a:p>
            <a:endParaRPr lang="en-US" sz="2800" dirty="0" smtClean="0"/>
          </a:p>
          <a:p>
            <a:endParaRPr lang="en-US" sz="2800" dirty="0"/>
          </a:p>
          <a:p>
            <a:endParaRPr lang="en-US" sz="2800" dirty="0" smtClean="0"/>
          </a:p>
          <a:p>
            <a:r>
              <a:rPr lang="en-US" sz="2800" dirty="0" smtClean="0"/>
              <a:t>#1 = Vendor 4 = 85.9 points</a:t>
            </a:r>
          </a:p>
          <a:p>
            <a:r>
              <a:rPr lang="en-US" sz="2800" dirty="0" smtClean="0"/>
              <a:t>#2 = Vendor 6 = 85.6 points</a:t>
            </a:r>
            <a:endParaRPr lang="en-US" sz="2800" dirty="0"/>
          </a:p>
        </p:txBody>
      </p:sp>
      <p:graphicFrame>
        <p:nvGraphicFramePr>
          <p:cNvPr id="5" name="Content Placeholder 3"/>
          <p:cNvGraphicFramePr>
            <a:graphicFrameLocks/>
          </p:cNvGraphicFramePr>
          <p:nvPr>
            <p:extLst/>
          </p:nvPr>
        </p:nvGraphicFramePr>
        <p:xfrm>
          <a:off x="283634" y="2364713"/>
          <a:ext cx="8762998" cy="1340403"/>
        </p:xfrm>
        <a:graphic>
          <a:graphicData uri="http://schemas.openxmlformats.org/drawingml/2006/table">
            <a:tbl>
              <a:tblPr/>
              <a:tblGrid>
                <a:gridCol w="765700">
                  <a:extLst>
                    <a:ext uri="{9D8B030D-6E8A-4147-A177-3AD203B41FA5}">
                      <a16:colId xmlns:a16="http://schemas.microsoft.com/office/drawing/2014/main" val="20000"/>
                    </a:ext>
                  </a:extLst>
                </a:gridCol>
                <a:gridCol w="935854">
                  <a:extLst>
                    <a:ext uri="{9D8B030D-6E8A-4147-A177-3AD203B41FA5}">
                      <a16:colId xmlns:a16="http://schemas.microsoft.com/office/drawing/2014/main" val="20001"/>
                    </a:ext>
                  </a:extLst>
                </a:gridCol>
                <a:gridCol w="935854">
                  <a:extLst>
                    <a:ext uri="{9D8B030D-6E8A-4147-A177-3AD203B41FA5}">
                      <a16:colId xmlns:a16="http://schemas.microsoft.com/office/drawing/2014/main" val="20002"/>
                    </a:ext>
                  </a:extLst>
                </a:gridCol>
                <a:gridCol w="850777">
                  <a:extLst>
                    <a:ext uri="{9D8B030D-6E8A-4147-A177-3AD203B41FA5}">
                      <a16:colId xmlns:a16="http://schemas.microsoft.com/office/drawing/2014/main" val="20003"/>
                    </a:ext>
                  </a:extLst>
                </a:gridCol>
                <a:gridCol w="935854">
                  <a:extLst>
                    <a:ext uri="{9D8B030D-6E8A-4147-A177-3AD203B41FA5}">
                      <a16:colId xmlns:a16="http://schemas.microsoft.com/office/drawing/2014/main" val="20004"/>
                    </a:ext>
                  </a:extLst>
                </a:gridCol>
                <a:gridCol w="935854">
                  <a:extLst>
                    <a:ext uri="{9D8B030D-6E8A-4147-A177-3AD203B41FA5}">
                      <a16:colId xmlns:a16="http://schemas.microsoft.com/office/drawing/2014/main" val="20005"/>
                    </a:ext>
                  </a:extLst>
                </a:gridCol>
                <a:gridCol w="850777">
                  <a:extLst>
                    <a:ext uri="{9D8B030D-6E8A-4147-A177-3AD203B41FA5}">
                      <a16:colId xmlns:a16="http://schemas.microsoft.com/office/drawing/2014/main" val="20006"/>
                    </a:ext>
                  </a:extLst>
                </a:gridCol>
                <a:gridCol w="850777">
                  <a:extLst>
                    <a:ext uri="{9D8B030D-6E8A-4147-A177-3AD203B41FA5}">
                      <a16:colId xmlns:a16="http://schemas.microsoft.com/office/drawing/2014/main" val="20007"/>
                    </a:ext>
                  </a:extLst>
                </a:gridCol>
                <a:gridCol w="850777">
                  <a:extLst>
                    <a:ext uri="{9D8B030D-6E8A-4147-A177-3AD203B41FA5}">
                      <a16:colId xmlns:a16="http://schemas.microsoft.com/office/drawing/2014/main" val="20008"/>
                    </a:ext>
                  </a:extLst>
                </a:gridCol>
                <a:gridCol w="850774">
                  <a:extLst>
                    <a:ext uri="{9D8B030D-6E8A-4147-A177-3AD203B41FA5}">
                      <a16:colId xmlns:a16="http://schemas.microsoft.com/office/drawing/2014/main" val="20009"/>
                    </a:ext>
                  </a:extLst>
                </a:gridCol>
              </a:tblGrid>
              <a:tr h="762000">
                <a:tc>
                  <a:txBody>
                    <a:bodyPr/>
                    <a:lstStyle/>
                    <a:p>
                      <a:pPr algn="l" fontAlgn="b"/>
                      <a:r>
                        <a:rPr lang="en-US" sz="2000" b="1" i="0" u="none" strike="noStrike" dirty="0" smtClean="0">
                          <a:solidFill>
                            <a:srgbClr val="000000"/>
                          </a:solidFill>
                          <a:effectLst/>
                          <a:latin typeface="Arial"/>
                        </a:rPr>
                        <a:t>Cost</a:t>
                      </a:r>
                      <a:endParaRPr lang="en-US" sz="2000" b="1" i="0" u="none" strike="noStrike" dirty="0">
                        <a:solidFill>
                          <a:srgbClr val="000000"/>
                        </a:solidFill>
                        <a:effectLst/>
                        <a:latin typeface="Arial"/>
                      </a:endParaRPr>
                    </a:p>
                  </a:txBody>
                  <a:tcPr marL="7903" marR="7903" marT="79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b="1" i="0" u="none" strike="noStrike" dirty="0" smtClean="0">
                          <a:solidFill>
                            <a:srgbClr val="000000"/>
                          </a:solidFill>
                          <a:effectLst/>
                          <a:latin typeface="Arial"/>
                        </a:rPr>
                        <a:t>1</a:t>
                      </a:r>
                      <a:endParaRPr lang="en-US" sz="2800" b="1" i="0" u="none" strike="noStrike" dirty="0">
                        <a:solidFill>
                          <a:srgbClr val="000000"/>
                        </a:solidFill>
                        <a:effectLst/>
                        <a:latin typeface="Arial"/>
                      </a:endParaRPr>
                    </a:p>
                  </a:txBody>
                  <a:tcPr marL="7903" marR="7903" marT="790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b="1" i="0" u="none" strike="noStrike" dirty="0" smtClean="0">
                          <a:solidFill>
                            <a:srgbClr val="000000"/>
                          </a:solidFill>
                          <a:effectLst/>
                          <a:latin typeface="Arial"/>
                        </a:rPr>
                        <a:t>2</a:t>
                      </a:r>
                      <a:endParaRPr lang="en-US" sz="2800" b="1" i="0" u="none" strike="noStrike" dirty="0">
                        <a:solidFill>
                          <a:srgbClr val="000000"/>
                        </a:solidFill>
                        <a:effectLst/>
                        <a:latin typeface="Arial"/>
                      </a:endParaRPr>
                    </a:p>
                  </a:txBody>
                  <a:tcPr marL="7903" marR="7903" marT="7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b="1" i="0" u="none" strike="noStrike" dirty="0" smtClean="0">
                          <a:solidFill>
                            <a:srgbClr val="000000"/>
                          </a:solidFill>
                          <a:effectLst/>
                          <a:latin typeface="Arial"/>
                        </a:rPr>
                        <a:t>3</a:t>
                      </a:r>
                      <a:endParaRPr lang="en-US" sz="2800" b="1" i="0" u="none" strike="noStrike" dirty="0">
                        <a:solidFill>
                          <a:srgbClr val="000000"/>
                        </a:solidFill>
                        <a:effectLst/>
                        <a:latin typeface="Arial"/>
                      </a:endParaRPr>
                    </a:p>
                  </a:txBody>
                  <a:tcPr marL="7903" marR="7903" marT="7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b="1" i="0" u="none" strike="noStrike" dirty="0" smtClean="0">
                          <a:solidFill>
                            <a:srgbClr val="000000"/>
                          </a:solidFill>
                          <a:effectLst/>
                          <a:latin typeface="Arial"/>
                        </a:rPr>
                        <a:t>4</a:t>
                      </a:r>
                      <a:endParaRPr lang="en-US" sz="2800" b="1" i="0" u="none" strike="noStrike" dirty="0">
                        <a:solidFill>
                          <a:srgbClr val="000000"/>
                        </a:solidFill>
                        <a:effectLst/>
                        <a:latin typeface="Arial"/>
                      </a:endParaRPr>
                    </a:p>
                  </a:txBody>
                  <a:tcPr marL="7903" marR="7903" marT="7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b="1" i="0" u="none" strike="noStrike" dirty="0" smtClean="0">
                          <a:solidFill>
                            <a:srgbClr val="000000"/>
                          </a:solidFill>
                          <a:effectLst/>
                          <a:latin typeface="Arial"/>
                        </a:rPr>
                        <a:t>5</a:t>
                      </a:r>
                      <a:endParaRPr lang="en-US" sz="2800" b="1" i="0" u="none" strike="noStrike" dirty="0">
                        <a:solidFill>
                          <a:srgbClr val="000000"/>
                        </a:solidFill>
                        <a:effectLst/>
                        <a:latin typeface="Arial"/>
                      </a:endParaRPr>
                    </a:p>
                  </a:txBody>
                  <a:tcPr marL="7903" marR="7903" marT="7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sv-SE" sz="2800" b="1" i="0" u="none" strike="noStrike" dirty="0" smtClean="0">
                          <a:solidFill>
                            <a:srgbClr val="000000"/>
                          </a:solidFill>
                          <a:effectLst/>
                          <a:latin typeface="Arial"/>
                        </a:rPr>
                        <a:t>6</a:t>
                      </a:r>
                      <a:endParaRPr lang="sv-SE" sz="2800" b="1" i="0" u="none" strike="noStrike" dirty="0">
                        <a:solidFill>
                          <a:srgbClr val="000000"/>
                        </a:solidFill>
                        <a:effectLst/>
                        <a:latin typeface="Arial"/>
                      </a:endParaRPr>
                    </a:p>
                  </a:txBody>
                  <a:tcPr marL="7903" marR="7903" marT="7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b="1" i="0" u="none" strike="noStrike" dirty="0" smtClean="0">
                          <a:solidFill>
                            <a:srgbClr val="000000"/>
                          </a:solidFill>
                          <a:effectLst/>
                          <a:latin typeface="Arial"/>
                        </a:rPr>
                        <a:t>7</a:t>
                      </a:r>
                      <a:endParaRPr lang="en-US" sz="2800" b="1" i="0" u="none" strike="noStrike" dirty="0">
                        <a:solidFill>
                          <a:srgbClr val="000000"/>
                        </a:solidFill>
                        <a:effectLst/>
                        <a:latin typeface="Arial"/>
                      </a:endParaRPr>
                    </a:p>
                  </a:txBody>
                  <a:tcPr marL="7903" marR="7903" marT="7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b="1" i="0" u="none" strike="noStrike" dirty="0" smtClean="0">
                          <a:solidFill>
                            <a:srgbClr val="000000"/>
                          </a:solidFill>
                          <a:effectLst/>
                          <a:latin typeface="Arial"/>
                        </a:rPr>
                        <a:t>8</a:t>
                      </a:r>
                      <a:endParaRPr lang="en-US" sz="2800" b="1" i="0" u="none" strike="noStrike" dirty="0">
                        <a:solidFill>
                          <a:srgbClr val="000000"/>
                        </a:solidFill>
                        <a:effectLst/>
                        <a:latin typeface="Arial"/>
                      </a:endParaRPr>
                    </a:p>
                  </a:txBody>
                  <a:tcPr marL="7903" marR="7903" marT="7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b="1" i="0" u="none" strike="noStrike" dirty="0" smtClean="0">
                          <a:solidFill>
                            <a:srgbClr val="000000"/>
                          </a:solidFill>
                          <a:effectLst/>
                          <a:latin typeface="Arial"/>
                        </a:rPr>
                        <a:t>9</a:t>
                      </a:r>
                      <a:endParaRPr lang="en-US" sz="2800" b="1" i="0" u="none" strike="noStrike" dirty="0">
                        <a:solidFill>
                          <a:srgbClr val="000000"/>
                        </a:solidFill>
                        <a:effectLst/>
                        <a:latin typeface="Arial"/>
                      </a:endParaRPr>
                    </a:p>
                  </a:txBody>
                  <a:tcPr marL="7903" marR="7903" marT="7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578403">
                <a:tc>
                  <a:txBody>
                    <a:bodyPr/>
                    <a:lstStyle/>
                    <a:p>
                      <a:pPr algn="ctr" fontAlgn="b"/>
                      <a:r>
                        <a:rPr lang="en-US" sz="2000" b="0" i="0" u="none" strike="noStrike" dirty="0" smtClean="0">
                          <a:solidFill>
                            <a:srgbClr val="000000"/>
                          </a:solidFill>
                          <a:effectLst/>
                          <a:latin typeface="Arial"/>
                        </a:rPr>
                        <a:t>Price</a:t>
                      </a:r>
                      <a:endParaRPr lang="en-US" sz="2000" b="0" i="0" u="none" strike="noStrike" dirty="0">
                        <a:solidFill>
                          <a:srgbClr val="000000"/>
                        </a:solidFill>
                        <a:effectLst/>
                        <a:latin typeface="Arial"/>
                      </a:endParaRPr>
                    </a:p>
                  </a:txBody>
                  <a:tcPr marL="7903" marR="7903" marT="79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effectLst/>
                          <a:latin typeface="Arial"/>
                        </a:rPr>
                        <a:t>$1.7k</a:t>
                      </a:r>
                      <a:endParaRPr lang="en-US" sz="2400" b="0" i="0" u="none" strike="noStrike" dirty="0">
                        <a:solidFill>
                          <a:srgbClr val="000000"/>
                        </a:solidFill>
                        <a:effectLst/>
                        <a:latin typeface="Arial"/>
                      </a:endParaRPr>
                    </a:p>
                  </a:txBody>
                  <a:tcPr marL="7903" marR="7903" marT="790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effectLst/>
                          <a:latin typeface="Arial"/>
                        </a:rPr>
                        <a:t>$1.4k</a:t>
                      </a:r>
                      <a:endParaRPr lang="en-US" sz="2400" b="0" i="0" u="none" strike="noStrike" dirty="0">
                        <a:solidFill>
                          <a:srgbClr val="000000"/>
                        </a:solidFill>
                        <a:effectLst/>
                        <a:latin typeface="Arial"/>
                      </a:endParaRPr>
                    </a:p>
                  </a:txBody>
                  <a:tcPr marL="7903" marR="7903" marT="7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effectLst/>
                          <a:latin typeface="Arial"/>
                        </a:rPr>
                        <a:t>$1.8k</a:t>
                      </a:r>
                      <a:endParaRPr lang="en-US" sz="2400" b="0" i="0" u="none" strike="noStrike" dirty="0">
                        <a:solidFill>
                          <a:srgbClr val="000000"/>
                        </a:solidFill>
                        <a:effectLst/>
                        <a:latin typeface="Arial"/>
                      </a:endParaRPr>
                    </a:p>
                  </a:txBody>
                  <a:tcPr marL="7903" marR="7903" marT="7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effectLst/>
                          <a:latin typeface="Arial"/>
                        </a:rPr>
                        <a:t>$1.0k</a:t>
                      </a:r>
                      <a:endParaRPr lang="en-US" sz="2400" b="0" i="0" u="none" strike="noStrike" dirty="0">
                        <a:solidFill>
                          <a:srgbClr val="000000"/>
                        </a:solidFill>
                        <a:effectLst/>
                        <a:latin typeface="Arial"/>
                      </a:endParaRPr>
                    </a:p>
                  </a:txBody>
                  <a:tcPr marL="7903" marR="7903" marT="7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effectLst/>
                          <a:latin typeface="Arial"/>
                        </a:rPr>
                        <a:t>$1.1k</a:t>
                      </a:r>
                      <a:endParaRPr lang="en-US" sz="2400" b="0" i="0" u="none" strike="noStrike" dirty="0">
                        <a:solidFill>
                          <a:srgbClr val="000000"/>
                        </a:solidFill>
                        <a:effectLst/>
                        <a:latin typeface="Arial"/>
                      </a:endParaRPr>
                    </a:p>
                  </a:txBody>
                  <a:tcPr marL="7903" marR="7903" marT="7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effectLst/>
                          <a:latin typeface="Arial"/>
                        </a:rPr>
                        <a:t>$1.4k</a:t>
                      </a:r>
                      <a:endParaRPr lang="en-US" sz="2400" b="0" i="0" u="none" strike="noStrike" dirty="0">
                        <a:solidFill>
                          <a:srgbClr val="000000"/>
                        </a:solidFill>
                        <a:effectLst/>
                        <a:latin typeface="Arial"/>
                      </a:endParaRPr>
                    </a:p>
                  </a:txBody>
                  <a:tcPr marL="7903" marR="7903" marT="7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effectLst/>
                          <a:latin typeface="Arial"/>
                        </a:rPr>
                        <a:t>$1.4k</a:t>
                      </a:r>
                      <a:endParaRPr lang="en-US" sz="2400" b="0" i="0" u="none" strike="noStrike" dirty="0">
                        <a:solidFill>
                          <a:srgbClr val="000000"/>
                        </a:solidFill>
                        <a:effectLst/>
                        <a:latin typeface="Arial"/>
                      </a:endParaRPr>
                    </a:p>
                  </a:txBody>
                  <a:tcPr marL="7903" marR="7903" marT="7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effectLst/>
                          <a:latin typeface="Arial"/>
                        </a:rPr>
                        <a:t>$1.2k</a:t>
                      </a:r>
                      <a:endParaRPr lang="en-US" sz="2400" b="0" i="0" u="none" strike="noStrike" dirty="0">
                        <a:solidFill>
                          <a:srgbClr val="000000"/>
                        </a:solidFill>
                        <a:effectLst/>
                        <a:latin typeface="Arial"/>
                      </a:endParaRPr>
                    </a:p>
                  </a:txBody>
                  <a:tcPr marL="7903" marR="7903" marT="7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effectLst/>
                          <a:latin typeface="Arial"/>
                        </a:rPr>
                        <a:t>$1.3k</a:t>
                      </a:r>
                      <a:endParaRPr lang="en-US" sz="2400" b="0" i="0" u="none" strike="noStrike" dirty="0">
                        <a:solidFill>
                          <a:srgbClr val="000000"/>
                        </a:solidFill>
                        <a:effectLst/>
                        <a:latin typeface="Arial"/>
                      </a:endParaRPr>
                    </a:p>
                  </a:txBody>
                  <a:tcPr marL="7903" marR="7903" marT="7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782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arn(inVertical)">
                                      <p:cBhvr>
                                        <p:cTn id="12" dur="500"/>
                                        <p:tgtEl>
                                          <p:spTgt spid="4">
                                            <p:txEl>
                                              <p:pRg st="5" end="5"/>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barn(inVertical)">
                                      <p:cBhvr>
                                        <p:cTn id="1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Development</a:t>
            </a:r>
            <a:endParaRPr lang="en-US" dirty="0"/>
          </a:p>
        </p:txBody>
      </p:sp>
      <p:sp>
        <p:nvSpPr>
          <p:cNvPr id="3" name="Content Placeholder 2"/>
          <p:cNvSpPr>
            <a:spLocks noGrp="1"/>
          </p:cNvSpPr>
          <p:nvPr>
            <p:ph idx="1"/>
          </p:nvPr>
        </p:nvSpPr>
        <p:spPr>
          <a:xfrm>
            <a:off x="628650" y="1401763"/>
            <a:ext cx="8515350" cy="4775200"/>
          </a:xfrm>
        </p:spPr>
        <p:txBody>
          <a:bodyPr>
            <a:normAutofit fontScale="92500" lnSpcReduction="10000"/>
          </a:bodyPr>
          <a:lstStyle/>
          <a:p>
            <a:pPr marL="514350" indent="-514350">
              <a:buFont typeface="+mj-lt"/>
              <a:buAutoNum type="arabicPeriod"/>
            </a:pPr>
            <a:r>
              <a:rPr lang="en-US" b="1" dirty="0">
                <a:solidFill>
                  <a:srgbClr val="0070C0"/>
                </a:solidFill>
              </a:rPr>
              <a:t>Share the </a:t>
            </a:r>
            <a:r>
              <a:rPr lang="en-US" b="1" dirty="0" smtClean="0">
                <a:solidFill>
                  <a:srgbClr val="0070C0"/>
                </a:solidFill>
              </a:rPr>
              <a:t>Project’s Constraints </a:t>
            </a:r>
          </a:p>
          <a:p>
            <a:pPr marL="514350" indent="-514350">
              <a:buFont typeface="+mj-lt"/>
              <a:buAutoNum type="arabicPeriod"/>
            </a:pPr>
            <a:r>
              <a:rPr lang="en-US" dirty="0"/>
              <a:t>Don’t be Overly Prescriptive</a:t>
            </a:r>
          </a:p>
          <a:p>
            <a:pPr marL="514350" indent="-514350">
              <a:buFont typeface="+mj-lt"/>
              <a:buAutoNum type="arabicPeriod"/>
            </a:pPr>
            <a:r>
              <a:rPr lang="en-US" dirty="0" smtClean="0"/>
              <a:t>Focus on Current Conditions</a:t>
            </a:r>
          </a:p>
          <a:p>
            <a:pPr marL="514350" indent="-514350">
              <a:buFont typeface="+mj-lt"/>
              <a:buAutoNum type="arabicPeriod"/>
            </a:pPr>
            <a:r>
              <a:rPr lang="en-US" dirty="0" smtClean="0"/>
              <a:t>Include an appropriate Vision Statement</a:t>
            </a:r>
          </a:p>
          <a:p>
            <a:pPr marL="514350" indent="-514350">
              <a:buFont typeface="+mj-lt"/>
              <a:buAutoNum type="arabicPeriod"/>
            </a:pPr>
            <a:r>
              <a:rPr lang="en-US" dirty="0" smtClean="0"/>
              <a:t>Ask Vendors what they Need</a:t>
            </a:r>
          </a:p>
          <a:p>
            <a:pPr marL="514350" indent="-514350">
              <a:buFont typeface="+mj-lt"/>
              <a:buAutoNum type="arabicPeriod"/>
            </a:pPr>
            <a:endParaRPr lang="en-US" dirty="0" smtClean="0"/>
          </a:p>
          <a:p>
            <a:pPr marL="0" indent="0">
              <a:buNone/>
            </a:pPr>
            <a:r>
              <a:rPr lang="en-US" b="1" u="sng" dirty="0" smtClean="0"/>
              <a:t>Take-Away Tools</a:t>
            </a:r>
          </a:p>
          <a:p>
            <a:r>
              <a:rPr lang="en-US" b="1" dirty="0" smtClean="0">
                <a:solidFill>
                  <a:srgbClr val="0070C0"/>
                </a:solidFill>
              </a:rPr>
              <a:t>White Paper on </a:t>
            </a:r>
            <a:r>
              <a:rPr lang="en-US" b="1" dirty="0">
                <a:solidFill>
                  <a:srgbClr val="0070C0"/>
                </a:solidFill>
              </a:rPr>
              <a:t>“The Budget” </a:t>
            </a:r>
          </a:p>
          <a:p>
            <a:r>
              <a:rPr lang="en-US" dirty="0" smtClean="0"/>
              <a:t>SOW Template</a:t>
            </a:r>
          </a:p>
          <a:p>
            <a:r>
              <a:rPr lang="en-US" dirty="0" smtClean="0"/>
              <a:t>RFN Template</a:t>
            </a:r>
          </a:p>
          <a:p>
            <a:pPr marL="514350" indent="-514350">
              <a:buFont typeface="+mj-lt"/>
              <a:buAutoNum type="arabicPeriod"/>
            </a:pPr>
            <a:endParaRPr lang="en-US" dirty="0"/>
          </a:p>
        </p:txBody>
      </p:sp>
    </p:spTree>
    <p:extLst>
      <p:ext uri="{BB962C8B-B14F-4D97-AF65-F5344CB8AC3E}">
        <p14:creationId xmlns:p14="http://schemas.microsoft.com/office/powerpoint/2010/main" val="720565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Impact of Open-Ended / Unclear Specs on Vendor Proposals </a:t>
            </a:r>
            <a:endParaRPr lang="en-US" dirty="0"/>
          </a:p>
        </p:txBody>
      </p:sp>
      <p:sp>
        <p:nvSpPr>
          <p:cNvPr id="2" name="Content Placeholder 1"/>
          <p:cNvSpPr>
            <a:spLocks noGrp="1"/>
          </p:cNvSpPr>
          <p:nvPr>
            <p:ph idx="1"/>
          </p:nvPr>
        </p:nvSpPr>
        <p:spPr/>
        <p:txBody>
          <a:bodyPr>
            <a:normAutofit fontScale="92500" lnSpcReduction="10000"/>
          </a:bodyPr>
          <a:lstStyle/>
          <a:p>
            <a:pPr>
              <a:spcAft>
                <a:spcPts val="1200"/>
              </a:spcAft>
            </a:pPr>
            <a:r>
              <a:rPr lang="en-US" dirty="0" smtClean="0"/>
              <a:t>Have to believe the vendor</a:t>
            </a:r>
          </a:p>
          <a:p>
            <a:pPr>
              <a:spcAft>
                <a:spcPts val="1200"/>
              </a:spcAft>
            </a:pPr>
            <a:r>
              <a:rPr lang="en-US" dirty="0"/>
              <a:t>Open to interpretation</a:t>
            </a:r>
          </a:p>
          <a:p>
            <a:pPr>
              <a:spcAft>
                <a:spcPts val="1200"/>
              </a:spcAft>
            </a:pPr>
            <a:r>
              <a:rPr lang="en-US" dirty="0" smtClean="0"/>
              <a:t>Encourages the minimum</a:t>
            </a:r>
          </a:p>
          <a:p>
            <a:pPr>
              <a:spcAft>
                <a:spcPts val="1200"/>
              </a:spcAft>
            </a:pPr>
            <a:r>
              <a:rPr lang="en-US" dirty="0"/>
              <a:t>Less consistency in </a:t>
            </a:r>
            <a:r>
              <a:rPr lang="en-US" dirty="0" smtClean="0"/>
              <a:t>pricing (</a:t>
            </a:r>
            <a:r>
              <a:rPr lang="en-US" i="1" dirty="0" smtClean="0"/>
              <a:t>wide range</a:t>
            </a:r>
            <a:r>
              <a:rPr lang="en-US" dirty="0" smtClean="0"/>
              <a:t>)</a:t>
            </a:r>
            <a:endParaRPr lang="en-US" dirty="0"/>
          </a:p>
          <a:p>
            <a:pPr>
              <a:spcAft>
                <a:spcPts val="1200"/>
              </a:spcAft>
            </a:pPr>
            <a:r>
              <a:rPr lang="en-US" dirty="0" smtClean="0"/>
              <a:t>Less competitive pricing (</a:t>
            </a:r>
            <a:r>
              <a:rPr lang="en-US" i="1" dirty="0" smtClean="0"/>
              <a:t>increased contingency</a:t>
            </a:r>
            <a:r>
              <a:rPr lang="en-US" dirty="0" smtClean="0"/>
              <a:t>)</a:t>
            </a:r>
          </a:p>
          <a:p>
            <a:pPr>
              <a:spcAft>
                <a:spcPts val="1200"/>
              </a:spcAft>
            </a:pPr>
            <a:r>
              <a:rPr lang="en-US" dirty="0" smtClean="0"/>
              <a:t>Discourages Vendors from submitting</a:t>
            </a:r>
          </a:p>
          <a:p>
            <a:pPr>
              <a:spcAft>
                <a:spcPts val="1200"/>
              </a:spcAft>
            </a:pPr>
            <a:r>
              <a:rPr lang="en-US" b="1" dirty="0">
                <a:solidFill>
                  <a:srgbClr val="C00000"/>
                </a:solidFill>
              </a:rPr>
              <a:t>Brings you </a:t>
            </a:r>
            <a:r>
              <a:rPr lang="en-US" b="1" dirty="0" smtClean="0">
                <a:solidFill>
                  <a:srgbClr val="C00000"/>
                </a:solidFill>
              </a:rPr>
              <a:t>Risk!</a:t>
            </a:r>
            <a:endParaRPr lang="en-US" b="1" dirty="0">
              <a:solidFill>
                <a:srgbClr val="C00000"/>
              </a:solidFill>
            </a:endParaRPr>
          </a:p>
          <a:p>
            <a:pPr>
              <a:spcAft>
                <a:spcPts val="1200"/>
              </a:spcAft>
            </a:pPr>
            <a:endParaRPr lang="en-US" dirty="0"/>
          </a:p>
        </p:txBody>
      </p:sp>
    </p:spTree>
    <p:extLst>
      <p:ext uri="{BB962C8B-B14F-4D97-AF65-F5344CB8AC3E}">
        <p14:creationId xmlns:p14="http://schemas.microsoft.com/office/powerpoint/2010/main" val="367418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Waste Hauling SOW</a:t>
            </a:r>
            <a:endParaRPr lang="en-US" dirty="0"/>
          </a:p>
        </p:txBody>
      </p:sp>
      <p:sp>
        <p:nvSpPr>
          <p:cNvPr id="2" name="Content Placeholder 1"/>
          <p:cNvSpPr>
            <a:spLocks noGrp="1"/>
          </p:cNvSpPr>
          <p:nvPr>
            <p:ph idx="1"/>
          </p:nvPr>
        </p:nvSpPr>
        <p:spPr/>
        <p:txBody>
          <a:bodyPr>
            <a:normAutofit fontScale="92500" lnSpcReduction="10000"/>
          </a:bodyPr>
          <a:lstStyle/>
          <a:p>
            <a:endParaRPr lang="en-US" dirty="0" smtClean="0"/>
          </a:p>
          <a:p>
            <a:endParaRPr lang="en-US" dirty="0" smtClean="0"/>
          </a:p>
          <a:p>
            <a:r>
              <a:rPr lang="en-GB" dirty="0" smtClean="0"/>
              <a:t>“An </a:t>
            </a:r>
            <a:r>
              <a:rPr lang="en-GB" dirty="0"/>
              <a:t>adequate fleet of collection vehicles should be used and maintained by the </a:t>
            </a:r>
            <a:r>
              <a:rPr lang="en-GB" dirty="0" smtClean="0"/>
              <a:t>Proponent… </a:t>
            </a:r>
            <a:r>
              <a:rPr lang="en-CA" dirty="0"/>
              <a:t>It is the </a:t>
            </a:r>
            <a:r>
              <a:rPr lang="en-CA" dirty="0" smtClean="0"/>
              <a:t>[Owner’s] expectation </a:t>
            </a:r>
            <a:r>
              <a:rPr lang="en-CA" dirty="0"/>
              <a:t>that collection vehicles designated for service should at a </a:t>
            </a:r>
            <a:r>
              <a:rPr lang="en-CA" dirty="0" smtClean="0"/>
              <a:t>minimum</a:t>
            </a:r>
            <a:r>
              <a:rPr lang="en-CA" sz="2800" b="1" dirty="0" smtClean="0">
                <a:solidFill>
                  <a:srgbClr val="FF0000"/>
                </a:solidFill>
              </a:rPr>
              <a:t>…</a:t>
            </a:r>
            <a:r>
              <a:rPr lang="en-GB" b="1" dirty="0">
                <a:solidFill>
                  <a:srgbClr val="FF0000"/>
                </a:solidFill>
              </a:rPr>
              <a:t>b</a:t>
            </a:r>
            <a:r>
              <a:rPr lang="en-GB" sz="2800" b="1" dirty="0" smtClean="0">
                <a:solidFill>
                  <a:srgbClr val="FF0000"/>
                </a:solidFill>
              </a:rPr>
              <a:t>e </a:t>
            </a:r>
            <a:r>
              <a:rPr lang="en-GB" sz="2800" b="1" dirty="0">
                <a:solidFill>
                  <a:srgbClr val="FF0000"/>
                </a:solidFill>
              </a:rPr>
              <a:t>less than two years old at the start of the </a:t>
            </a:r>
            <a:r>
              <a:rPr lang="en-GB" sz="2800" b="1" dirty="0" smtClean="0">
                <a:solidFill>
                  <a:srgbClr val="FF0000"/>
                </a:solidFill>
              </a:rPr>
              <a:t>contract”</a:t>
            </a:r>
          </a:p>
          <a:p>
            <a:r>
              <a:rPr lang="en-GB" dirty="0"/>
              <a:t>In order to support accurate measurements towards the </a:t>
            </a:r>
            <a:r>
              <a:rPr lang="en-GB" dirty="0" smtClean="0"/>
              <a:t>[Owner’s] sustainability </a:t>
            </a:r>
            <a:r>
              <a:rPr lang="en-GB" dirty="0"/>
              <a:t>goals, all vehicles must be </a:t>
            </a:r>
            <a:r>
              <a:rPr lang="en-GB" b="1" dirty="0" smtClean="0">
                <a:solidFill>
                  <a:srgbClr val="FF0000"/>
                </a:solidFill>
              </a:rPr>
              <a:t>solely</a:t>
            </a:r>
            <a:r>
              <a:rPr lang="en-GB" dirty="0" smtClean="0"/>
              <a:t> </a:t>
            </a:r>
            <a:r>
              <a:rPr lang="en-GB" b="1" dirty="0" smtClean="0">
                <a:solidFill>
                  <a:srgbClr val="FF0000"/>
                </a:solidFill>
              </a:rPr>
              <a:t>dedicated</a:t>
            </a:r>
            <a:r>
              <a:rPr lang="en-GB" dirty="0" smtClean="0"/>
              <a:t> </a:t>
            </a:r>
            <a:r>
              <a:rPr lang="en-GB" dirty="0"/>
              <a:t>to the </a:t>
            </a:r>
            <a:r>
              <a:rPr lang="en-GB" dirty="0" smtClean="0"/>
              <a:t>[Owner] and </a:t>
            </a:r>
            <a:r>
              <a:rPr lang="en-GB" b="1" dirty="0">
                <a:solidFill>
                  <a:srgbClr val="FF0000"/>
                </a:solidFill>
              </a:rPr>
              <a:t>cannot be used for other sites</a:t>
            </a:r>
            <a:r>
              <a:rPr lang="en-GB" dirty="0"/>
              <a:t>.</a:t>
            </a:r>
          </a:p>
          <a:p>
            <a:endParaRPr lang="en-US" dirty="0"/>
          </a:p>
        </p:txBody>
      </p:sp>
      <p:pic>
        <p:nvPicPr>
          <p:cNvPr id="4" name="Picture 2" descr="Image result for waste hauling tr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1056" y="229666"/>
            <a:ext cx="1762760" cy="117209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p:cNvSpPr txBox="1">
            <a:spLocks/>
          </p:cNvSpPr>
          <p:nvPr/>
        </p:nvSpPr>
        <p:spPr>
          <a:xfrm>
            <a:off x="628650" y="1401763"/>
            <a:ext cx="7886700" cy="477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t>5,000+ tons of waste collection                   across an urban region</a:t>
            </a:r>
          </a:p>
        </p:txBody>
      </p:sp>
    </p:spTree>
    <p:extLst>
      <p:ext uri="{BB962C8B-B14F-4D97-AF65-F5344CB8AC3E}">
        <p14:creationId xmlns:p14="http://schemas.microsoft.com/office/powerpoint/2010/main" val="117399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Hauling</a:t>
            </a:r>
            <a:endParaRPr lang="en-US" dirty="0"/>
          </a:p>
        </p:txBody>
      </p:sp>
      <p:sp>
        <p:nvSpPr>
          <p:cNvPr id="3" name="Content Placeholder 2"/>
          <p:cNvSpPr>
            <a:spLocks noGrp="1"/>
          </p:cNvSpPr>
          <p:nvPr>
            <p:ph idx="1"/>
          </p:nvPr>
        </p:nvSpPr>
        <p:spPr/>
        <p:txBody>
          <a:bodyPr/>
          <a:lstStyle/>
          <a:p>
            <a:r>
              <a:rPr lang="en-US" dirty="0" smtClean="0"/>
              <a:t>Unreleased budget: $321,000 per year</a:t>
            </a:r>
          </a:p>
          <a:p>
            <a:endParaRPr lang="en-US" dirty="0"/>
          </a:p>
        </p:txBody>
      </p:sp>
      <p:pic>
        <p:nvPicPr>
          <p:cNvPr id="5" name="Picture 4"/>
          <p:cNvPicPr>
            <a:picLocks noChangeAspect="1"/>
          </p:cNvPicPr>
          <p:nvPr/>
        </p:nvPicPr>
        <p:blipFill>
          <a:blip r:embed="rId2"/>
          <a:stretch>
            <a:fillRect/>
          </a:stretch>
        </p:blipFill>
        <p:spPr>
          <a:xfrm>
            <a:off x="31165" y="1833098"/>
            <a:ext cx="9128876" cy="4343865"/>
          </a:xfrm>
          <a:prstGeom prst="rect">
            <a:avLst/>
          </a:prstGeom>
        </p:spPr>
      </p:pic>
    </p:spTree>
    <p:extLst>
      <p:ext uri="{BB962C8B-B14F-4D97-AF65-F5344CB8AC3E}">
        <p14:creationId xmlns:p14="http://schemas.microsoft.com/office/powerpoint/2010/main" val="335594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650" y="1404595"/>
            <a:ext cx="7886700" cy="3438338"/>
          </a:xfrm>
        </p:spPr>
        <p:txBody>
          <a:bodyPr>
            <a:normAutofit lnSpcReduction="10000"/>
          </a:bodyPr>
          <a:lstStyle/>
          <a:p>
            <a:r>
              <a:rPr lang="en-US" dirty="0" smtClean="0"/>
              <a:t>The Proponent shall assign a </a:t>
            </a:r>
            <a:r>
              <a:rPr lang="en-US" b="1" dirty="0" smtClean="0">
                <a:solidFill>
                  <a:srgbClr val="C00000"/>
                </a:solidFill>
              </a:rPr>
              <a:t>dedicated maintenance technician</a:t>
            </a:r>
            <a:r>
              <a:rPr lang="en-US" dirty="0" smtClean="0"/>
              <a:t> to this contract.</a:t>
            </a:r>
          </a:p>
          <a:p>
            <a:r>
              <a:rPr lang="en-US" dirty="0" smtClean="0"/>
              <a:t>This individual must be </a:t>
            </a:r>
            <a:r>
              <a:rPr lang="en-US" b="1" dirty="0" smtClean="0">
                <a:solidFill>
                  <a:srgbClr val="C00000"/>
                </a:solidFill>
              </a:rPr>
              <a:t>solely assigned </a:t>
            </a:r>
            <a:r>
              <a:rPr lang="en-US" dirty="0" smtClean="0"/>
              <a:t>to this contract and will perform all preventative maintenance &amp; major repairs within the building zone. </a:t>
            </a:r>
          </a:p>
          <a:p>
            <a:r>
              <a:rPr lang="en-US" dirty="0" smtClean="0"/>
              <a:t>The dedicated maintenance technician shall be provided with office space within the building zone as their base of operations.</a:t>
            </a:r>
          </a:p>
        </p:txBody>
      </p:sp>
      <p:sp>
        <p:nvSpPr>
          <p:cNvPr id="3" name="Title 2"/>
          <p:cNvSpPr>
            <a:spLocks noGrp="1"/>
          </p:cNvSpPr>
          <p:nvPr>
            <p:ph type="title"/>
          </p:nvPr>
        </p:nvSpPr>
        <p:spPr>
          <a:xfrm>
            <a:off x="721783" y="0"/>
            <a:ext cx="7886700" cy="1325563"/>
          </a:xfrm>
        </p:spPr>
        <p:txBody>
          <a:bodyPr>
            <a:normAutofit/>
          </a:bodyPr>
          <a:lstStyle/>
          <a:p>
            <a:r>
              <a:rPr lang="en-US" dirty="0" smtClean="0"/>
              <a:t>Elevator Maintenance SOW </a:t>
            </a:r>
            <a:br>
              <a:rPr lang="en-US" dirty="0" smtClean="0"/>
            </a:br>
            <a:r>
              <a:rPr lang="en-US" dirty="0" smtClean="0"/>
              <a:t>(campus-wide)</a:t>
            </a:r>
            <a:endParaRPr lang="en-US" sz="3600" dirty="0"/>
          </a:p>
        </p:txBody>
      </p:sp>
      <p:pic>
        <p:nvPicPr>
          <p:cNvPr id="10242" name="Picture 2" descr="Image result for elevator mainten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760" y="4921965"/>
            <a:ext cx="3426083" cy="126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3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16" y="-134408"/>
            <a:ext cx="7886700" cy="1325563"/>
          </a:xfrm>
        </p:spPr>
        <p:txBody>
          <a:bodyPr/>
          <a:lstStyle/>
          <a:p>
            <a:r>
              <a:rPr lang="en-US" dirty="0" smtClean="0"/>
              <a:t>Hydro-Generator Overhauls</a:t>
            </a:r>
            <a:endParaRPr lang="en-US" dirty="0"/>
          </a:p>
        </p:txBody>
      </p:sp>
      <p:sp>
        <p:nvSpPr>
          <p:cNvPr id="3" name="Content Placeholder 2"/>
          <p:cNvSpPr>
            <a:spLocks noGrp="1"/>
          </p:cNvSpPr>
          <p:nvPr>
            <p:ph idx="1"/>
          </p:nvPr>
        </p:nvSpPr>
        <p:spPr>
          <a:xfrm>
            <a:off x="1" y="993056"/>
            <a:ext cx="9048996" cy="5643717"/>
          </a:xfrm>
        </p:spPr>
        <p:txBody>
          <a:bodyPr>
            <a:normAutofit lnSpcReduction="10000"/>
          </a:bodyPr>
          <a:lstStyle/>
          <a:p>
            <a:pPr marL="0" indent="0">
              <a:buNone/>
            </a:pPr>
            <a:r>
              <a:rPr lang="en-US" b="1" u="sng" dirty="0" smtClean="0"/>
              <a:t>Minimum Qualifications:</a:t>
            </a:r>
          </a:p>
          <a:p>
            <a:r>
              <a:rPr lang="en-US" dirty="0" smtClean="0"/>
              <a:t>Minimum </a:t>
            </a:r>
            <a:r>
              <a:rPr lang="en-US" u="sng" dirty="0" smtClean="0">
                <a:solidFill>
                  <a:srgbClr val="FF0000"/>
                </a:solidFill>
              </a:rPr>
              <a:t>10 years experience</a:t>
            </a:r>
            <a:r>
              <a:rPr lang="en-US" dirty="0" smtClean="0"/>
              <a:t> </a:t>
            </a:r>
          </a:p>
          <a:p>
            <a:r>
              <a:rPr lang="en-US" dirty="0" smtClean="0"/>
              <a:t>At least </a:t>
            </a:r>
            <a:r>
              <a:rPr lang="en-US" u="sng" dirty="0" smtClean="0">
                <a:solidFill>
                  <a:srgbClr val="FF0000"/>
                </a:solidFill>
              </a:rPr>
              <a:t>10 projects</a:t>
            </a:r>
            <a:r>
              <a:rPr lang="en-US" dirty="0" smtClean="0"/>
              <a:t> in procurement and execution of DB contracts.</a:t>
            </a:r>
          </a:p>
          <a:p>
            <a:r>
              <a:rPr lang="en-US" dirty="0" smtClean="0"/>
              <a:t>Experience in working on behalf of </a:t>
            </a:r>
            <a:r>
              <a:rPr lang="en-US" u="sng" dirty="0" smtClean="0">
                <a:solidFill>
                  <a:srgbClr val="FF0000"/>
                </a:solidFill>
              </a:rPr>
              <a:t>both owners and DB contractors</a:t>
            </a:r>
            <a:r>
              <a:rPr lang="en-US" dirty="0" smtClean="0"/>
              <a:t> must be demonstrated.</a:t>
            </a:r>
          </a:p>
          <a:p>
            <a:r>
              <a:rPr lang="en-US" dirty="0" smtClean="0"/>
              <a:t>Minimum of </a:t>
            </a:r>
            <a:r>
              <a:rPr lang="en-US" u="sng" dirty="0" smtClean="0">
                <a:solidFill>
                  <a:srgbClr val="FF0000"/>
                </a:solidFill>
              </a:rPr>
              <a:t>5 DB projects in [specific State]</a:t>
            </a:r>
          </a:p>
          <a:p>
            <a:r>
              <a:rPr lang="en-US" dirty="0" smtClean="0"/>
              <a:t>Must have completed </a:t>
            </a:r>
            <a:r>
              <a:rPr lang="en-US" u="sng" dirty="0" smtClean="0">
                <a:solidFill>
                  <a:srgbClr val="FF0000"/>
                </a:solidFill>
              </a:rPr>
              <a:t>1 DB project </a:t>
            </a:r>
            <a:r>
              <a:rPr lang="en-US" dirty="0" smtClean="0"/>
              <a:t>working on behalf of a </a:t>
            </a:r>
            <a:r>
              <a:rPr lang="en-US" u="sng" dirty="0" smtClean="0">
                <a:solidFill>
                  <a:srgbClr val="FF0000"/>
                </a:solidFill>
              </a:rPr>
              <a:t>public owner</a:t>
            </a:r>
            <a:r>
              <a:rPr lang="en-US" dirty="0" smtClean="0"/>
              <a:t>.</a:t>
            </a:r>
          </a:p>
          <a:p>
            <a:r>
              <a:rPr lang="en-US" dirty="0" smtClean="0"/>
              <a:t>Have completed </a:t>
            </a:r>
            <a:r>
              <a:rPr lang="en-US" u="sng" dirty="0" smtClean="0">
                <a:solidFill>
                  <a:srgbClr val="FF0000"/>
                </a:solidFill>
              </a:rPr>
              <a:t>1 DB project </a:t>
            </a:r>
            <a:r>
              <a:rPr lang="en-US" dirty="0" smtClean="0"/>
              <a:t>that was not new construction, but was a </a:t>
            </a:r>
            <a:r>
              <a:rPr lang="en-US" u="sng" dirty="0" smtClean="0">
                <a:solidFill>
                  <a:srgbClr val="FF0000"/>
                </a:solidFill>
              </a:rPr>
              <a:t>refurbishment, remodel, or addition to an existing asset in a secure operating facility</a:t>
            </a:r>
            <a:r>
              <a:rPr lang="en-US" dirty="0" smtClean="0"/>
              <a:t>.</a:t>
            </a:r>
            <a:endParaRPr lang="en-US" dirty="0"/>
          </a:p>
        </p:txBody>
      </p:sp>
    </p:spTree>
    <p:extLst>
      <p:ext uri="{BB962C8B-B14F-4D97-AF65-F5344CB8AC3E}">
        <p14:creationId xmlns:p14="http://schemas.microsoft.com/office/powerpoint/2010/main" val="85398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200"/>
              </a:spcAft>
            </a:pPr>
            <a:r>
              <a:rPr lang="en-US" dirty="0" smtClean="0"/>
              <a:t>“tie the hands” of vendors regarding the work and manner in which it is undertaken</a:t>
            </a:r>
          </a:p>
          <a:p>
            <a:pPr>
              <a:spcAft>
                <a:spcPts val="1200"/>
              </a:spcAft>
            </a:pPr>
            <a:r>
              <a:rPr lang="en-US" dirty="0" smtClean="0"/>
              <a:t>Can significantly increase cost &amp; schedule</a:t>
            </a:r>
          </a:p>
          <a:p>
            <a:pPr>
              <a:spcAft>
                <a:spcPts val="1200"/>
              </a:spcAft>
            </a:pPr>
            <a:r>
              <a:rPr lang="en-US" dirty="0" smtClean="0"/>
              <a:t>Removes flexibility to offer strategies &amp; innovations for the specific environment</a:t>
            </a:r>
          </a:p>
          <a:p>
            <a:pPr>
              <a:spcAft>
                <a:spcPts val="1200"/>
              </a:spcAft>
            </a:pPr>
            <a:r>
              <a:rPr lang="en-US" dirty="0" smtClean="0"/>
              <a:t>Limits the maximum accountability &amp; responsibility vendors have to perform</a:t>
            </a:r>
            <a:endParaRPr lang="en-US" dirty="0"/>
          </a:p>
        </p:txBody>
      </p:sp>
      <p:sp>
        <p:nvSpPr>
          <p:cNvPr id="3" name="Title 2"/>
          <p:cNvSpPr>
            <a:spLocks noGrp="1"/>
          </p:cNvSpPr>
          <p:nvPr>
            <p:ph type="title"/>
          </p:nvPr>
        </p:nvSpPr>
        <p:spPr/>
        <p:txBody>
          <a:bodyPr>
            <a:normAutofit/>
          </a:bodyPr>
          <a:lstStyle/>
          <a:p>
            <a:r>
              <a:rPr lang="en-US" dirty="0" smtClean="0"/>
              <a:t>Impact of Overly Prescriptive Specs on Vendor Proposals </a:t>
            </a:r>
            <a:endParaRPr lang="en-US" dirty="0"/>
          </a:p>
        </p:txBody>
      </p:sp>
    </p:spTree>
    <p:extLst>
      <p:ext uri="{BB962C8B-B14F-4D97-AF65-F5344CB8AC3E}">
        <p14:creationId xmlns:p14="http://schemas.microsoft.com/office/powerpoint/2010/main" val="293597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Development</a:t>
            </a:r>
            <a:endParaRPr lang="en-US" dirty="0"/>
          </a:p>
        </p:txBody>
      </p:sp>
      <p:sp>
        <p:nvSpPr>
          <p:cNvPr id="3" name="Content Placeholder 2"/>
          <p:cNvSpPr>
            <a:spLocks noGrp="1"/>
          </p:cNvSpPr>
          <p:nvPr>
            <p:ph idx="1"/>
          </p:nvPr>
        </p:nvSpPr>
        <p:spPr>
          <a:xfrm>
            <a:off x="628650" y="1401763"/>
            <a:ext cx="8515350" cy="4775200"/>
          </a:xfrm>
        </p:spPr>
        <p:txBody>
          <a:bodyPr>
            <a:normAutofit fontScale="92500" lnSpcReduction="10000"/>
          </a:bodyPr>
          <a:lstStyle/>
          <a:p>
            <a:pPr marL="514350" indent="-514350">
              <a:buFont typeface="+mj-lt"/>
              <a:buAutoNum type="arabicPeriod"/>
            </a:pPr>
            <a:r>
              <a:rPr lang="en-US" dirty="0" smtClean="0"/>
              <a:t>Share the Project’s Constraints </a:t>
            </a:r>
          </a:p>
          <a:p>
            <a:pPr marL="514350" indent="-514350">
              <a:buFont typeface="+mj-lt"/>
              <a:buAutoNum type="arabicPeriod"/>
            </a:pPr>
            <a:r>
              <a:rPr lang="en-US" b="1" dirty="0">
                <a:solidFill>
                  <a:srgbClr val="0070C0"/>
                </a:solidFill>
              </a:rPr>
              <a:t>Don’t be Overly Prescriptive</a:t>
            </a:r>
          </a:p>
          <a:p>
            <a:pPr marL="514350" indent="-514350">
              <a:buFont typeface="+mj-lt"/>
              <a:buAutoNum type="arabicPeriod"/>
            </a:pPr>
            <a:r>
              <a:rPr lang="en-US" dirty="0" smtClean="0"/>
              <a:t>Focus on Current Conditions</a:t>
            </a:r>
          </a:p>
          <a:p>
            <a:pPr marL="514350" indent="-514350">
              <a:buFont typeface="+mj-lt"/>
              <a:buAutoNum type="arabicPeriod"/>
            </a:pPr>
            <a:r>
              <a:rPr lang="en-US" dirty="0" smtClean="0"/>
              <a:t>Include an appropriate Vision Statement</a:t>
            </a:r>
          </a:p>
          <a:p>
            <a:pPr marL="514350" indent="-514350">
              <a:buFont typeface="+mj-lt"/>
              <a:buAutoNum type="arabicPeriod"/>
            </a:pPr>
            <a:r>
              <a:rPr lang="en-US" dirty="0" smtClean="0"/>
              <a:t>Ask Vendors what they Need</a:t>
            </a:r>
          </a:p>
          <a:p>
            <a:pPr marL="514350" indent="-514350">
              <a:buFont typeface="+mj-lt"/>
              <a:buAutoNum type="arabicPeriod"/>
            </a:pPr>
            <a:endParaRPr lang="en-US" dirty="0" smtClean="0"/>
          </a:p>
          <a:p>
            <a:pPr marL="0" indent="0">
              <a:buNone/>
            </a:pPr>
            <a:r>
              <a:rPr lang="en-US" b="1" u="sng" dirty="0" smtClean="0"/>
              <a:t>Take-Away Tools</a:t>
            </a:r>
          </a:p>
          <a:p>
            <a:r>
              <a:rPr lang="en-US" dirty="0" smtClean="0"/>
              <a:t>White Paper on </a:t>
            </a:r>
            <a:r>
              <a:rPr lang="en-US" dirty="0"/>
              <a:t>“The Budget” </a:t>
            </a:r>
          </a:p>
          <a:p>
            <a:r>
              <a:rPr lang="en-US" dirty="0" smtClean="0"/>
              <a:t>SOW Template</a:t>
            </a:r>
          </a:p>
          <a:p>
            <a:r>
              <a:rPr lang="en-US" dirty="0" smtClean="0"/>
              <a:t>RFN Template</a:t>
            </a:r>
          </a:p>
          <a:p>
            <a:pPr marL="514350" indent="-514350">
              <a:buFont typeface="+mj-lt"/>
              <a:buAutoNum type="arabicPeriod"/>
            </a:pPr>
            <a:endParaRPr lang="en-US" dirty="0"/>
          </a:p>
        </p:txBody>
      </p:sp>
    </p:spTree>
    <p:extLst>
      <p:ext uri="{BB962C8B-B14F-4D97-AF65-F5344CB8AC3E}">
        <p14:creationId xmlns:p14="http://schemas.microsoft.com/office/powerpoint/2010/main" val="3383360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0"/>
            <a:ext cx="7886700" cy="1325563"/>
          </a:xfrm>
        </p:spPr>
        <p:txBody>
          <a:bodyPr>
            <a:normAutofit/>
          </a:bodyPr>
          <a:lstStyle/>
          <a:p>
            <a:pPr algn="ctr"/>
            <a:r>
              <a:rPr lang="en-US" sz="3600" dirty="0" smtClean="0"/>
              <a:t>Everybody Loves</a:t>
            </a:r>
            <a:br>
              <a:rPr lang="en-US" sz="3600" dirty="0" smtClean="0"/>
            </a:br>
            <a:r>
              <a:rPr lang="en-US" sz="3600" dirty="0" smtClean="0"/>
              <a:t>Writing a Scope of Work!</a:t>
            </a:r>
            <a:endParaRPr lang="en-US" sz="3600" dirty="0"/>
          </a:p>
        </p:txBody>
      </p:sp>
      <p:pic>
        <p:nvPicPr>
          <p:cNvPr id="10242" name="Picture 2" descr="17-cute-and-funny-photos-of-animals-celebrating-birthday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90" y="1220459"/>
            <a:ext cx="6510742" cy="488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5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70C0"/>
                </a:solidFill>
              </a:rPr>
              <a:t>Elements of an </a:t>
            </a:r>
            <a:br>
              <a:rPr lang="en-US" dirty="0" smtClean="0">
                <a:solidFill>
                  <a:srgbClr val="0070C0"/>
                </a:solidFill>
              </a:rPr>
            </a:br>
            <a:r>
              <a:rPr lang="en-US" dirty="0" smtClean="0">
                <a:solidFill>
                  <a:srgbClr val="0070C0"/>
                </a:solidFill>
              </a:rPr>
              <a:t>Effective Scope of Work</a:t>
            </a:r>
            <a:endParaRPr lang="en-US" dirty="0">
              <a:solidFill>
                <a:srgbClr val="0070C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413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38820" y="322380"/>
            <a:ext cx="7113671" cy="822022"/>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4000" b="1" kern="1200" spc="-100" baseline="0">
                <a:solidFill>
                  <a:srgbClr val="0070C0"/>
                </a:solidFill>
                <a:latin typeface="Arial" panose="020B0604020202020204" pitchFamily="34" charset="0"/>
                <a:ea typeface="+mj-ea"/>
                <a:cs typeface="Arial" panose="020B0604020202020204" pitchFamily="34" charset="0"/>
              </a:defRPr>
            </a:lvl1pPr>
          </a:lstStyle>
          <a:p>
            <a:pPr algn="ctr"/>
            <a:r>
              <a:rPr lang="en-US" sz="3200" dirty="0"/>
              <a:t>An “effective” Scope of Work </a:t>
            </a:r>
            <a:br>
              <a:rPr lang="en-US" sz="3200" dirty="0"/>
            </a:br>
            <a:r>
              <a:rPr lang="en-US" sz="3200" dirty="0"/>
              <a:t>requires the </a:t>
            </a:r>
            <a:r>
              <a:rPr lang="en-US" sz="3200" u="sng" dirty="0">
                <a:solidFill>
                  <a:srgbClr val="C00000"/>
                </a:solidFill>
              </a:rPr>
              <a:t>appropriate perspective</a:t>
            </a:r>
            <a:r>
              <a:rPr lang="en-US" sz="3200" dirty="0"/>
              <a:t>…</a:t>
            </a:r>
          </a:p>
        </p:txBody>
      </p:sp>
      <p:pic>
        <p:nvPicPr>
          <p:cNvPr id="1026" name="Picture 2" descr="http://images.slideplayer.com/13/4017008/slides/slid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9378" y="1514062"/>
            <a:ext cx="3756879" cy="469609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128603" y="3728417"/>
            <a:ext cx="3033846" cy="786936"/>
          </a:xfrm>
          <a:prstGeom prst="roundRect">
            <a:avLst/>
          </a:prstGeom>
          <a:solidFill>
            <a:srgbClr val="FFC000">
              <a:alpha val="25000"/>
            </a:srgbClr>
          </a:solid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8" name="Picture 4" descr="Image result for baseball umpi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449" y="3580382"/>
            <a:ext cx="2437517" cy="14281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pinimg.com/originals/d2/95/b0/d295b03c4367ba720d57533c5b9125a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59" y="3507244"/>
            <a:ext cx="2023359" cy="26126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aseball umpire angl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25" t="12753" r="12475"/>
          <a:stretch/>
        </p:blipFill>
        <p:spPr bwMode="auto">
          <a:xfrm>
            <a:off x="639659" y="1514062"/>
            <a:ext cx="2023359" cy="19532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aseball umpire distance c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0865" y="2128954"/>
            <a:ext cx="2534683" cy="133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randombar(horizontal)">
                                      <p:cBhvr>
                                        <p:cTn id="12" dur="500"/>
                                        <p:tgtEl>
                                          <p:spTgt spid="1030"/>
                                        </p:tgtEl>
                                      </p:cBhvr>
                                    </p:animEffect>
                                  </p:childTnLst>
                                </p:cTn>
                              </p:par>
                              <p:par>
                                <p:cTn id="13" presetID="14" presetClass="entr" presetSubtype="1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randombar(horizontal)">
                                      <p:cBhvr>
                                        <p:cTn id="15" dur="500"/>
                                        <p:tgtEl>
                                          <p:spTgt spid="103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randombar(horizontal)">
                                      <p:cBhvr>
                                        <p:cTn id="20" dur="500"/>
                                        <p:tgtEl>
                                          <p:spTgt spid="1034"/>
                                        </p:tgtEl>
                                      </p:cBhvr>
                                    </p:animEffect>
                                  </p:childTnLst>
                                </p:cTn>
                              </p:par>
                              <p:par>
                                <p:cTn id="21" presetID="14" presetClass="entr" presetSubtype="1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randombar(horizontal)">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dirty="0" smtClean="0">
                <a:latin typeface="Calibri" panose="020F0502020204030204" pitchFamily="34" charset="0"/>
              </a:rPr>
              <a:t>An “effective” </a:t>
            </a:r>
            <a:r>
              <a:rPr lang="en-US" i="1" dirty="0" smtClean="0">
                <a:solidFill>
                  <a:srgbClr val="FF0000"/>
                </a:solidFill>
                <a:latin typeface="Calibri" panose="020F0502020204030204" pitchFamily="34" charset="0"/>
              </a:rPr>
              <a:t>Scope-of-Work</a:t>
            </a:r>
            <a:r>
              <a:rPr lang="en-US" i="1" dirty="0" smtClean="0">
                <a:latin typeface="Calibri" panose="020F0502020204030204" pitchFamily="34" charset="0"/>
              </a:rPr>
              <a:t>:</a:t>
            </a:r>
            <a:endParaRPr lang="en-US" i="1"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lvl="1"/>
            <a:endParaRPr lang="en-US" b="1" dirty="0" smtClean="0">
              <a:latin typeface="Calibri" panose="020F0502020204030204" pitchFamily="34" charset="0"/>
            </a:endParaRPr>
          </a:p>
          <a:p>
            <a:pPr marL="0" indent="0" algn="ctr">
              <a:buNone/>
            </a:pPr>
            <a:r>
              <a:rPr lang="en-US" sz="4800" b="1" dirty="0" smtClean="0">
                <a:latin typeface="Calibri" panose="020F0502020204030204" pitchFamily="34" charset="0"/>
              </a:rPr>
              <a:t>What would an Expert Vendor need (or want) to know?</a:t>
            </a:r>
          </a:p>
          <a:p>
            <a:pPr marL="457200" indent="-457200">
              <a:buFont typeface="+mj-lt"/>
              <a:buAutoNum type="arabicPeriod"/>
            </a:pPr>
            <a:endParaRPr lang="en-US" dirty="0" smtClean="0">
              <a:latin typeface="Calibri" panose="020F0502020204030204" pitchFamily="34" charset="0"/>
            </a:endParaRPr>
          </a:p>
          <a:p>
            <a:pPr marL="0" indent="0">
              <a:buNone/>
            </a:pPr>
            <a:r>
              <a:rPr lang="en-US" dirty="0" smtClean="0">
                <a:latin typeface="Calibri" panose="020F0502020204030204" pitchFamily="34" charset="0"/>
              </a:rPr>
              <a:t>What </a:t>
            </a:r>
            <a:r>
              <a:rPr lang="en-US" dirty="0">
                <a:latin typeface="Calibri" panose="020F0502020204030204" pitchFamily="34" charset="0"/>
              </a:rPr>
              <a:t>will help them provide </a:t>
            </a:r>
            <a:r>
              <a:rPr lang="en-US" dirty="0" smtClean="0">
                <a:latin typeface="Calibri" panose="020F0502020204030204" pitchFamily="34" charset="0"/>
              </a:rPr>
              <a:t>you with the </a:t>
            </a:r>
            <a:r>
              <a:rPr lang="en-US" b="1" dirty="0">
                <a:solidFill>
                  <a:srgbClr val="0070C0"/>
                </a:solidFill>
                <a:latin typeface="Calibri" panose="020F0502020204030204" pitchFamily="34" charset="0"/>
              </a:rPr>
              <a:t>best </a:t>
            </a:r>
            <a:r>
              <a:rPr lang="en-US" b="1" dirty="0" smtClean="0">
                <a:solidFill>
                  <a:srgbClr val="0070C0"/>
                </a:solidFill>
                <a:latin typeface="Calibri" panose="020F0502020204030204" pitchFamily="34" charset="0"/>
              </a:rPr>
              <a:t>price</a:t>
            </a:r>
            <a:r>
              <a:rPr lang="en-US" dirty="0" smtClean="0">
                <a:latin typeface="Calibri" panose="020F0502020204030204" pitchFamily="34" charset="0"/>
              </a:rPr>
              <a:t>?</a:t>
            </a:r>
            <a:endParaRPr lang="en-US" dirty="0">
              <a:latin typeface="Calibri" panose="020F0502020204030204" pitchFamily="34" charset="0"/>
            </a:endParaRPr>
          </a:p>
          <a:p>
            <a:pPr marL="0" indent="0">
              <a:buNone/>
            </a:pPr>
            <a:r>
              <a:rPr lang="en-US" dirty="0" smtClean="0">
                <a:latin typeface="Calibri" panose="020F0502020204030204" pitchFamily="34" charset="0"/>
              </a:rPr>
              <a:t>What </a:t>
            </a:r>
            <a:r>
              <a:rPr lang="en-US" dirty="0">
                <a:latin typeface="Calibri" panose="020F0502020204030204" pitchFamily="34" charset="0"/>
              </a:rPr>
              <a:t>will help them </a:t>
            </a:r>
            <a:r>
              <a:rPr lang="en-US" b="1" dirty="0">
                <a:solidFill>
                  <a:srgbClr val="0070C0"/>
                </a:solidFill>
                <a:latin typeface="Calibri" panose="020F0502020204030204" pitchFamily="34" charset="0"/>
              </a:rPr>
              <a:t>minimize their </a:t>
            </a:r>
            <a:r>
              <a:rPr lang="en-US" b="1" dirty="0" smtClean="0">
                <a:solidFill>
                  <a:srgbClr val="0070C0"/>
                </a:solidFill>
                <a:latin typeface="Calibri" panose="020F0502020204030204" pitchFamily="34" charset="0"/>
              </a:rPr>
              <a:t>contingencies</a:t>
            </a:r>
            <a:r>
              <a:rPr lang="en-US" dirty="0" smtClean="0">
                <a:latin typeface="Calibri" panose="020F0502020204030204" pitchFamily="34" charset="0"/>
              </a:rPr>
              <a:t>?</a:t>
            </a:r>
            <a:endParaRPr lang="en-US" dirty="0">
              <a:latin typeface="Calibri" panose="020F0502020204030204" pitchFamily="34" charset="0"/>
            </a:endParaRPr>
          </a:p>
          <a:p>
            <a:pPr marL="0" indent="0">
              <a:buNone/>
            </a:pPr>
            <a:r>
              <a:rPr lang="en-US" dirty="0" smtClean="0">
                <a:latin typeface="Calibri" panose="020F0502020204030204" pitchFamily="34" charset="0"/>
              </a:rPr>
              <a:t>What will prevent them from </a:t>
            </a:r>
            <a:r>
              <a:rPr lang="en-US" b="1" dirty="0" smtClean="0">
                <a:solidFill>
                  <a:srgbClr val="0070C0"/>
                </a:solidFill>
                <a:latin typeface="Calibri" panose="020F0502020204030204" pitchFamily="34" charset="0"/>
              </a:rPr>
              <a:t>walking away</a:t>
            </a:r>
            <a:r>
              <a:rPr lang="en-US" dirty="0" smtClean="0">
                <a:latin typeface="Calibri" panose="020F0502020204030204" pitchFamily="34" charset="0"/>
              </a:rPr>
              <a:t>?</a:t>
            </a:r>
            <a:endParaRPr lang="en-US" dirty="0">
              <a:latin typeface="Calibri" panose="020F0502020204030204" pitchFamily="34" charset="0"/>
            </a:endParaRPr>
          </a:p>
          <a:p>
            <a:pPr lvl="1"/>
            <a:endParaRPr lang="en-US" dirty="0" smtClean="0">
              <a:latin typeface="Calibri" panose="020F0502020204030204" pitchFamily="34" charset="0"/>
            </a:endParaRPr>
          </a:p>
          <a:p>
            <a:pPr lvl="1"/>
            <a:endParaRPr lang="en-US" b="1" dirty="0">
              <a:latin typeface="Calibri" panose="020F0502020204030204" pitchFamily="34" charset="0"/>
            </a:endParaRPr>
          </a:p>
        </p:txBody>
      </p:sp>
    </p:spTree>
    <p:extLst>
      <p:ext uri="{BB962C8B-B14F-4D97-AF65-F5344CB8AC3E}">
        <p14:creationId xmlns:p14="http://schemas.microsoft.com/office/powerpoint/2010/main" val="269795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18" y="-10139"/>
            <a:ext cx="7886700" cy="1325563"/>
          </a:xfrm>
        </p:spPr>
        <p:txBody>
          <a:bodyPr/>
          <a:lstStyle/>
          <a:p>
            <a:r>
              <a:rPr lang="en-US" dirty="0" smtClean="0"/>
              <a:t>Scope of Work Template</a:t>
            </a:r>
            <a:endParaRPr lang="en-US" dirty="0"/>
          </a:p>
        </p:txBody>
      </p:sp>
      <p:sp>
        <p:nvSpPr>
          <p:cNvPr id="3" name="Content Placeholder 2"/>
          <p:cNvSpPr>
            <a:spLocks noGrp="1"/>
          </p:cNvSpPr>
          <p:nvPr>
            <p:ph idx="1"/>
          </p:nvPr>
        </p:nvSpPr>
        <p:spPr>
          <a:xfrm>
            <a:off x="117987" y="1126465"/>
            <a:ext cx="8397363" cy="4775200"/>
          </a:xfrm>
        </p:spPr>
        <p:txBody>
          <a:bodyPr>
            <a:noAutofit/>
          </a:bodyPr>
          <a:lstStyle/>
          <a:p>
            <a:pPr marL="342900" indent="-342900">
              <a:buFont typeface="+mj-lt"/>
              <a:buAutoNum type="arabicPeriod"/>
            </a:pPr>
            <a:r>
              <a:rPr lang="en-US" sz="2000" b="1" dirty="0"/>
              <a:t>High Level </a:t>
            </a:r>
            <a:r>
              <a:rPr lang="en-US" sz="2000" b="1" dirty="0" smtClean="0"/>
              <a:t>Overview &amp; Objectives</a:t>
            </a:r>
          </a:p>
          <a:p>
            <a:pPr marL="800100" lvl="1" indent="-342900">
              <a:buFont typeface="+mj-lt"/>
              <a:buAutoNum type="arabicPeriod"/>
            </a:pPr>
            <a:r>
              <a:rPr lang="en-US" sz="1600" dirty="0" smtClean="0"/>
              <a:t>What would a successful outcome look like?</a:t>
            </a:r>
            <a:endParaRPr lang="en-US" sz="1600" dirty="0"/>
          </a:p>
          <a:p>
            <a:pPr marL="342900" indent="-342900">
              <a:buFont typeface="+mj-lt"/>
              <a:buAutoNum type="arabicPeriod"/>
            </a:pPr>
            <a:endParaRPr lang="en-US" sz="1400" dirty="0" smtClean="0"/>
          </a:p>
          <a:p>
            <a:pPr marL="342900" indent="-342900">
              <a:buFont typeface="+mj-lt"/>
              <a:buAutoNum type="arabicPeriod"/>
            </a:pPr>
            <a:r>
              <a:rPr lang="en-US" sz="2000" b="1" dirty="0"/>
              <a:t>Existing Conditions / Current Environment</a:t>
            </a:r>
          </a:p>
          <a:p>
            <a:pPr marL="800100" lvl="1" indent="-342900">
              <a:buFont typeface="+mj-lt"/>
              <a:buAutoNum type="arabicPeriod"/>
            </a:pPr>
            <a:r>
              <a:rPr lang="en-US" sz="1600" dirty="0"/>
              <a:t>Current Condition Volumes, Data, </a:t>
            </a:r>
            <a:r>
              <a:rPr lang="en-US" sz="1600" dirty="0" smtClean="0"/>
              <a:t>Performance</a:t>
            </a:r>
          </a:p>
          <a:p>
            <a:pPr marL="800100" lvl="1" indent="-342900">
              <a:buFont typeface="+mj-lt"/>
              <a:buAutoNum type="arabicPeriod"/>
            </a:pPr>
            <a:r>
              <a:rPr lang="en-US" sz="1600" dirty="0" smtClean="0"/>
              <a:t>Current operation, incumbent vendor resources</a:t>
            </a:r>
          </a:p>
          <a:p>
            <a:pPr marL="800100" lvl="1" indent="-342900">
              <a:buFont typeface="+mj-lt"/>
              <a:buAutoNum type="arabicPeriod"/>
            </a:pPr>
            <a:r>
              <a:rPr lang="en-US" sz="1600" dirty="0" smtClean="0"/>
              <a:t>A day in the life of…</a:t>
            </a:r>
            <a:endParaRPr lang="en-US" sz="1600" dirty="0"/>
          </a:p>
          <a:p>
            <a:pPr marL="342900" indent="-342900">
              <a:buFont typeface="+mj-lt"/>
              <a:buAutoNum type="arabicPeriod"/>
            </a:pPr>
            <a:endParaRPr lang="en-US" sz="1400" dirty="0" smtClean="0"/>
          </a:p>
          <a:p>
            <a:pPr marL="342900" indent="-342900">
              <a:buFont typeface="+mj-lt"/>
              <a:buAutoNum type="arabicPeriod"/>
            </a:pPr>
            <a:r>
              <a:rPr lang="en-US" sz="2000" b="1" dirty="0" smtClean="0"/>
              <a:t>Description </a:t>
            </a:r>
            <a:r>
              <a:rPr lang="en-US" sz="2000" b="1" dirty="0"/>
              <a:t>of </a:t>
            </a:r>
            <a:r>
              <a:rPr lang="en-US" sz="2000" b="1" dirty="0" smtClean="0"/>
              <a:t>Deliverables/</a:t>
            </a:r>
            <a:r>
              <a:rPr lang="en-US" sz="2000" b="1" dirty="0" err="1" smtClean="0"/>
              <a:t>Reqs</a:t>
            </a:r>
            <a:r>
              <a:rPr lang="en-US" sz="2000" b="1" dirty="0" smtClean="0"/>
              <a:t>/Outcomes</a:t>
            </a:r>
            <a:endParaRPr lang="en-US" sz="2000" b="1" dirty="0"/>
          </a:p>
          <a:p>
            <a:pPr lvl="1"/>
            <a:r>
              <a:rPr lang="en-US" sz="2000" dirty="0"/>
              <a:t>Budget</a:t>
            </a:r>
          </a:p>
          <a:p>
            <a:pPr lvl="1"/>
            <a:r>
              <a:rPr lang="en-US" sz="2000" dirty="0"/>
              <a:t>Schedule</a:t>
            </a:r>
          </a:p>
          <a:p>
            <a:pPr lvl="1"/>
            <a:r>
              <a:rPr lang="en-US" sz="2000" dirty="0"/>
              <a:t>Project/Service Details and Requirements </a:t>
            </a:r>
          </a:p>
          <a:p>
            <a:pPr lvl="1"/>
            <a:r>
              <a:rPr lang="en-US" sz="2000" dirty="0"/>
              <a:t>Additional Information </a:t>
            </a:r>
            <a:endParaRPr lang="en-US" sz="2000" dirty="0" smtClean="0"/>
          </a:p>
          <a:p>
            <a:pPr lvl="1"/>
            <a:endParaRPr lang="en-US" sz="1600" dirty="0"/>
          </a:p>
          <a:p>
            <a:pPr marL="0" indent="0">
              <a:buNone/>
            </a:pPr>
            <a:r>
              <a:rPr lang="en-US" sz="2000" b="1" dirty="0"/>
              <a:t>4. </a:t>
            </a:r>
            <a:r>
              <a:rPr lang="en-US" sz="2000" b="1" dirty="0" smtClean="0"/>
              <a:t>Project Risks &amp; Concerns</a:t>
            </a:r>
            <a:endParaRPr lang="en-US" sz="2000" b="1" dirty="0"/>
          </a:p>
        </p:txBody>
      </p:sp>
      <p:pic>
        <p:nvPicPr>
          <p:cNvPr id="6" name="Picture 5"/>
          <p:cNvPicPr>
            <a:picLocks noChangeAspect="1"/>
          </p:cNvPicPr>
          <p:nvPr/>
        </p:nvPicPr>
        <p:blipFill>
          <a:blip r:embed="rId2"/>
          <a:stretch>
            <a:fillRect/>
          </a:stretch>
        </p:blipFill>
        <p:spPr>
          <a:xfrm>
            <a:off x="5919183" y="1108626"/>
            <a:ext cx="3138089" cy="5154676"/>
          </a:xfrm>
          <a:prstGeom prst="rect">
            <a:avLst/>
          </a:prstGeom>
          <a:ln>
            <a:solidFill>
              <a:schemeClr val="tx1"/>
            </a:solidFill>
          </a:ln>
        </p:spPr>
      </p:pic>
    </p:spTree>
    <p:extLst>
      <p:ext uri="{BB962C8B-B14F-4D97-AF65-F5344CB8AC3E}">
        <p14:creationId xmlns:p14="http://schemas.microsoft.com/office/powerpoint/2010/main" val="71652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Scope of Work </a:t>
            </a:r>
            <a:r>
              <a:rPr lang="en-US" dirty="0"/>
              <a:t>T</a:t>
            </a:r>
            <a:r>
              <a:rPr lang="en-US" dirty="0" smtClean="0"/>
              <a:t>emplate</a:t>
            </a:r>
            <a:endParaRPr lang="en-US" dirty="0"/>
          </a:p>
        </p:txBody>
      </p:sp>
      <p:sp>
        <p:nvSpPr>
          <p:cNvPr id="2" name="Content Placeholder 1"/>
          <p:cNvSpPr>
            <a:spLocks noGrp="1"/>
          </p:cNvSpPr>
          <p:nvPr>
            <p:ph idx="1"/>
          </p:nvPr>
        </p:nvSpPr>
        <p:spPr/>
        <p:txBody>
          <a:bodyPr/>
          <a:lstStyle/>
          <a:p>
            <a:endParaRPr lang="en-US"/>
          </a:p>
        </p:txBody>
      </p:sp>
      <p:pic>
        <p:nvPicPr>
          <p:cNvPr id="7" name="Picture 6"/>
          <p:cNvPicPr>
            <a:picLocks noChangeAspect="1"/>
          </p:cNvPicPr>
          <p:nvPr/>
        </p:nvPicPr>
        <p:blipFill rotWithShape="1">
          <a:blip r:embed="rId3"/>
          <a:srcRect l="51213" t="15818" r="17101" b="15377"/>
          <a:stretch/>
        </p:blipFill>
        <p:spPr>
          <a:xfrm rot="20365076">
            <a:off x="571197" y="1682498"/>
            <a:ext cx="2377428" cy="3226506"/>
          </a:xfrm>
          <a:prstGeom prst="rect">
            <a:avLst/>
          </a:prstGeom>
          <a:ln>
            <a:solidFill>
              <a:schemeClr val="tx1"/>
            </a:solidFill>
          </a:ln>
          <a:effectLst>
            <a:outerShdw blurRad="50800" dist="38100" dir="5400000" algn="t" rotWithShape="0">
              <a:prstClr val="black">
                <a:alpha val="40000"/>
              </a:prstClr>
            </a:outerShdw>
          </a:effectLst>
        </p:spPr>
      </p:pic>
      <p:pic>
        <p:nvPicPr>
          <p:cNvPr id="5" name="Content Placeholder 3"/>
          <p:cNvPicPr>
            <a:picLocks noChangeAspect="1"/>
          </p:cNvPicPr>
          <p:nvPr/>
        </p:nvPicPr>
        <p:blipFill rotWithShape="1">
          <a:blip r:embed="rId4"/>
          <a:srcRect l="16801" t="18802" r="51113" b="13539"/>
          <a:stretch/>
        </p:blipFill>
        <p:spPr bwMode="auto">
          <a:xfrm>
            <a:off x="1842178" y="2455201"/>
            <a:ext cx="2510971" cy="3309257"/>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p:spPr>
      </p:pic>
      <p:grpSp>
        <p:nvGrpSpPr>
          <p:cNvPr id="12" name="Group 11"/>
          <p:cNvGrpSpPr/>
          <p:nvPr/>
        </p:nvGrpSpPr>
        <p:grpSpPr>
          <a:xfrm rot="769266">
            <a:off x="2910638" y="1624555"/>
            <a:ext cx="2469866" cy="4806543"/>
            <a:chOff x="3185886" y="1324537"/>
            <a:chExt cx="2469866" cy="4806543"/>
          </a:xfrm>
          <a:effectLst>
            <a:outerShdw blurRad="50800" dist="38100" dir="5400000" algn="t" rotWithShape="0">
              <a:prstClr val="black">
                <a:alpha val="40000"/>
              </a:prstClr>
            </a:outerShdw>
          </a:effectLst>
        </p:grpSpPr>
        <p:pic>
          <p:nvPicPr>
            <p:cNvPr id="13" name="Content Placeholder 3"/>
            <p:cNvPicPr>
              <a:picLocks noChangeAspect="1"/>
            </p:cNvPicPr>
            <p:nvPr/>
          </p:nvPicPr>
          <p:blipFill rotWithShape="1">
            <a:blip r:embed="rId4"/>
            <a:srcRect l="51762" t="19544" r="16708" b="13539"/>
            <a:stretch/>
          </p:blipFill>
          <p:spPr bwMode="auto">
            <a:xfrm>
              <a:off x="3188324" y="1324537"/>
              <a:ext cx="2467428" cy="3272972"/>
            </a:xfrm>
            <a:prstGeom prst="rect">
              <a:avLst/>
            </a:prstGeom>
            <a:noFill/>
            <a:ln w="9525">
              <a:solidFill>
                <a:schemeClr val="tx1"/>
              </a:solidFill>
              <a:miter lim="800000"/>
              <a:headEnd/>
              <a:tailEnd/>
            </a:ln>
          </p:spPr>
        </p:pic>
        <p:pic>
          <p:nvPicPr>
            <p:cNvPr id="14" name="Content Placeholder 3"/>
            <p:cNvPicPr>
              <a:picLocks noChangeAspect="1"/>
            </p:cNvPicPr>
            <p:nvPr/>
          </p:nvPicPr>
          <p:blipFill rotWithShape="1">
            <a:blip r:embed="rId5"/>
            <a:srcRect l="17079" t="16279" r="51392" b="37927"/>
            <a:stretch/>
          </p:blipFill>
          <p:spPr bwMode="auto">
            <a:xfrm>
              <a:off x="3185886" y="3891268"/>
              <a:ext cx="2467428" cy="2239812"/>
            </a:xfrm>
            <a:prstGeom prst="rect">
              <a:avLst/>
            </a:prstGeom>
            <a:noFill/>
            <a:ln w="9525">
              <a:solidFill>
                <a:schemeClr val="tx1"/>
              </a:solidFill>
              <a:miter lim="800000"/>
              <a:headEnd/>
              <a:tailEnd/>
            </a:ln>
          </p:spPr>
        </p:pic>
      </p:grpSp>
      <p:pic>
        <p:nvPicPr>
          <p:cNvPr id="9" name="Content Placeholder 3"/>
          <p:cNvPicPr>
            <a:picLocks noChangeAspect="1"/>
          </p:cNvPicPr>
          <p:nvPr/>
        </p:nvPicPr>
        <p:blipFill rotWithShape="1">
          <a:blip r:embed="rId5"/>
          <a:srcRect l="51762" t="16725" r="16708" b="17991"/>
          <a:stretch/>
        </p:blipFill>
        <p:spPr bwMode="auto">
          <a:xfrm>
            <a:off x="4669415" y="2181612"/>
            <a:ext cx="2467428" cy="3193143"/>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p:spPr>
      </p:pic>
      <p:pic>
        <p:nvPicPr>
          <p:cNvPr id="10" name="Content Placeholder 3"/>
          <p:cNvPicPr>
            <a:picLocks noChangeAspect="1"/>
          </p:cNvPicPr>
          <p:nvPr/>
        </p:nvPicPr>
        <p:blipFill rotWithShape="1">
          <a:blip r:embed="rId6"/>
          <a:srcRect l="34977" t="25033" r="34328" b="8346"/>
          <a:stretch/>
        </p:blipFill>
        <p:spPr bwMode="auto">
          <a:xfrm rot="856653">
            <a:off x="6129222" y="3140881"/>
            <a:ext cx="2402114" cy="3258457"/>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6632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Current/Existing Conditions are MOST CRITICAL!!!</a:t>
            </a:r>
            <a:endParaRPr lang="en-US" dirty="0"/>
          </a:p>
        </p:txBody>
      </p:sp>
      <p:pic>
        <p:nvPicPr>
          <p:cNvPr id="1028" name="Picture 4" descr="Image result for point a to point b"/>
          <p:cNvPicPr>
            <a:picLocks noChangeAspect="1" noChangeArrowheads="1"/>
          </p:cNvPicPr>
          <p:nvPr/>
        </p:nvPicPr>
        <p:blipFill rotWithShape="1">
          <a:blip r:embed="rId2">
            <a:extLst>
              <a:ext uri="{28A0092B-C50C-407E-A947-70E740481C1C}">
                <a14:useLocalDpi xmlns:a14="http://schemas.microsoft.com/office/drawing/2010/main" val="0"/>
              </a:ext>
            </a:extLst>
          </a:blip>
          <a:srcRect b="5811"/>
          <a:stretch/>
        </p:blipFill>
        <p:spPr bwMode="auto">
          <a:xfrm>
            <a:off x="1871162" y="1833664"/>
            <a:ext cx="5401675" cy="36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852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Missing a Vision Statement:</a:t>
            </a:r>
            <a:br>
              <a:rPr lang="en-US" dirty="0" smtClean="0"/>
            </a:br>
            <a:r>
              <a:rPr lang="en-US" dirty="0" smtClean="0"/>
              <a:t>Most Common Vendor Complaint</a:t>
            </a:r>
            <a:endParaRPr lang="en-US" dirty="0"/>
          </a:p>
        </p:txBody>
      </p:sp>
      <p:pic>
        <p:nvPicPr>
          <p:cNvPr id="3074" name="Picture 2" descr="Image result for vision statement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62" y="1868279"/>
            <a:ext cx="5286564" cy="3968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os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760" y="1993250"/>
            <a:ext cx="2036621" cy="37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30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Development</a:t>
            </a:r>
            <a:endParaRPr lang="en-US" dirty="0"/>
          </a:p>
        </p:txBody>
      </p:sp>
      <p:sp>
        <p:nvSpPr>
          <p:cNvPr id="3" name="Content Placeholder 2"/>
          <p:cNvSpPr>
            <a:spLocks noGrp="1"/>
          </p:cNvSpPr>
          <p:nvPr>
            <p:ph idx="1"/>
          </p:nvPr>
        </p:nvSpPr>
        <p:spPr>
          <a:xfrm>
            <a:off x="628650" y="1401763"/>
            <a:ext cx="8515350" cy="4775200"/>
          </a:xfrm>
        </p:spPr>
        <p:txBody>
          <a:bodyPr>
            <a:normAutofit fontScale="92500" lnSpcReduction="10000"/>
          </a:bodyPr>
          <a:lstStyle/>
          <a:p>
            <a:pPr marL="514350" indent="-514350">
              <a:buFont typeface="+mj-lt"/>
              <a:buAutoNum type="arabicPeriod"/>
            </a:pPr>
            <a:r>
              <a:rPr lang="en-US" dirty="0" smtClean="0"/>
              <a:t>Share the Project’s Constraints </a:t>
            </a:r>
          </a:p>
          <a:p>
            <a:pPr marL="514350" indent="-514350">
              <a:buFont typeface="+mj-lt"/>
              <a:buAutoNum type="arabicPeriod"/>
            </a:pPr>
            <a:r>
              <a:rPr lang="en-US" dirty="0"/>
              <a:t>Don’t be Overly Prescriptive</a:t>
            </a:r>
          </a:p>
          <a:p>
            <a:pPr marL="514350" indent="-514350">
              <a:buFont typeface="+mj-lt"/>
              <a:buAutoNum type="arabicPeriod"/>
            </a:pPr>
            <a:r>
              <a:rPr lang="en-US" b="1" dirty="0" smtClean="0">
                <a:solidFill>
                  <a:srgbClr val="0070C0"/>
                </a:solidFill>
              </a:rPr>
              <a:t>Focus on Current Conditions</a:t>
            </a:r>
          </a:p>
          <a:p>
            <a:pPr marL="514350" indent="-514350">
              <a:buFont typeface="+mj-lt"/>
              <a:buAutoNum type="arabicPeriod"/>
            </a:pPr>
            <a:r>
              <a:rPr lang="en-US" b="1" dirty="0" smtClean="0">
                <a:solidFill>
                  <a:srgbClr val="0070C0"/>
                </a:solidFill>
              </a:rPr>
              <a:t>Include an appropriate Vision Statement</a:t>
            </a:r>
          </a:p>
          <a:p>
            <a:pPr marL="514350" indent="-514350">
              <a:buFont typeface="+mj-lt"/>
              <a:buAutoNum type="arabicPeriod"/>
            </a:pPr>
            <a:r>
              <a:rPr lang="en-US" dirty="0" smtClean="0"/>
              <a:t>Ask Vendors what they Need</a:t>
            </a:r>
          </a:p>
          <a:p>
            <a:pPr marL="514350" indent="-514350">
              <a:buFont typeface="+mj-lt"/>
              <a:buAutoNum type="arabicPeriod"/>
            </a:pPr>
            <a:endParaRPr lang="en-US" dirty="0" smtClean="0"/>
          </a:p>
          <a:p>
            <a:pPr marL="0" indent="0">
              <a:buNone/>
            </a:pPr>
            <a:r>
              <a:rPr lang="en-US" b="1" u="sng" dirty="0" smtClean="0"/>
              <a:t>Take-Away Tools</a:t>
            </a:r>
          </a:p>
          <a:p>
            <a:r>
              <a:rPr lang="en-US" dirty="0" smtClean="0"/>
              <a:t>White Paper on </a:t>
            </a:r>
            <a:r>
              <a:rPr lang="en-US" dirty="0"/>
              <a:t>“The Budget” </a:t>
            </a:r>
          </a:p>
          <a:p>
            <a:r>
              <a:rPr lang="en-US" b="1" dirty="0" smtClean="0">
                <a:solidFill>
                  <a:srgbClr val="0070C0"/>
                </a:solidFill>
              </a:rPr>
              <a:t>SOW Template</a:t>
            </a:r>
          </a:p>
          <a:p>
            <a:r>
              <a:rPr lang="en-US" dirty="0" smtClean="0"/>
              <a:t>RFN Template</a:t>
            </a:r>
          </a:p>
          <a:p>
            <a:pPr marL="514350" indent="-514350">
              <a:buFont typeface="+mj-lt"/>
              <a:buAutoNum type="arabicPeriod"/>
            </a:pPr>
            <a:endParaRPr lang="en-US" dirty="0"/>
          </a:p>
        </p:txBody>
      </p:sp>
    </p:spTree>
    <p:extLst>
      <p:ext uri="{BB962C8B-B14F-4D97-AF65-F5344CB8AC3E}">
        <p14:creationId xmlns:p14="http://schemas.microsoft.com/office/powerpoint/2010/main" val="3690075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70C0"/>
                </a:solidFill>
              </a:rPr>
              <a:t>The “silver bullet” </a:t>
            </a:r>
            <a:br>
              <a:rPr lang="en-US" dirty="0" smtClean="0">
                <a:solidFill>
                  <a:srgbClr val="0070C0"/>
                </a:solidFill>
              </a:rPr>
            </a:br>
            <a:r>
              <a:rPr lang="en-US" dirty="0" smtClean="0">
                <a:solidFill>
                  <a:srgbClr val="0070C0"/>
                </a:solidFill>
              </a:rPr>
              <a:t>of Scope Development</a:t>
            </a:r>
            <a:endParaRPr lang="en-US" dirty="0">
              <a:solidFill>
                <a:srgbClr val="0070C0"/>
              </a:solidFill>
            </a:endParaRPr>
          </a:p>
        </p:txBody>
      </p:sp>
      <p:sp>
        <p:nvSpPr>
          <p:cNvPr id="3" name="Subtitle 2"/>
          <p:cNvSpPr>
            <a:spLocks noGrp="1"/>
          </p:cNvSpPr>
          <p:nvPr>
            <p:ph type="subTitle" idx="1"/>
          </p:nvPr>
        </p:nvSpPr>
        <p:spPr>
          <a:xfrm>
            <a:off x="1010593" y="3574878"/>
            <a:ext cx="7122814" cy="1655762"/>
          </a:xfrm>
        </p:spPr>
        <p:txBody>
          <a:bodyPr/>
          <a:lstStyle/>
          <a:p>
            <a:endParaRPr lang="en-US" dirty="0" smtClean="0"/>
          </a:p>
          <a:p>
            <a:r>
              <a:rPr lang="en-US" b="1" dirty="0" smtClean="0">
                <a:solidFill>
                  <a:srgbClr val="0070C0"/>
                </a:solidFill>
              </a:rPr>
              <a:t>or, what to do when you (or the business unit) don’t know what to do</a:t>
            </a:r>
            <a:endParaRPr lang="en-US" b="1" dirty="0">
              <a:solidFill>
                <a:srgbClr val="0070C0"/>
              </a:solidFill>
            </a:endParaRPr>
          </a:p>
        </p:txBody>
      </p:sp>
    </p:spTree>
    <p:extLst>
      <p:ext uri="{BB962C8B-B14F-4D97-AF65-F5344CB8AC3E}">
        <p14:creationId xmlns:p14="http://schemas.microsoft.com/office/powerpoint/2010/main" val="188546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74" y="1958062"/>
            <a:ext cx="7886700" cy="1096029"/>
          </a:xfrm>
          <a:noFill/>
        </p:spPr>
        <p:txBody>
          <a:bodyPr>
            <a:noAutofit/>
          </a:bodyPr>
          <a:lstStyle/>
          <a:p>
            <a:pPr algn="ctr"/>
            <a:r>
              <a:rPr lang="en-US" sz="7200" i="1" dirty="0" smtClean="0">
                <a:solidFill>
                  <a:srgbClr val="800000"/>
                </a:solidFill>
              </a:rPr>
              <a:t>Issue an</a:t>
            </a:r>
            <a:br>
              <a:rPr lang="en-US" sz="7200" i="1" dirty="0" smtClean="0">
                <a:solidFill>
                  <a:srgbClr val="800000"/>
                </a:solidFill>
              </a:rPr>
            </a:br>
            <a:r>
              <a:rPr lang="en-US" sz="7200" i="1" dirty="0" smtClean="0">
                <a:solidFill>
                  <a:srgbClr val="800000"/>
                </a:solidFill>
              </a:rPr>
              <a:t> </a:t>
            </a:r>
            <a:r>
              <a:rPr lang="en-US" sz="11500" i="1" dirty="0" smtClean="0">
                <a:solidFill>
                  <a:srgbClr val="C00000"/>
                </a:solidFill>
                <a:effectLst>
                  <a:glow rad="63500">
                    <a:schemeClr val="accent4">
                      <a:satMod val="175000"/>
                      <a:alpha val="40000"/>
                    </a:schemeClr>
                  </a:glow>
                  <a:outerShdw blurRad="38100" dist="38100" dir="2700000" algn="tl">
                    <a:srgbClr val="000000">
                      <a:alpha val="43137"/>
                    </a:srgbClr>
                  </a:outerShdw>
                </a:effectLst>
              </a:rPr>
              <a:t>RFN</a:t>
            </a:r>
            <a:br>
              <a:rPr lang="en-US" sz="11500" i="1" dirty="0" smtClean="0">
                <a:solidFill>
                  <a:srgbClr val="C00000"/>
                </a:solidFill>
                <a:effectLst>
                  <a:glow rad="63500">
                    <a:schemeClr val="accent4">
                      <a:satMod val="175000"/>
                      <a:alpha val="40000"/>
                    </a:schemeClr>
                  </a:glow>
                  <a:outerShdw blurRad="38100" dist="38100" dir="2700000" algn="tl">
                    <a:srgbClr val="000000">
                      <a:alpha val="43137"/>
                    </a:srgbClr>
                  </a:outerShdw>
                </a:effectLst>
              </a:rPr>
            </a:br>
            <a:r>
              <a:rPr lang="en-US" sz="7200" i="1" dirty="0" smtClean="0">
                <a:solidFill>
                  <a:srgbClr val="800000"/>
                </a:solidFill>
              </a:rPr>
              <a:t>to the Vendor</a:t>
            </a:r>
            <a:br>
              <a:rPr lang="en-US" sz="7200" i="1" dirty="0" smtClean="0">
                <a:solidFill>
                  <a:srgbClr val="800000"/>
                </a:solidFill>
              </a:rPr>
            </a:br>
            <a:r>
              <a:rPr lang="en-US" sz="7200" i="1" dirty="0" smtClean="0">
                <a:solidFill>
                  <a:srgbClr val="800000"/>
                </a:solidFill>
              </a:rPr>
              <a:t>Community</a:t>
            </a:r>
            <a:endParaRPr lang="en-US" sz="8000" i="1" dirty="0">
              <a:solidFill>
                <a:srgbClr val="C00000"/>
              </a:solidFill>
              <a:effectLst>
                <a:glow rad="63500">
                  <a:schemeClr val="accent4">
                    <a:satMod val="175000"/>
                    <a:alpha val="40000"/>
                  </a:schemeClr>
                </a:glow>
                <a:outerShdw blurRad="38100" dist="38100" dir="2700000" algn="tl">
                  <a:srgbClr val="000000">
                    <a:alpha val="43137"/>
                  </a:srgbClr>
                </a:outerShdw>
              </a:effectLst>
            </a:endParaRPr>
          </a:p>
        </p:txBody>
      </p:sp>
      <p:sp>
        <p:nvSpPr>
          <p:cNvPr id="4" name="Content Placeholder 2"/>
          <p:cNvSpPr txBox="1">
            <a:spLocks/>
          </p:cNvSpPr>
          <p:nvPr/>
        </p:nvSpPr>
        <p:spPr>
          <a:xfrm>
            <a:off x="715277" y="5670567"/>
            <a:ext cx="7886700" cy="898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b="1" i="1" dirty="0" smtClean="0">
                <a:solidFill>
                  <a:srgbClr val="0070C0"/>
                </a:solidFill>
              </a:rPr>
              <a:t>But with the RIGHT intentions…</a:t>
            </a:r>
            <a:endParaRPr lang="en-US" b="1" i="1" dirty="0">
              <a:solidFill>
                <a:srgbClr val="0070C0"/>
              </a:solidFill>
            </a:endParaRPr>
          </a:p>
        </p:txBody>
      </p:sp>
    </p:spTree>
    <p:extLst>
      <p:ext uri="{BB962C8B-B14F-4D97-AF65-F5344CB8AC3E}">
        <p14:creationId xmlns:p14="http://schemas.microsoft.com/office/powerpoint/2010/main" val="112249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37" y="1818544"/>
            <a:ext cx="7591647" cy="565547"/>
          </a:xfrm>
          <a:noFill/>
        </p:spPr>
        <p:txBody>
          <a:bodyPr>
            <a:noAutofit/>
          </a:bodyPr>
          <a:lstStyle/>
          <a:p>
            <a:pPr algn="ctr" eaLnBrk="1" hangingPunct="1">
              <a:defRPr/>
            </a:pPr>
            <a:r>
              <a:rPr lang="en-US" sz="4000" dirty="0"/>
              <a:t>What Percent of </a:t>
            </a:r>
            <a:r>
              <a:rPr lang="en-US" sz="4000" dirty="0" smtClean="0"/>
              <a:t/>
            </a:r>
            <a:br>
              <a:rPr lang="en-US" sz="4000" dirty="0" smtClean="0"/>
            </a:br>
            <a:r>
              <a:rPr lang="en-US" sz="4000" b="1" dirty="0" smtClean="0">
                <a:solidFill>
                  <a:srgbClr val="0070C0"/>
                </a:solidFill>
              </a:rPr>
              <a:t>Scopes </a:t>
            </a:r>
            <a:r>
              <a:rPr lang="en-US" sz="4000" b="1" dirty="0">
                <a:solidFill>
                  <a:srgbClr val="0070C0"/>
                </a:solidFill>
              </a:rPr>
              <a:t>of Work  </a:t>
            </a:r>
            <a:r>
              <a:rPr lang="en-US" sz="4000" b="1" dirty="0" smtClean="0">
                <a:solidFill>
                  <a:srgbClr val="0070C0"/>
                </a:solidFill>
              </a:rPr>
              <a:t/>
            </a:r>
            <a:br>
              <a:rPr lang="en-US" sz="4000" b="1" dirty="0" smtClean="0">
                <a:solidFill>
                  <a:srgbClr val="0070C0"/>
                </a:solidFill>
              </a:rPr>
            </a:br>
            <a:r>
              <a:rPr lang="en-US" sz="4000" b="1" dirty="0" smtClean="0">
                <a:solidFill>
                  <a:srgbClr val="0070C0"/>
                </a:solidFill>
              </a:rPr>
              <a:t>Specifications</a:t>
            </a:r>
            <a:r>
              <a:rPr lang="en-US" sz="4000" b="1" dirty="0">
                <a:solidFill>
                  <a:srgbClr val="0070C0"/>
                </a:solidFill>
              </a:rPr>
              <a:t/>
            </a:r>
            <a:br>
              <a:rPr lang="en-US" sz="4000" b="1" dirty="0">
                <a:solidFill>
                  <a:srgbClr val="0070C0"/>
                </a:solidFill>
              </a:rPr>
            </a:br>
            <a:r>
              <a:rPr lang="en-US" sz="4000" b="1" dirty="0">
                <a:solidFill>
                  <a:srgbClr val="0070C0"/>
                </a:solidFill>
              </a:rPr>
              <a:t>Minimum Requirements</a:t>
            </a:r>
            <a:br>
              <a:rPr lang="en-US" sz="4000" b="1" dirty="0">
                <a:solidFill>
                  <a:srgbClr val="0070C0"/>
                </a:solidFill>
              </a:rPr>
            </a:br>
            <a:r>
              <a:rPr lang="en-US" sz="4000" b="1" dirty="0" smtClean="0">
                <a:solidFill>
                  <a:srgbClr val="0070C0"/>
                </a:solidFill>
              </a:rPr>
              <a:t>RFPs, Contract </a:t>
            </a:r>
            <a:r>
              <a:rPr lang="en-US" sz="4000" b="1" dirty="0">
                <a:solidFill>
                  <a:srgbClr val="0070C0"/>
                </a:solidFill>
              </a:rPr>
              <a:t>Docs</a:t>
            </a:r>
            <a:r>
              <a:rPr lang="en-US" sz="4000" b="1" dirty="0"/>
              <a:t> </a:t>
            </a:r>
            <a:br>
              <a:rPr lang="en-US" sz="4000" b="1" dirty="0"/>
            </a:br>
            <a:r>
              <a:rPr lang="en-US" sz="4000" dirty="0"/>
              <a:t>are </a:t>
            </a:r>
            <a:r>
              <a:rPr lang="en-US" sz="4000" dirty="0">
                <a:solidFill>
                  <a:srgbClr val="C00000"/>
                </a:solidFill>
              </a:rPr>
              <a:t>100%</a:t>
            </a:r>
            <a:r>
              <a:rPr lang="en-US" sz="4000" dirty="0">
                <a:solidFill>
                  <a:schemeClr val="accent6">
                    <a:lumMod val="75000"/>
                  </a:schemeClr>
                </a:solidFill>
              </a:rPr>
              <a:t> </a:t>
            </a:r>
            <a:r>
              <a:rPr lang="en-US" sz="4000" dirty="0"/>
              <a:t>Accurate?</a:t>
            </a:r>
          </a:p>
        </p:txBody>
      </p:sp>
      <p:sp>
        <p:nvSpPr>
          <p:cNvPr id="3" name="Rounded Rectangle 2"/>
          <p:cNvSpPr/>
          <p:nvPr/>
        </p:nvSpPr>
        <p:spPr>
          <a:xfrm>
            <a:off x="3058937" y="4361688"/>
            <a:ext cx="2944367" cy="1551600"/>
          </a:xfrm>
          <a:prstGeom prst="roundRect">
            <a:avLst/>
          </a:prstGeom>
          <a:solidFill>
            <a:schemeClr val="accent4">
              <a:lumMod val="60000"/>
              <a:lumOff val="4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solidFill>
                  <a:srgbClr val="C00000"/>
                </a:solidFill>
              </a:rPr>
              <a:t>Answer:</a:t>
            </a:r>
          </a:p>
          <a:p>
            <a:pPr algn="ctr"/>
            <a:r>
              <a:rPr lang="en-US" sz="6600" b="1" dirty="0" smtClean="0">
                <a:solidFill>
                  <a:srgbClr val="C00000"/>
                </a:solidFill>
              </a:rPr>
              <a:t>0%</a:t>
            </a:r>
            <a:endParaRPr lang="en-US" sz="4400" dirty="0">
              <a:solidFill>
                <a:srgbClr val="C00000"/>
              </a:solidFill>
            </a:endParaRPr>
          </a:p>
        </p:txBody>
      </p:sp>
    </p:spTree>
    <p:extLst>
      <p:ext uri="{BB962C8B-B14F-4D97-AF65-F5344CB8AC3E}">
        <p14:creationId xmlns:p14="http://schemas.microsoft.com/office/powerpoint/2010/main" val="339593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RFN is NOT…</a:t>
            </a:r>
            <a:endParaRPr lang="en-US" dirty="0"/>
          </a:p>
        </p:txBody>
      </p:sp>
      <p:sp>
        <p:nvSpPr>
          <p:cNvPr id="2" name="Content Placeholder 1"/>
          <p:cNvSpPr>
            <a:spLocks noGrp="1"/>
          </p:cNvSpPr>
          <p:nvPr>
            <p:ph idx="1"/>
          </p:nvPr>
        </p:nvSpPr>
        <p:spPr/>
        <p:txBody>
          <a:bodyPr/>
          <a:lstStyle/>
          <a:p>
            <a:r>
              <a:rPr lang="en-US" sz="3200" dirty="0" smtClean="0"/>
              <a:t>Surveying general capabilities…</a:t>
            </a:r>
          </a:p>
          <a:p>
            <a:endParaRPr lang="en-US" sz="3200" dirty="0"/>
          </a:p>
          <a:p>
            <a:r>
              <a:rPr lang="en-US" sz="3200" dirty="0"/>
              <a:t>Fishing for </a:t>
            </a:r>
            <a:r>
              <a:rPr lang="en-US" sz="3200" dirty="0" smtClean="0"/>
              <a:t>data…</a:t>
            </a:r>
          </a:p>
          <a:p>
            <a:endParaRPr lang="en-US" sz="3200" dirty="0"/>
          </a:p>
          <a:p>
            <a:r>
              <a:rPr lang="en-US" sz="3200" dirty="0" smtClean="0"/>
              <a:t>Seeing what’s out there…</a:t>
            </a:r>
          </a:p>
          <a:p>
            <a:endParaRPr lang="en-US" sz="3200" dirty="0"/>
          </a:p>
          <a:p>
            <a:pPr marL="0" indent="0">
              <a:buNone/>
            </a:pPr>
            <a:endParaRPr lang="en-US" sz="3200" dirty="0"/>
          </a:p>
          <a:p>
            <a:endParaRPr lang="en-US" dirty="0" smtClean="0"/>
          </a:p>
          <a:p>
            <a:endParaRPr lang="en-US" dirty="0"/>
          </a:p>
        </p:txBody>
      </p:sp>
    </p:spTree>
    <p:extLst>
      <p:ext uri="{BB962C8B-B14F-4D97-AF65-F5344CB8AC3E}">
        <p14:creationId xmlns:p14="http://schemas.microsoft.com/office/powerpoint/2010/main" val="244311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US" sz="3600" dirty="0" smtClean="0"/>
              <a:t>Questions that an RFN can Answer</a:t>
            </a:r>
            <a:endParaRPr lang="en-US" sz="3600" dirty="0"/>
          </a:p>
        </p:txBody>
      </p:sp>
      <p:sp>
        <p:nvSpPr>
          <p:cNvPr id="3" name="Content Placeholder 2"/>
          <p:cNvSpPr>
            <a:spLocks noGrp="1"/>
          </p:cNvSpPr>
          <p:nvPr>
            <p:ph idx="1"/>
          </p:nvPr>
        </p:nvSpPr>
        <p:spPr>
          <a:xfrm>
            <a:off x="628650" y="1148576"/>
            <a:ext cx="8292326" cy="5028387"/>
          </a:xfrm>
        </p:spPr>
        <p:txBody>
          <a:bodyPr>
            <a:normAutofit fontScale="92500" lnSpcReduction="10000"/>
          </a:bodyPr>
          <a:lstStyle/>
          <a:p>
            <a:pPr marL="514350" indent="-514350">
              <a:buFont typeface="+mj-lt"/>
              <a:buAutoNum type="arabicPeriod"/>
            </a:pPr>
            <a:r>
              <a:rPr lang="en-US" b="1" dirty="0" smtClean="0"/>
              <a:t>What information do Vendors need to develop an accurate proposal with minimal contingency?</a:t>
            </a:r>
          </a:p>
          <a:p>
            <a:pPr lvl="1"/>
            <a:r>
              <a:rPr lang="en-US" sz="2600" dirty="0" smtClean="0"/>
              <a:t>Reduce the # of scope gaps</a:t>
            </a:r>
          </a:p>
          <a:p>
            <a:pPr lvl="1"/>
            <a:r>
              <a:rPr lang="en-US" sz="2600" dirty="0" smtClean="0"/>
              <a:t>Increase the chance of “tighter” pricing</a:t>
            </a:r>
          </a:p>
          <a:p>
            <a:pPr marL="514350" indent="-514350">
              <a:buFont typeface="+mj-lt"/>
              <a:buAutoNum type="arabicPeriod"/>
            </a:pPr>
            <a:endParaRPr lang="en-US" dirty="0" smtClean="0"/>
          </a:p>
          <a:p>
            <a:pPr marL="514350" indent="-514350">
              <a:buFont typeface="+mj-lt"/>
              <a:buAutoNum type="arabicPeriod"/>
            </a:pPr>
            <a:r>
              <a:rPr lang="en-US" b="1" dirty="0" smtClean="0"/>
              <a:t>How should the scope be structured (and why)?</a:t>
            </a:r>
          </a:p>
          <a:p>
            <a:pPr marL="514350" indent="-514350">
              <a:buFont typeface="+mj-lt"/>
              <a:buAutoNum type="arabicPeriod"/>
            </a:pPr>
            <a:endParaRPr lang="en-US" dirty="0" smtClean="0"/>
          </a:p>
          <a:p>
            <a:pPr marL="514350" indent="-514350">
              <a:buFont typeface="+mj-lt"/>
              <a:buAutoNum type="arabicPeriod"/>
            </a:pPr>
            <a:r>
              <a:rPr lang="en-US" b="1" dirty="0" smtClean="0"/>
              <a:t>What can the Owner begin working on now to facilitate an efficient project once it is awarded?</a:t>
            </a:r>
          </a:p>
          <a:p>
            <a:pPr marL="514350" indent="-514350">
              <a:buFont typeface="+mj-lt"/>
              <a:buAutoNum type="arabicPeriod"/>
            </a:pPr>
            <a:endParaRPr lang="en-US" dirty="0" smtClean="0"/>
          </a:p>
          <a:p>
            <a:pPr marL="514350" indent="-514350">
              <a:buFont typeface="+mj-lt"/>
              <a:buAutoNum type="arabicPeriod"/>
            </a:pPr>
            <a:r>
              <a:rPr lang="en-US" b="1" i="1" dirty="0" smtClean="0"/>
              <a:t>Other project-specific questions…</a:t>
            </a:r>
            <a:endParaRPr lang="en-US" b="1" i="1" dirty="0"/>
          </a:p>
        </p:txBody>
      </p:sp>
    </p:spTree>
    <p:extLst>
      <p:ext uri="{BB962C8B-B14F-4D97-AF65-F5344CB8AC3E}">
        <p14:creationId xmlns:p14="http://schemas.microsoft.com/office/powerpoint/2010/main" val="181283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13" y="259361"/>
            <a:ext cx="7886700" cy="994172"/>
          </a:xfrm>
        </p:spPr>
        <p:txBody>
          <a:bodyPr/>
          <a:lstStyle/>
          <a:p>
            <a:r>
              <a:rPr lang="en-US" dirty="0" smtClean="0"/>
              <a:t>RFN Template</a:t>
            </a:r>
            <a:endParaRPr lang="en-US" dirty="0"/>
          </a:p>
        </p:txBody>
      </p:sp>
      <p:pic>
        <p:nvPicPr>
          <p:cNvPr id="11" name="Picture 10"/>
          <p:cNvPicPr>
            <a:picLocks noChangeAspect="1"/>
          </p:cNvPicPr>
          <p:nvPr/>
        </p:nvPicPr>
        <p:blipFill>
          <a:blip r:embed="rId2"/>
          <a:stretch>
            <a:fillRect/>
          </a:stretch>
        </p:blipFill>
        <p:spPr>
          <a:xfrm>
            <a:off x="214314" y="1680624"/>
            <a:ext cx="2210990" cy="3127298"/>
          </a:xfrm>
          <a:prstGeom prst="rect">
            <a:avLst/>
          </a:prstGeom>
          <a:ln>
            <a:solidFill>
              <a:schemeClr val="tx1"/>
            </a:solidFill>
          </a:ln>
        </p:spPr>
      </p:pic>
      <p:pic>
        <p:nvPicPr>
          <p:cNvPr id="12" name="Picture 11"/>
          <p:cNvPicPr>
            <a:picLocks noChangeAspect="1"/>
          </p:cNvPicPr>
          <p:nvPr/>
        </p:nvPicPr>
        <p:blipFill>
          <a:blip r:embed="rId3"/>
          <a:stretch>
            <a:fillRect/>
          </a:stretch>
        </p:blipFill>
        <p:spPr>
          <a:xfrm>
            <a:off x="900113" y="2384808"/>
            <a:ext cx="2135981" cy="2869421"/>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2239569" y="2674796"/>
            <a:ext cx="2153840" cy="3023403"/>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a:off x="2700339" y="1680627"/>
            <a:ext cx="2578895" cy="3463393"/>
          </a:xfrm>
          <a:prstGeom prst="rect">
            <a:avLst/>
          </a:prstGeom>
          <a:ln>
            <a:solidFill>
              <a:schemeClr val="tx1"/>
            </a:solidFill>
          </a:ln>
        </p:spPr>
      </p:pic>
      <p:pic>
        <p:nvPicPr>
          <p:cNvPr id="15" name="Picture 14"/>
          <p:cNvPicPr>
            <a:picLocks noChangeAspect="1"/>
          </p:cNvPicPr>
          <p:nvPr/>
        </p:nvPicPr>
        <p:blipFill>
          <a:blip r:embed="rId6"/>
          <a:stretch>
            <a:fillRect/>
          </a:stretch>
        </p:blipFill>
        <p:spPr>
          <a:xfrm>
            <a:off x="3524462" y="2105019"/>
            <a:ext cx="2487007" cy="3328988"/>
          </a:xfrm>
          <a:prstGeom prst="rect">
            <a:avLst/>
          </a:prstGeom>
          <a:ln>
            <a:solidFill>
              <a:schemeClr val="tx1"/>
            </a:solidFill>
          </a:ln>
        </p:spPr>
      </p:pic>
      <p:pic>
        <p:nvPicPr>
          <p:cNvPr id="16" name="Picture 15"/>
          <p:cNvPicPr>
            <a:picLocks noChangeAspect="1"/>
          </p:cNvPicPr>
          <p:nvPr/>
        </p:nvPicPr>
        <p:blipFill>
          <a:blip r:embed="rId7"/>
          <a:stretch>
            <a:fillRect/>
          </a:stretch>
        </p:blipFill>
        <p:spPr>
          <a:xfrm>
            <a:off x="4106972" y="2521867"/>
            <a:ext cx="2344522" cy="3086639"/>
          </a:xfrm>
          <a:prstGeom prst="rect">
            <a:avLst/>
          </a:prstGeom>
          <a:ln>
            <a:solidFill>
              <a:schemeClr val="tx1"/>
            </a:solidFill>
          </a:ln>
        </p:spPr>
      </p:pic>
      <p:pic>
        <p:nvPicPr>
          <p:cNvPr id="17" name="Picture 16"/>
          <p:cNvPicPr>
            <a:picLocks noChangeAspect="1"/>
          </p:cNvPicPr>
          <p:nvPr/>
        </p:nvPicPr>
        <p:blipFill>
          <a:blip r:embed="rId8"/>
          <a:stretch>
            <a:fillRect/>
          </a:stretch>
        </p:blipFill>
        <p:spPr>
          <a:xfrm>
            <a:off x="5434040" y="1680625"/>
            <a:ext cx="2411996" cy="3374768"/>
          </a:xfrm>
          <a:prstGeom prst="rect">
            <a:avLst/>
          </a:prstGeom>
          <a:ln>
            <a:solidFill>
              <a:schemeClr val="tx1"/>
            </a:solidFill>
          </a:ln>
        </p:spPr>
      </p:pic>
      <p:pic>
        <p:nvPicPr>
          <p:cNvPr id="18" name="Picture 17"/>
          <p:cNvPicPr>
            <a:picLocks noChangeAspect="1"/>
          </p:cNvPicPr>
          <p:nvPr/>
        </p:nvPicPr>
        <p:blipFill>
          <a:blip r:embed="rId9"/>
          <a:stretch>
            <a:fillRect/>
          </a:stretch>
        </p:blipFill>
        <p:spPr>
          <a:xfrm>
            <a:off x="5861743" y="1930522"/>
            <a:ext cx="2276321" cy="3039665"/>
          </a:xfrm>
          <a:prstGeom prst="rect">
            <a:avLst/>
          </a:prstGeom>
          <a:ln>
            <a:solidFill>
              <a:schemeClr val="tx1"/>
            </a:solidFill>
          </a:ln>
        </p:spPr>
      </p:pic>
      <p:pic>
        <p:nvPicPr>
          <p:cNvPr id="19" name="Picture 18"/>
          <p:cNvPicPr>
            <a:picLocks noChangeAspect="1"/>
          </p:cNvPicPr>
          <p:nvPr/>
        </p:nvPicPr>
        <p:blipFill>
          <a:blip r:embed="rId10"/>
          <a:stretch>
            <a:fillRect/>
          </a:stretch>
        </p:blipFill>
        <p:spPr>
          <a:xfrm>
            <a:off x="6215884" y="2225278"/>
            <a:ext cx="2160953" cy="3028950"/>
          </a:xfrm>
          <a:prstGeom prst="rect">
            <a:avLst/>
          </a:prstGeom>
          <a:ln>
            <a:solidFill>
              <a:schemeClr val="tx1"/>
            </a:solidFill>
          </a:ln>
        </p:spPr>
      </p:pic>
      <p:pic>
        <p:nvPicPr>
          <p:cNvPr id="20" name="Picture 19"/>
          <p:cNvPicPr>
            <a:picLocks noChangeAspect="1"/>
          </p:cNvPicPr>
          <p:nvPr/>
        </p:nvPicPr>
        <p:blipFill>
          <a:blip r:embed="rId11"/>
          <a:stretch>
            <a:fillRect/>
          </a:stretch>
        </p:blipFill>
        <p:spPr>
          <a:xfrm>
            <a:off x="6495317" y="2474514"/>
            <a:ext cx="2045661" cy="2830775"/>
          </a:xfrm>
          <a:prstGeom prst="rect">
            <a:avLst/>
          </a:prstGeom>
          <a:ln>
            <a:solidFill>
              <a:schemeClr val="tx1"/>
            </a:solidFill>
          </a:ln>
        </p:spPr>
      </p:pic>
      <p:pic>
        <p:nvPicPr>
          <p:cNvPr id="21" name="Picture 20"/>
          <p:cNvPicPr>
            <a:picLocks noChangeAspect="1"/>
          </p:cNvPicPr>
          <p:nvPr/>
        </p:nvPicPr>
        <p:blipFill>
          <a:blip r:embed="rId12"/>
          <a:stretch>
            <a:fillRect/>
          </a:stretch>
        </p:blipFill>
        <p:spPr>
          <a:xfrm>
            <a:off x="994988" y="1341553"/>
            <a:ext cx="2214128" cy="2918222"/>
          </a:xfrm>
          <a:prstGeom prst="rect">
            <a:avLst/>
          </a:prstGeom>
          <a:ln>
            <a:solidFill>
              <a:schemeClr val="tx1"/>
            </a:solidFill>
          </a:ln>
        </p:spPr>
      </p:pic>
      <p:pic>
        <p:nvPicPr>
          <p:cNvPr id="22" name="Picture 21"/>
          <p:cNvPicPr>
            <a:picLocks noChangeAspect="1"/>
          </p:cNvPicPr>
          <p:nvPr/>
        </p:nvPicPr>
        <p:blipFill>
          <a:blip r:embed="rId13"/>
          <a:stretch>
            <a:fillRect/>
          </a:stretch>
        </p:blipFill>
        <p:spPr>
          <a:xfrm>
            <a:off x="1790478" y="2148938"/>
            <a:ext cx="2218955" cy="3118786"/>
          </a:xfrm>
          <a:prstGeom prst="rect">
            <a:avLst/>
          </a:prstGeom>
          <a:ln>
            <a:solidFill>
              <a:schemeClr val="tx1"/>
            </a:solidFill>
          </a:ln>
        </p:spPr>
      </p:pic>
      <p:pic>
        <p:nvPicPr>
          <p:cNvPr id="23" name="Picture 22"/>
          <p:cNvPicPr>
            <a:picLocks noChangeAspect="1"/>
          </p:cNvPicPr>
          <p:nvPr/>
        </p:nvPicPr>
        <p:blipFill>
          <a:blip r:embed="rId14"/>
          <a:stretch>
            <a:fillRect/>
          </a:stretch>
        </p:blipFill>
        <p:spPr>
          <a:xfrm>
            <a:off x="2830976" y="2629478"/>
            <a:ext cx="2542544" cy="3282009"/>
          </a:xfrm>
          <a:prstGeom prst="rect">
            <a:avLst/>
          </a:prstGeom>
          <a:ln>
            <a:solidFill>
              <a:schemeClr val="tx1"/>
            </a:solidFill>
          </a:ln>
        </p:spPr>
      </p:pic>
      <p:pic>
        <p:nvPicPr>
          <p:cNvPr id="24" name="Picture 23"/>
          <p:cNvPicPr>
            <a:picLocks noChangeAspect="1"/>
          </p:cNvPicPr>
          <p:nvPr/>
        </p:nvPicPr>
        <p:blipFill>
          <a:blip r:embed="rId15"/>
          <a:stretch>
            <a:fillRect/>
          </a:stretch>
        </p:blipFill>
        <p:spPr>
          <a:xfrm>
            <a:off x="4667614" y="3167421"/>
            <a:ext cx="2108825" cy="2879606"/>
          </a:xfrm>
          <a:prstGeom prst="rect">
            <a:avLst/>
          </a:prstGeom>
          <a:ln>
            <a:solidFill>
              <a:schemeClr val="tx1"/>
            </a:solidFill>
          </a:ln>
        </p:spPr>
      </p:pic>
    </p:spTree>
    <p:extLst>
      <p:ext uri="{BB962C8B-B14F-4D97-AF65-F5344CB8AC3E}">
        <p14:creationId xmlns:p14="http://schemas.microsoft.com/office/powerpoint/2010/main" val="17083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Prepare an RFN</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b="1" dirty="0" smtClean="0"/>
              <a:t>Create the Scope of Work Sheet</a:t>
            </a:r>
          </a:p>
          <a:p>
            <a:pPr lvl="1"/>
            <a:r>
              <a:rPr lang="en-US" dirty="0" smtClean="0"/>
              <a:t>Emphasis on defining Current Conditions</a:t>
            </a:r>
          </a:p>
          <a:p>
            <a:pPr lvl="1"/>
            <a:r>
              <a:rPr lang="en-US" dirty="0" smtClean="0"/>
              <a:t>Include any objectives/requirements for the Future Conditions that will be different than Current</a:t>
            </a:r>
          </a:p>
          <a:p>
            <a:pPr marL="514350" indent="-514350">
              <a:buFont typeface="+mj-lt"/>
              <a:buAutoNum type="arabicPeriod"/>
            </a:pPr>
            <a:endParaRPr lang="en-US" dirty="0"/>
          </a:p>
          <a:p>
            <a:pPr marL="514350" indent="-514350">
              <a:buFont typeface="+mj-lt"/>
              <a:buAutoNum type="arabicPeriod"/>
            </a:pPr>
            <a:r>
              <a:rPr lang="en-US" b="1" dirty="0" smtClean="0"/>
              <a:t>Use the RFN Template</a:t>
            </a:r>
          </a:p>
          <a:p>
            <a:pPr lvl="1"/>
            <a:r>
              <a:rPr lang="en-US" dirty="0" smtClean="0"/>
              <a:t>Copy/Paste the draft SOW</a:t>
            </a:r>
          </a:p>
          <a:p>
            <a:pPr lvl="1"/>
            <a:r>
              <a:rPr lang="en-US" dirty="0" smtClean="0"/>
              <a:t>Refine the RFN questions to meet project-specific needs</a:t>
            </a:r>
          </a:p>
          <a:p>
            <a:pPr marL="457200" lvl="1" indent="0" algn="ctr">
              <a:buNone/>
            </a:pPr>
            <a:endParaRPr lang="en-US" b="1" dirty="0" smtClean="0">
              <a:solidFill>
                <a:srgbClr val="0070C0"/>
              </a:solidFill>
            </a:endParaRPr>
          </a:p>
          <a:p>
            <a:pPr marL="457200" lvl="1" indent="0" algn="ctr">
              <a:lnSpc>
                <a:spcPct val="110000"/>
              </a:lnSpc>
              <a:buNone/>
            </a:pPr>
            <a:r>
              <a:rPr lang="en-US" b="1" dirty="0" smtClean="0">
                <a:solidFill>
                  <a:srgbClr val="0070C0"/>
                </a:solidFill>
              </a:rPr>
              <a:t>Run the RFN </a:t>
            </a:r>
            <a:r>
              <a:rPr lang="en-US" sz="3600" b="1" i="1" u="sng" dirty="0">
                <a:solidFill>
                  <a:srgbClr val="C00000"/>
                </a:solidFill>
              </a:rPr>
              <a:t>in p</a:t>
            </a:r>
            <a:r>
              <a:rPr lang="en-US" sz="3600" b="1" i="1" u="sng" dirty="0" smtClean="0">
                <a:solidFill>
                  <a:srgbClr val="C00000"/>
                </a:solidFill>
              </a:rPr>
              <a:t>arallel</a:t>
            </a:r>
            <a:r>
              <a:rPr lang="en-US" sz="3600" b="1" dirty="0" smtClean="0">
                <a:solidFill>
                  <a:srgbClr val="C00000"/>
                </a:solidFill>
              </a:rPr>
              <a:t> </a:t>
            </a:r>
            <a:r>
              <a:rPr lang="en-US" b="1" dirty="0" smtClean="0">
                <a:solidFill>
                  <a:srgbClr val="0070C0"/>
                </a:solidFill>
              </a:rPr>
              <a:t>with RFP development</a:t>
            </a:r>
          </a:p>
          <a:p>
            <a:pPr marL="457200" lvl="1" indent="0" algn="ctr">
              <a:lnSpc>
                <a:spcPct val="110000"/>
              </a:lnSpc>
              <a:buNone/>
            </a:pPr>
            <a:r>
              <a:rPr lang="en-US" sz="3200" b="1" dirty="0" smtClean="0">
                <a:solidFill>
                  <a:srgbClr val="0070C0"/>
                </a:solidFill>
              </a:rPr>
              <a:t>= NO TIME LOST!!!!</a:t>
            </a:r>
          </a:p>
        </p:txBody>
      </p:sp>
    </p:spTree>
    <p:extLst>
      <p:ext uri="{BB962C8B-B14F-4D97-AF65-F5344CB8AC3E}">
        <p14:creationId xmlns:p14="http://schemas.microsoft.com/office/powerpoint/2010/main" val="230809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RFN Response – Critical Info</a:t>
            </a:r>
            <a:endParaRPr lang="en-US"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dirty="0" smtClean="0"/>
              <a:t>Vendor responses may inquire about…</a:t>
            </a:r>
          </a:p>
          <a:p>
            <a:pPr lvl="0"/>
            <a:endParaRPr lang="en-US" dirty="0" smtClean="0"/>
          </a:p>
          <a:p>
            <a:pPr lvl="0"/>
            <a:r>
              <a:rPr lang="en-US" dirty="0" smtClean="0"/>
              <a:t>Volumes, throughputs</a:t>
            </a:r>
          </a:p>
          <a:p>
            <a:pPr lvl="0"/>
            <a:r>
              <a:rPr lang="en-US" dirty="0" smtClean="0"/>
              <a:t>Occupancy</a:t>
            </a:r>
          </a:p>
          <a:p>
            <a:pPr lvl="0"/>
            <a:r>
              <a:rPr lang="en-US" dirty="0" smtClean="0"/>
              <a:t>Entry/Access</a:t>
            </a:r>
          </a:p>
          <a:p>
            <a:pPr lvl="0"/>
            <a:r>
              <a:rPr lang="en-US" dirty="0" smtClean="0"/>
              <a:t>Rules/</a:t>
            </a:r>
            <a:r>
              <a:rPr lang="en-US" dirty="0" err="1" smtClean="0"/>
              <a:t>regs</a:t>
            </a:r>
            <a:r>
              <a:rPr lang="en-US" dirty="0" smtClean="0"/>
              <a:t>/restrictions</a:t>
            </a:r>
          </a:p>
          <a:p>
            <a:pPr lvl="0"/>
            <a:r>
              <a:rPr lang="en-US" dirty="0" smtClean="0"/>
              <a:t>Schedules</a:t>
            </a:r>
          </a:p>
          <a:p>
            <a:pPr lvl="0"/>
            <a:r>
              <a:rPr lang="en-US" dirty="0" smtClean="0"/>
              <a:t>Current practices / ops</a:t>
            </a:r>
          </a:p>
          <a:p>
            <a:pPr lvl="0"/>
            <a:r>
              <a:rPr lang="en-US" dirty="0" smtClean="0"/>
              <a:t>Equipment condition</a:t>
            </a:r>
          </a:p>
          <a:p>
            <a:pPr lvl="0"/>
            <a:r>
              <a:rPr lang="en-US" dirty="0" smtClean="0"/>
              <a:t>Current service levels</a:t>
            </a:r>
          </a:p>
          <a:p>
            <a:pPr lvl="0"/>
            <a:r>
              <a:rPr lang="en-US" dirty="0" smtClean="0"/>
              <a:t>Stakeholder involvement</a:t>
            </a:r>
          </a:p>
          <a:p>
            <a:pPr lvl="0"/>
            <a:r>
              <a:rPr lang="en-US" dirty="0" smtClean="0"/>
              <a:t>Etc…</a:t>
            </a:r>
          </a:p>
          <a:p>
            <a:pPr lvl="0"/>
            <a:endParaRPr lang="en-US" dirty="0" smtClean="0"/>
          </a:p>
          <a:p>
            <a:pPr lvl="0"/>
            <a:endParaRPr lang="en-US" sz="2000" dirty="0"/>
          </a:p>
          <a:p>
            <a:endParaRPr lang="en-US" dirty="0"/>
          </a:p>
        </p:txBody>
      </p:sp>
      <p:sp>
        <p:nvSpPr>
          <p:cNvPr id="4" name="Content Placeholder 2"/>
          <p:cNvSpPr txBox="1">
            <a:spLocks/>
          </p:cNvSpPr>
          <p:nvPr/>
        </p:nvSpPr>
        <p:spPr>
          <a:xfrm>
            <a:off x="5388077" y="2379405"/>
            <a:ext cx="2890685" cy="3146323"/>
          </a:xfrm>
          <a:prstGeom prst="rect">
            <a:avLst/>
          </a:prstGeom>
          <a:solidFill>
            <a:srgbClr val="00B0F0">
              <a:alpha val="30000"/>
            </a:srgbClr>
          </a:solidFill>
          <a:ln w="317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3200" b="1" dirty="0" smtClean="0">
                <a:solidFill>
                  <a:srgbClr val="C00000"/>
                </a:solidFill>
              </a:rPr>
              <a:t>Answer as much as you can</a:t>
            </a:r>
            <a:endParaRPr lang="en-US" sz="3200" b="1" dirty="0">
              <a:solidFill>
                <a:srgbClr val="C00000"/>
              </a:solidFill>
            </a:endParaRPr>
          </a:p>
          <a:p>
            <a:pPr marL="0" indent="0" algn="ctr" fontAlgn="auto">
              <a:spcAft>
                <a:spcPts val="0"/>
              </a:spcAft>
              <a:buFont typeface="Arial" panose="020B0604020202020204" pitchFamily="34" charset="0"/>
              <a:buNone/>
            </a:pPr>
            <a:r>
              <a:rPr lang="en-US" sz="3200" b="1" dirty="0" smtClean="0">
                <a:solidFill>
                  <a:srgbClr val="C00000"/>
                </a:solidFill>
              </a:rPr>
              <a:t>=</a:t>
            </a:r>
          </a:p>
          <a:p>
            <a:pPr marL="0" indent="0" algn="ctr" fontAlgn="auto">
              <a:spcAft>
                <a:spcPts val="0"/>
              </a:spcAft>
              <a:buFont typeface="Arial" panose="020B0604020202020204" pitchFamily="34" charset="0"/>
              <a:buNone/>
            </a:pPr>
            <a:r>
              <a:rPr lang="en-US" sz="3200" b="1" dirty="0" smtClean="0">
                <a:solidFill>
                  <a:srgbClr val="C00000"/>
                </a:solidFill>
              </a:rPr>
              <a:t>SOW complete!</a:t>
            </a:r>
            <a:endParaRPr lang="en-US" sz="3200" b="1" dirty="0">
              <a:solidFill>
                <a:srgbClr val="C00000"/>
              </a:solidFill>
            </a:endParaRPr>
          </a:p>
        </p:txBody>
      </p:sp>
    </p:spTree>
    <p:extLst>
      <p:ext uri="{BB962C8B-B14F-4D97-AF65-F5344CB8AC3E}">
        <p14:creationId xmlns:p14="http://schemas.microsoft.com/office/powerpoint/2010/main" val="422409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RFN Example: </a:t>
            </a:r>
            <a:r>
              <a:rPr lang="en-US" dirty="0" smtClean="0"/>
              <a:t>Seattle City Light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b="1" u="sng" dirty="0" smtClean="0"/>
              <a:t>RFN Process (in parallel with </a:t>
            </a:r>
            <a:r>
              <a:rPr lang="en-US" sz="2400" b="1" u="sng" dirty="0" err="1" smtClean="0"/>
              <a:t>RFx</a:t>
            </a:r>
            <a:r>
              <a:rPr lang="en-US" sz="2400" b="1" u="sng" dirty="0" smtClean="0"/>
              <a:t> Development)</a:t>
            </a:r>
          </a:p>
          <a:p>
            <a:r>
              <a:rPr lang="en-US" sz="2400" b="1" dirty="0" smtClean="0"/>
              <a:t>Friday: </a:t>
            </a:r>
            <a:r>
              <a:rPr lang="en-US" sz="2400" dirty="0" smtClean="0"/>
              <a:t>created RFN (Draft Scope + RFN Template)</a:t>
            </a:r>
            <a:endParaRPr lang="en-US" sz="2400" b="1" dirty="0" smtClean="0"/>
          </a:p>
          <a:p>
            <a:r>
              <a:rPr lang="en-US" sz="2400" b="1" dirty="0" smtClean="0"/>
              <a:t>Monday:</a:t>
            </a:r>
            <a:r>
              <a:rPr lang="en-US" sz="2400" dirty="0" smtClean="0"/>
              <a:t> Seattle advertised the RFN</a:t>
            </a:r>
            <a:endParaRPr lang="en-US" sz="2400" b="1" dirty="0" smtClean="0"/>
          </a:p>
          <a:p>
            <a:r>
              <a:rPr lang="en-US" sz="2400" b="1" dirty="0" smtClean="0"/>
              <a:t>Following Monday:</a:t>
            </a:r>
            <a:r>
              <a:rPr lang="en-US" sz="2400" dirty="0" smtClean="0"/>
              <a:t> Vendors submitted RFN responses</a:t>
            </a:r>
          </a:p>
          <a:p>
            <a:endParaRPr lang="en-US" sz="2400" b="1" dirty="0" smtClean="0"/>
          </a:p>
          <a:p>
            <a:r>
              <a:rPr lang="en-US" sz="2400" b="1" dirty="0" smtClean="0"/>
              <a:t>Tuesday: </a:t>
            </a:r>
            <a:r>
              <a:rPr lang="en-US" sz="2400" dirty="0" smtClean="0"/>
              <a:t>“Action Item” list for Seattle’s project team</a:t>
            </a:r>
          </a:p>
          <a:p>
            <a:pPr lvl="1"/>
            <a:r>
              <a:rPr lang="en-US" b="1" i="1" dirty="0" smtClean="0"/>
              <a:t>Vendors even proposed re-written scope language! </a:t>
            </a:r>
          </a:p>
          <a:p>
            <a:endParaRPr lang="en-US" sz="2400" b="1" dirty="0" smtClean="0"/>
          </a:p>
          <a:p>
            <a:r>
              <a:rPr lang="en-US" sz="2400" b="1" dirty="0" smtClean="0"/>
              <a:t>Thursday:</a:t>
            </a:r>
            <a:r>
              <a:rPr lang="en-US" sz="2400" dirty="0" smtClean="0"/>
              <a:t> Seattle’s Project Team provided answers &amp; documents</a:t>
            </a:r>
            <a:endParaRPr lang="en-US" sz="2400" b="1" dirty="0" smtClean="0"/>
          </a:p>
          <a:p>
            <a:r>
              <a:rPr lang="en-US" sz="2400" b="1" dirty="0" smtClean="0"/>
              <a:t>Friday:</a:t>
            </a:r>
            <a:r>
              <a:rPr lang="en-US" sz="2400" dirty="0" smtClean="0"/>
              <a:t> Released the final </a:t>
            </a:r>
            <a:r>
              <a:rPr lang="en-US" sz="2400" dirty="0" err="1" smtClean="0"/>
              <a:t>RFx</a:t>
            </a:r>
            <a:r>
              <a:rPr lang="en-US" sz="2400" dirty="0" smtClean="0"/>
              <a:t> with expert-augmented Scope</a:t>
            </a:r>
            <a:endParaRPr lang="en-US" sz="2400" b="1" dirty="0" smtClean="0"/>
          </a:p>
          <a:p>
            <a:endParaRPr lang="en-US" dirty="0"/>
          </a:p>
        </p:txBody>
      </p:sp>
    </p:spTree>
    <p:extLst>
      <p:ext uri="{BB962C8B-B14F-4D97-AF65-F5344CB8AC3E}">
        <p14:creationId xmlns:p14="http://schemas.microsoft.com/office/powerpoint/2010/main" val="368363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RFN Response – Example </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Suggested </a:t>
            </a:r>
            <a:r>
              <a:rPr lang="en-US" dirty="0"/>
              <a:t>wording for item B:</a:t>
            </a:r>
            <a:endParaRPr lang="en-US" sz="2400" dirty="0"/>
          </a:p>
          <a:p>
            <a:pPr lvl="1"/>
            <a:r>
              <a:rPr lang="en-US" dirty="0"/>
              <a:t>"The Consultant shall issue an audit report performed in accordance with GAAS and provide 50 copies of this report, bound with the financial statements, to City Light. The Consultant shall issue an audit report performed in accordance with GAGAS and provide 25 copies of this report, bound with the financial statements and the report on internal control over financial reporting and on compliance and other matters, to City Light. The Consultant should deliver these audit reports to City Light's controller no later than April 30 of the year subsequent to the year for which the report is prepared in order to comply with bond covenants."</a:t>
            </a:r>
            <a:endParaRPr lang="en-US" sz="2000" dirty="0"/>
          </a:p>
          <a:p>
            <a:endParaRPr lang="en-US" dirty="0"/>
          </a:p>
        </p:txBody>
      </p:sp>
    </p:spTree>
    <p:extLst>
      <p:ext uri="{BB962C8B-B14F-4D97-AF65-F5344CB8AC3E}">
        <p14:creationId xmlns:p14="http://schemas.microsoft.com/office/powerpoint/2010/main" val="313766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18" y="70157"/>
            <a:ext cx="7886700" cy="1325563"/>
          </a:xfrm>
        </p:spPr>
        <p:txBody>
          <a:bodyPr/>
          <a:lstStyle/>
          <a:p>
            <a:r>
              <a:rPr lang="en-US" dirty="0" smtClean="0"/>
              <a:t>Enhancing the final SOW</a:t>
            </a:r>
            <a:endParaRPr lang="en-US" dirty="0"/>
          </a:p>
        </p:txBody>
      </p:sp>
      <p:pic>
        <p:nvPicPr>
          <p:cNvPr id="4" name="Picture 3"/>
          <p:cNvPicPr>
            <a:picLocks noChangeAspect="1"/>
          </p:cNvPicPr>
          <p:nvPr/>
        </p:nvPicPr>
        <p:blipFill>
          <a:blip r:embed="rId2"/>
          <a:stretch>
            <a:fillRect/>
          </a:stretch>
        </p:blipFill>
        <p:spPr>
          <a:xfrm>
            <a:off x="127819" y="1107097"/>
            <a:ext cx="8632723" cy="5179634"/>
          </a:xfrm>
          <a:prstGeom prst="rect">
            <a:avLst/>
          </a:prstGeom>
          <a:ln>
            <a:solidFill>
              <a:schemeClr val="tx1"/>
            </a:solidFill>
          </a:ln>
        </p:spPr>
      </p:pic>
    </p:spTree>
    <p:extLst>
      <p:ext uri="{BB962C8B-B14F-4D97-AF65-F5344CB8AC3E}">
        <p14:creationId xmlns:p14="http://schemas.microsoft.com/office/powerpoint/2010/main" val="282104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569" y="0"/>
            <a:ext cx="7886700" cy="1325563"/>
          </a:xfrm>
        </p:spPr>
        <p:txBody>
          <a:bodyPr/>
          <a:lstStyle/>
          <a:p>
            <a:r>
              <a:rPr lang="en-US" dirty="0" smtClean="0"/>
              <a:t>Example:</a:t>
            </a:r>
            <a:br>
              <a:rPr lang="en-US" dirty="0" smtClean="0"/>
            </a:br>
            <a:r>
              <a:rPr lang="en-US" dirty="0" smtClean="0"/>
              <a:t>$5M IT System RFN</a:t>
            </a:r>
            <a:endParaRPr lang="en-US" dirty="0"/>
          </a:p>
        </p:txBody>
      </p:sp>
      <p:sp>
        <p:nvSpPr>
          <p:cNvPr id="3" name="Content Placeholder 2"/>
          <p:cNvSpPr>
            <a:spLocks noGrp="1"/>
          </p:cNvSpPr>
          <p:nvPr>
            <p:ph idx="1"/>
          </p:nvPr>
        </p:nvSpPr>
        <p:spPr>
          <a:xfrm>
            <a:off x="416560" y="1310640"/>
            <a:ext cx="8361680" cy="4927283"/>
          </a:xfrm>
        </p:spPr>
        <p:txBody>
          <a:bodyPr>
            <a:normAutofit/>
          </a:bodyPr>
          <a:lstStyle/>
          <a:p>
            <a:r>
              <a:rPr lang="en-US" sz="2400" b="1" dirty="0" smtClean="0"/>
              <a:t>Mon, Aug 20</a:t>
            </a:r>
            <a:r>
              <a:rPr lang="en-US" sz="2400" b="1" baseline="30000" dirty="0" smtClean="0"/>
              <a:t>th</a:t>
            </a:r>
            <a:r>
              <a:rPr lang="en-US" sz="2400" b="1" dirty="0" smtClean="0"/>
              <a:t> = released RFN to vendors</a:t>
            </a:r>
          </a:p>
          <a:p>
            <a:pPr lvl="1"/>
            <a:r>
              <a:rPr lang="en-US" sz="2000" dirty="0" smtClean="0"/>
              <a:t>9 questions for vendors</a:t>
            </a:r>
          </a:p>
          <a:p>
            <a:endParaRPr lang="en-US" sz="2400" b="1" dirty="0" smtClean="0"/>
          </a:p>
          <a:p>
            <a:r>
              <a:rPr lang="en-US" sz="2400" b="1" dirty="0" smtClean="0"/>
              <a:t>Wed, Aug 22</a:t>
            </a:r>
            <a:r>
              <a:rPr lang="en-US" sz="2400" b="1" baseline="30000" dirty="0" smtClean="0"/>
              <a:t>nd</a:t>
            </a:r>
            <a:r>
              <a:rPr lang="en-US" sz="2400" b="1" dirty="0" smtClean="0"/>
              <a:t> = info session for vendors</a:t>
            </a:r>
          </a:p>
          <a:p>
            <a:endParaRPr lang="en-US" sz="2400" b="1" dirty="0" smtClean="0"/>
          </a:p>
          <a:p>
            <a:r>
              <a:rPr lang="en-US" sz="2400" b="1" dirty="0" smtClean="0"/>
              <a:t>Tues, Sept 4</a:t>
            </a:r>
            <a:r>
              <a:rPr lang="en-US" sz="2400" b="1" baseline="30000" dirty="0" smtClean="0"/>
              <a:t>th</a:t>
            </a:r>
            <a:r>
              <a:rPr lang="en-US" sz="2400" b="1" dirty="0" smtClean="0"/>
              <a:t> = Vendor RFN responses due</a:t>
            </a:r>
          </a:p>
          <a:p>
            <a:pPr lvl="1">
              <a:buFont typeface="Courier New" panose="02070309020205020404" pitchFamily="49" charset="0"/>
              <a:buChar char="o"/>
            </a:pPr>
            <a:r>
              <a:rPr lang="en-US" sz="2000" dirty="0" smtClean="0"/>
              <a:t>6 vendors responded</a:t>
            </a:r>
          </a:p>
          <a:p>
            <a:pPr lvl="1">
              <a:buFont typeface="Courier New" panose="02070309020205020404" pitchFamily="49" charset="0"/>
              <a:buChar char="o"/>
            </a:pPr>
            <a:r>
              <a:rPr lang="en-US" sz="2000" dirty="0" smtClean="0"/>
              <a:t>83 separate recommendations from Vendors on how to improve the scope (questions, gaps, clarifications, etc.)</a:t>
            </a:r>
          </a:p>
          <a:p>
            <a:pPr lvl="1">
              <a:buFont typeface="Courier New" panose="02070309020205020404" pitchFamily="49" charset="0"/>
              <a:buChar char="o"/>
            </a:pPr>
            <a:r>
              <a:rPr lang="en-US" sz="2000" dirty="0" smtClean="0"/>
              <a:t>56 action items for Client team to prep for implementation</a:t>
            </a:r>
          </a:p>
          <a:p>
            <a:endParaRPr lang="en-US" sz="2400" b="1" dirty="0" smtClean="0"/>
          </a:p>
          <a:p>
            <a:r>
              <a:rPr lang="en-US" sz="2400" b="1" dirty="0" smtClean="0"/>
              <a:t>Wed, Sept 12</a:t>
            </a:r>
            <a:r>
              <a:rPr lang="en-US" sz="2400" b="1" baseline="30000" dirty="0" smtClean="0"/>
              <a:t>th</a:t>
            </a:r>
            <a:r>
              <a:rPr lang="en-US" sz="2400" b="1" dirty="0" smtClean="0"/>
              <a:t> = release RFP (w updated SOW)</a:t>
            </a:r>
            <a:endParaRPr lang="en-US" sz="2400" b="1" dirty="0"/>
          </a:p>
        </p:txBody>
      </p:sp>
    </p:spTree>
    <p:extLst>
      <p:ext uri="{BB962C8B-B14F-4D97-AF65-F5344CB8AC3E}">
        <p14:creationId xmlns:p14="http://schemas.microsoft.com/office/powerpoint/2010/main" val="1300513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Sample Feedback</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1319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628649" y="1825625"/>
            <a:ext cx="8388601" cy="4351338"/>
          </a:xfrm>
        </p:spPr>
        <p:txBody>
          <a:bodyPr>
            <a:normAutofit/>
          </a:bodyPr>
          <a:lstStyle/>
          <a:p>
            <a:r>
              <a:rPr lang="en-US" dirty="0" smtClean="0"/>
              <a:t>How a Poor SOW Causes Harmful Outcomes</a:t>
            </a:r>
          </a:p>
          <a:p>
            <a:endParaRPr lang="en-US" dirty="0"/>
          </a:p>
          <a:p>
            <a:r>
              <a:rPr lang="en-US" dirty="0" smtClean="0"/>
              <a:t>Balancing Act: overly prescriptive vs. open-ended</a:t>
            </a:r>
          </a:p>
          <a:p>
            <a:endParaRPr lang="en-US" dirty="0"/>
          </a:p>
          <a:p>
            <a:r>
              <a:rPr lang="en-US" dirty="0" smtClean="0"/>
              <a:t>What does an Effective SOW look like?</a:t>
            </a:r>
          </a:p>
          <a:p>
            <a:endParaRPr lang="en-US" dirty="0"/>
          </a:p>
          <a:p>
            <a:r>
              <a:rPr lang="en-US" dirty="0" smtClean="0"/>
              <a:t>The “silver bullet” of SOW development </a:t>
            </a:r>
          </a:p>
          <a:p>
            <a:pPr marL="0" indent="0">
              <a:buNone/>
            </a:pPr>
            <a:r>
              <a:rPr lang="en-US" dirty="0" smtClean="0"/>
              <a:t>(or, what to do when you don’t know what to do)</a:t>
            </a:r>
            <a:endParaRPr lang="en-US" dirty="0"/>
          </a:p>
        </p:txBody>
      </p:sp>
    </p:spTree>
    <p:extLst>
      <p:ext uri="{BB962C8B-B14F-4D97-AF65-F5344CB8AC3E}">
        <p14:creationId xmlns:p14="http://schemas.microsoft.com/office/powerpoint/2010/main" val="23612681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6" y="170976"/>
            <a:ext cx="8243888" cy="994172"/>
          </a:xfrm>
        </p:spPr>
        <p:txBody>
          <a:bodyPr/>
          <a:lstStyle/>
          <a:p>
            <a:r>
              <a:rPr lang="en-US" dirty="0" smtClean="0"/>
              <a:t>Recent RFN Results at Utilities</a:t>
            </a:r>
            <a:endParaRPr lang="en-US" dirty="0"/>
          </a:p>
        </p:txBody>
      </p:sp>
      <p:sp>
        <p:nvSpPr>
          <p:cNvPr id="3" name="Content Placeholder 2"/>
          <p:cNvSpPr>
            <a:spLocks noGrp="1"/>
          </p:cNvSpPr>
          <p:nvPr>
            <p:ph idx="1"/>
          </p:nvPr>
        </p:nvSpPr>
        <p:spPr>
          <a:xfrm>
            <a:off x="450056" y="1165148"/>
            <a:ext cx="8501920" cy="5011815"/>
          </a:xfrm>
        </p:spPr>
        <p:txBody>
          <a:bodyPr>
            <a:normAutofit lnSpcReduction="10000"/>
          </a:bodyPr>
          <a:lstStyle/>
          <a:p>
            <a:r>
              <a:rPr lang="en-US" b="1" u="sng" dirty="0"/>
              <a:t>Building Analytics Software </a:t>
            </a:r>
            <a:r>
              <a:rPr lang="en-US" dirty="0"/>
              <a:t>= 27pgs of content </a:t>
            </a:r>
            <a:r>
              <a:rPr lang="en-US" i="1" dirty="0"/>
              <a:t>beyond </a:t>
            </a:r>
            <a:r>
              <a:rPr lang="en-US" dirty="0"/>
              <a:t>traditional RFI</a:t>
            </a:r>
          </a:p>
          <a:p>
            <a:endParaRPr lang="en-US" b="1" u="sng" dirty="0" smtClean="0"/>
          </a:p>
          <a:p>
            <a:r>
              <a:rPr lang="en-US" b="1" u="sng" dirty="0"/>
              <a:t>Capital Project Management Software </a:t>
            </a:r>
            <a:r>
              <a:rPr lang="en-US" dirty="0"/>
              <a:t>= </a:t>
            </a:r>
            <a:r>
              <a:rPr lang="en-US" dirty="0" smtClean="0"/>
              <a:t>vendors helped clarify appropriate technical </a:t>
            </a:r>
            <a:r>
              <a:rPr lang="en-US" dirty="0"/>
              <a:t>requirements</a:t>
            </a:r>
          </a:p>
          <a:p>
            <a:endParaRPr lang="en-US" b="1" u="sng" dirty="0" smtClean="0"/>
          </a:p>
          <a:p>
            <a:r>
              <a:rPr lang="en-US" b="1" u="sng" dirty="0"/>
              <a:t>DSM Software </a:t>
            </a:r>
            <a:r>
              <a:rPr lang="en-US" dirty="0"/>
              <a:t>= 67pgs vendor feedback on draft SOW</a:t>
            </a:r>
          </a:p>
          <a:p>
            <a:endParaRPr lang="en-US" b="1" u="sng" dirty="0" smtClean="0"/>
          </a:p>
          <a:p>
            <a:r>
              <a:rPr lang="en-US" b="1" u="sng" dirty="0"/>
              <a:t>Annual Audit </a:t>
            </a:r>
            <a:r>
              <a:rPr lang="en-US" dirty="0"/>
              <a:t>= 1 week </a:t>
            </a:r>
            <a:r>
              <a:rPr lang="en-US" dirty="0" smtClean="0"/>
              <a:t>turnaround </a:t>
            </a:r>
            <a:r>
              <a:rPr lang="en-US" dirty="0"/>
              <a:t>including re-written </a:t>
            </a:r>
            <a:r>
              <a:rPr lang="en-US" dirty="0" smtClean="0"/>
              <a:t>scope clauses</a:t>
            </a:r>
            <a:endParaRPr lang="en-US" dirty="0"/>
          </a:p>
          <a:p>
            <a:endParaRPr lang="en-US" b="1" u="sng" dirty="0" smtClean="0"/>
          </a:p>
        </p:txBody>
      </p:sp>
    </p:spTree>
    <p:extLst>
      <p:ext uri="{BB962C8B-B14F-4D97-AF65-F5344CB8AC3E}">
        <p14:creationId xmlns:p14="http://schemas.microsoft.com/office/powerpoint/2010/main" val="28711855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Importance of an Accurate Scope of Work before the RFP</a:t>
            </a:r>
            <a:endParaRPr lang="en-US" dirty="0"/>
          </a:p>
        </p:txBody>
      </p:sp>
      <p:sp>
        <p:nvSpPr>
          <p:cNvPr id="3" name="Content Placeholder 2"/>
          <p:cNvSpPr>
            <a:spLocks noGrp="1"/>
          </p:cNvSpPr>
          <p:nvPr>
            <p:ph idx="1"/>
          </p:nvPr>
        </p:nvSpPr>
        <p:spPr>
          <a:xfrm>
            <a:off x="628650" y="1325563"/>
            <a:ext cx="8515350" cy="4851400"/>
          </a:xfrm>
        </p:spPr>
        <p:txBody>
          <a:bodyPr>
            <a:normAutofit fontScale="85000" lnSpcReduction="20000"/>
          </a:bodyPr>
          <a:lstStyle/>
          <a:p>
            <a:r>
              <a:rPr lang="en-US" dirty="0"/>
              <a:t>Licensing cost will be </a:t>
            </a:r>
            <a:r>
              <a:rPr lang="en-US" dirty="0" smtClean="0"/>
              <a:t>approximately $$ per year </a:t>
            </a:r>
            <a:r>
              <a:rPr lang="en-US" dirty="0"/>
              <a:t>for </a:t>
            </a:r>
            <a:r>
              <a:rPr lang="en-US" dirty="0" smtClean="0"/>
              <a:t>YYYY </a:t>
            </a:r>
            <a:r>
              <a:rPr lang="en-US" dirty="0"/>
              <a:t>licenses. </a:t>
            </a:r>
            <a:r>
              <a:rPr lang="en-US" dirty="0" smtClean="0"/>
              <a:t>Implementation </a:t>
            </a:r>
            <a:r>
              <a:rPr lang="en-US" dirty="0"/>
              <a:t>cost could be </a:t>
            </a:r>
            <a:r>
              <a:rPr lang="en-US" dirty="0" smtClean="0"/>
              <a:t>X to 2X one </a:t>
            </a:r>
            <a:r>
              <a:rPr lang="en-US" dirty="0"/>
              <a:t>time</a:t>
            </a:r>
            <a:r>
              <a:rPr lang="en-US" dirty="0" smtClean="0"/>
              <a:t>. </a:t>
            </a:r>
            <a:r>
              <a:rPr lang="en-US" b="1" dirty="0">
                <a:solidFill>
                  <a:srgbClr val="C00000"/>
                </a:solidFill>
              </a:rPr>
              <a:t>This is a </a:t>
            </a:r>
            <a:r>
              <a:rPr lang="en-US" b="1" u="sng" dirty="0">
                <a:solidFill>
                  <a:srgbClr val="C00000"/>
                </a:solidFill>
              </a:rPr>
              <a:t>very rough estimate</a:t>
            </a:r>
            <a:r>
              <a:rPr lang="en-US" b="1" dirty="0">
                <a:solidFill>
                  <a:srgbClr val="C00000"/>
                </a:solidFill>
              </a:rPr>
              <a:t> based upon what we know now</a:t>
            </a:r>
            <a:r>
              <a:rPr lang="en-US" b="1" dirty="0"/>
              <a:t>. </a:t>
            </a:r>
            <a:endParaRPr lang="en-US" b="1" dirty="0" smtClean="0"/>
          </a:p>
          <a:p>
            <a:endParaRPr lang="en-US" b="1" dirty="0" smtClean="0"/>
          </a:p>
          <a:p>
            <a:r>
              <a:rPr lang="en-US" dirty="0" smtClean="0"/>
              <a:t>A </a:t>
            </a:r>
            <a:r>
              <a:rPr lang="en-US" dirty="0"/>
              <a:t>key success factor in determining the estimated timeline and roll out plan is understanding of the requirements.  </a:t>
            </a:r>
            <a:r>
              <a:rPr lang="en-US" b="1" u="sng" dirty="0">
                <a:solidFill>
                  <a:srgbClr val="C00000"/>
                </a:solidFill>
              </a:rPr>
              <a:t>The overall implementation timeline depends greatly on the total scope of work</a:t>
            </a:r>
            <a:r>
              <a:rPr lang="en-US" dirty="0"/>
              <a:t>, including the number and complexity </a:t>
            </a:r>
            <a:r>
              <a:rPr lang="en-US" dirty="0" smtClean="0"/>
              <a:t>of… </a:t>
            </a:r>
            <a:r>
              <a:rPr lang="en-US" dirty="0"/>
              <a:t>compensation plans, calculation details, sales crediting processes, sample reports &amp; dashboards, workflows, exception processes and more. </a:t>
            </a:r>
            <a:endParaRPr lang="en-US" dirty="0" smtClean="0"/>
          </a:p>
          <a:p>
            <a:endParaRPr lang="en-US" dirty="0"/>
          </a:p>
          <a:p>
            <a:r>
              <a:rPr lang="en-US" dirty="0" smtClean="0"/>
              <a:t>One-third of vendors recommend a one-on-one, detailed scoping session to understand requirements and implementation project plan.</a:t>
            </a:r>
          </a:p>
          <a:p>
            <a:endParaRPr lang="en-US" dirty="0"/>
          </a:p>
          <a:p>
            <a:endParaRPr lang="en-US" dirty="0"/>
          </a:p>
        </p:txBody>
      </p:sp>
    </p:spTree>
    <p:extLst>
      <p:ext uri="{BB962C8B-B14F-4D97-AF65-F5344CB8AC3E}">
        <p14:creationId xmlns:p14="http://schemas.microsoft.com/office/powerpoint/2010/main" val="239008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843280"/>
          </a:xfrm>
        </p:spPr>
        <p:txBody>
          <a:bodyPr/>
          <a:lstStyle/>
          <a:p>
            <a:r>
              <a:rPr lang="en-US" dirty="0" smtClean="0"/>
              <a:t>Cost Drivers in IT</a:t>
            </a:r>
            <a:endParaRPr lang="en-US" dirty="0"/>
          </a:p>
        </p:txBody>
      </p:sp>
      <p:sp>
        <p:nvSpPr>
          <p:cNvPr id="3" name="Content Placeholder 2"/>
          <p:cNvSpPr>
            <a:spLocks noGrp="1"/>
          </p:cNvSpPr>
          <p:nvPr>
            <p:ph idx="1"/>
          </p:nvPr>
        </p:nvSpPr>
        <p:spPr>
          <a:xfrm>
            <a:off x="121920" y="1137920"/>
            <a:ext cx="9022080" cy="5039042"/>
          </a:xfrm>
        </p:spPr>
        <p:txBody>
          <a:bodyPr>
            <a:normAutofit fontScale="85000" lnSpcReduction="20000"/>
          </a:bodyPr>
          <a:lstStyle/>
          <a:p>
            <a:pPr marL="0" indent="0">
              <a:buNone/>
            </a:pPr>
            <a:r>
              <a:rPr lang="en-US" sz="3300" b="1" u="sng" dirty="0" smtClean="0"/>
              <a:t>Implementation Cost</a:t>
            </a:r>
            <a:r>
              <a:rPr lang="en-US" sz="3300" b="1" dirty="0" smtClean="0"/>
              <a:t> </a:t>
            </a:r>
            <a:r>
              <a:rPr lang="en-US" sz="3300" dirty="0"/>
              <a:t>is driven most significantly </a:t>
            </a:r>
            <a:r>
              <a:rPr lang="en-US" sz="3300" dirty="0" smtClean="0"/>
              <a:t>by:</a:t>
            </a:r>
          </a:p>
          <a:p>
            <a:r>
              <a:rPr lang="en-US" b="1" dirty="0" smtClean="0">
                <a:solidFill>
                  <a:srgbClr val="0070C0"/>
                </a:solidFill>
              </a:rPr>
              <a:t>Data Integration</a:t>
            </a:r>
            <a:r>
              <a:rPr lang="en-US" dirty="0" smtClean="0">
                <a:solidFill>
                  <a:srgbClr val="0070C0"/>
                </a:solidFill>
              </a:rPr>
              <a:t>: </a:t>
            </a:r>
            <a:r>
              <a:rPr lang="en-US" dirty="0" smtClean="0"/>
              <a:t>breadth </a:t>
            </a:r>
            <a:r>
              <a:rPr lang="en-US" dirty="0"/>
              <a:t>of data resources and integration complexity as well as the amount of specialized data acquisition and </a:t>
            </a:r>
            <a:r>
              <a:rPr lang="en-US" dirty="0" smtClean="0"/>
              <a:t>mapping</a:t>
            </a:r>
          </a:p>
          <a:p>
            <a:r>
              <a:rPr lang="en-US" b="1" dirty="0" smtClean="0">
                <a:solidFill>
                  <a:srgbClr val="0070C0"/>
                </a:solidFill>
              </a:rPr>
              <a:t>Data Migration: </a:t>
            </a:r>
            <a:r>
              <a:rPr lang="en-US" dirty="0" smtClean="0"/>
              <a:t>quantity and complexity</a:t>
            </a:r>
          </a:p>
          <a:p>
            <a:r>
              <a:rPr lang="en-US" b="1" dirty="0" smtClean="0">
                <a:solidFill>
                  <a:srgbClr val="0070C0"/>
                </a:solidFill>
              </a:rPr>
              <a:t>Approach</a:t>
            </a:r>
            <a:r>
              <a:rPr lang="en-US" dirty="0" smtClean="0">
                <a:solidFill>
                  <a:srgbClr val="0070C0"/>
                </a:solidFill>
              </a:rPr>
              <a:t>: </a:t>
            </a:r>
            <a:r>
              <a:rPr lang="en-US" dirty="0" smtClean="0"/>
              <a:t>the approach </a:t>
            </a:r>
            <a:r>
              <a:rPr lang="en-US" dirty="0"/>
              <a:t>to project </a:t>
            </a:r>
            <a:r>
              <a:rPr lang="en-US" dirty="0" smtClean="0"/>
              <a:t>management, level of customer engage</a:t>
            </a:r>
          </a:p>
          <a:p>
            <a:r>
              <a:rPr lang="en-US" b="1" dirty="0">
                <a:solidFill>
                  <a:srgbClr val="0070C0"/>
                </a:solidFill>
              </a:rPr>
              <a:t>T</a:t>
            </a:r>
            <a:r>
              <a:rPr lang="en-US" b="1" dirty="0" smtClean="0">
                <a:solidFill>
                  <a:srgbClr val="0070C0"/>
                </a:solidFill>
              </a:rPr>
              <a:t>esting Regime</a:t>
            </a:r>
            <a:r>
              <a:rPr lang="en-US" dirty="0" smtClean="0">
                <a:solidFill>
                  <a:srgbClr val="0070C0"/>
                </a:solidFill>
              </a:rPr>
              <a:t>: </a:t>
            </a:r>
            <a:r>
              <a:rPr lang="en-US" dirty="0" smtClean="0"/>
              <a:t>how </a:t>
            </a:r>
            <a:r>
              <a:rPr lang="en-US" dirty="0"/>
              <a:t>the testing is shared between the parties, number of cycles, other </a:t>
            </a:r>
            <a:r>
              <a:rPr lang="en-US" dirty="0" smtClean="0"/>
              <a:t>requirements</a:t>
            </a:r>
          </a:p>
          <a:p>
            <a:r>
              <a:rPr lang="en-US" b="1" dirty="0" smtClean="0">
                <a:solidFill>
                  <a:srgbClr val="0070C0"/>
                </a:solidFill>
              </a:rPr>
              <a:t>Workflows</a:t>
            </a:r>
            <a:r>
              <a:rPr lang="en-US" dirty="0" smtClean="0">
                <a:solidFill>
                  <a:srgbClr val="0070C0"/>
                </a:solidFill>
              </a:rPr>
              <a:t>: </a:t>
            </a:r>
            <a:r>
              <a:rPr lang="en-US" dirty="0" smtClean="0"/>
              <a:t>ability to use standards vs. need to develop customer-specific</a:t>
            </a:r>
          </a:p>
          <a:p>
            <a:r>
              <a:rPr lang="en-US" b="1" dirty="0" smtClean="0">
                <a:solidFill>
                  <a:srgbClr val="0070C0"/>
                </a:solidFill>
              </a:rPr>
              <a:t>Level of Customer Engagement: </a:t>
            </a:r>
            <a:r>
              <a:rPr lang="en-US" dirty="0" smtClean="0"/>
              <a:t>availability of customer staff time and resources</a:t>
            </a:r>
          </a:p>
          <a:p>
            <a:r>
              <a:rPr lang="en-US" b="1" dirty="0" smtClean="0">
                <a:solidFill>
                  <a:srgbClr val="0070C0"/>
                </a:solidFill>
              </a:rPr>
              <a:t>Functionality</a:t>
            </a:r>
            <a:r>
              <a:rPr lang="en-US" dirty="0" smtClean="0"/>
              <a:t>: complexity of system and specific requirements (i.e. complexity of Comp Plans)</a:t>
            </a:r>
            <a:endParaRPr lang="en-US" dirty="0"/>
          </a:p>
          <a:p>
            <a:pPr lvl="1"/>
            <a:endParaRPr lang="en-US" dirty="0"/>
          </a:p>
        </p:txBody>
      </p:sp>
    </p:spTree>
    <p:extLst>
      <p:ext uri="{BB962C8B-B14F-4D97-AF65-F5344CB8AC3E}">
        <p14:creationId xmlns:p14="http://schemas.microsoft.com/office/powerpoint/2010/main" val="1105656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843280"/>
          </a:xfrm>
        </p:spPr>
        <p:txBody>
          <a:bodyPr/>
          <a:lstStyle/>
          <a:p>
            <a:r>
              <a:rPr lang="en-US" dirty="0"/>
              <a:t>Cost Drivers in IT</a:t>
            </a:r>
          </a:p>
        </p:txBody>
      </p:sp>
      <p:sp>
        <p:nvSpPr>
          <p:cNvPr id="3" name="Content Placeholder 2"/>
          <p:cNvSpPr>
            <a:spLocks noGrp="1"/>
          </p:cNvSpPr>
          <p:nvPr>
            <p:ph idx="1"/>
          </p:nvPr>
        </p:nvSpPr>
        <p:spPr>
          <a:xfrm>
            <a:off x="121920" y="1219199"/>
            <a:ext cx="8778240" cy="4957763"/>
          </a:xfrm>
        </p:spPr>
        <p:txBody>
          <a:bodyPr/>
          <a:lstStyle/>
          <a:p>
            <a:pPr marL="0" indent="0">
              <a:buNone/>
            </a:pPr>
            <a:r>
              <a:rPr lang="en-US" b="1" u="sng" dirty="0" smtClean="0"/>
              <a:t>Training Cost </a:t>
            </a:r>
            <a:r>
              <a:rPr lang="en-US" dirty="0" smtClean="0"/>
              <a:t>is driven by:</a:t>
            </a:r>
          </a:p>
          <a:p>
            <a:r>
              <a:rPr lang="en-US" sz="2400" b="1" dirty="0" smtClean="0">
                <a:solidFill>
                  <a:srgbClr val="0070C0"/>
                </a:solidFill>
              </a:rPr>
              <a:t>Volume</a:t>
            </a:r>
            <a:r>
              <a:rPr lang="en-US" sz="2400" dirty="0" smtClean="0">
                <a:solidFill>
                  <a:srgbClr val="0070C0"/>
                </a:solidFill>
              </a:rPr>
              <a:t>: </a:t>
            </a:r>
            <a:r>
              <a:rPr lang="en-US" sz="2400" dirty="0" smtClean="0"/>
              <a:t>Number and type of users participating, </a:t>
            </a:r>
          </a:p>
          <a:p>
            <a:r>
              <a:rPr lang="en-US" sz="2400" b="1" dirty="0" smtClean="0">
                <a:solidFill>
                  <a:srgbClr val="0070C0"/>
                </a:solidFill>
              </a:rPr>
              <a:t>Type</a:t>
            </a:r>
            <a:r>
              <a:rPr lang="en-US" sz="2400" dirty="0" smtClean="0">
                <a:solidFill>
                  <a:srgbClr val="0070C0"/>
                </a:solidFill>
              </a:rPr>
              <a:t>: </a:t>
            </a:r>
            <a:r>
              <a:rPr lang="en-US" sz="2400" dirty="0" smtClean="0"/>
              <a:t>Tools and approaches used (eLearning vs. on-site instructor-lead)</a:t>
            </a:r>
          </a:p>
          <a:p>
            <a:endParaRPr lang="en-US" dirty="0" smtClean="0"/>
          </a:p>
          <a:p>
            <a:pPr marL="0" indent="0">
              <a:buNone/>
            </a:pPr>
            <a:r>
              <a:rPr lang="en-US" b="1" u="sng" dirty="0" smtClean="0"/>
              <a:t>Ongoing Licensing / User Subscription Costs</a:t>
            </a:r>
            <a:r>
              <a:rPr lang="en-US" dirty="0" smtClean="0"/>
              <a:t>:</a:t>
            </a:r>
          </a:p>
          <a:p>
            <a:r>
              <a:rPr lang="en-US" sz="2400" b="1" dirty="0" smtClean="0">
                <a:solidFill>
                  <a:srgbClr val="0070C0"/>
                </a:solidFill>
              </a:rPr>
              <a:t>Users: </a:t>
            </a:r>
            <a:r>
              <a:rPr lang="en-US" sz="2400" dirty="0" smtClean="0"/>
              <a:t>Number and type of users</a:t>
            </a:r>
          </a:p>
          <a:p>
            <a:r>
              <a:rPr lang="en-US" sz="2400" b="1" dirty="0" smtClean="0">
                <a:solidFill>
                  <a:srgbClr val="0070C0"/>
                </a:solidFill>
              </a:rPr>
              <a:t>Functionality</a:t>
            </a:r>
            <a:r>
              <a:rPr lang="en-US" sz="2400" dirty="0" smtClean="0">
                <a:solidFill>
                  <a:srgbClr val="0070C0"/>
                </a:solidFill>
              </a:rPr>
              <a:t>: </a:t>
            </a:r>
            <a:r>
              <a:rPr lang="en-US" sz="2400" dirty="0" smtClean="0"/>
              <a:t>Features/modules available to users</a:t>
            </a:r>
          </a:p>
          <a:p>
            <a:pPr lvl="1"/>
            <a:endParaRPr lang="en-US" dirty="0"/>
          </a:p>
        </p:txBody>
      </p:sp>
    </p:spTree>
    <p:extLst>
      <p:ext uri="{BB962C8B-B14F-4D97-AF65-F5344CB8AC3E}">
        <p14:creationId xmlns:p14="http://schemas.microsoft.com/office/powerpoint/2010/main" val="1248490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26" y="-103226"/>
            <a:ext cx="7886700" cy="1325563"/>
          </a:xfrm>
        </p:spPr>
        <p:txBody>
          <a:bodyPr/>
          <a:lstStyle/>
          <a:p>
            <a:r>
              <a:rPr lang="en-US" dirty="0" smtClean="0"/>
              <a:t>Request for Needs (RFN)</a:t>
            </a:r>
            <a:endParaRPr lang="en-US" dirty="0"/>
          </a:p>
        </p:txBody>
      </p:sp>
      <p:sp>
        <p:nvSpPr>
          <p:cNvPr id="3" name="Content Placeholder 2"/>
          <p:cNvSpPr>
            <a:spLocks noGrp="1"/>
          </p:cNvSpPr>
          <p:nvPr>
            <p:ph idx="1"/>
          </p:nvPr>
        </p:nvSpPr>
        <p:spPr>
          <a:xfrm>
            <a:off x="309966" y="1014760"/>
            <a:ext cx="8764292" cy="5162203"/>
          </a:xfrm>
        </p:spPr>
        <p:txBody>
          <a:bodyPr>
            <a:normAutofit fontScale="77500" lnSpcReduction="20000"/>
          </a:bodyPr>
          <a:lstStyle/>
          <a:p>
            <a:r>
              <a:rPr lang="en-US" b="1" dirty="0" smtClean="0"/>
              <a:t>What is an RFN?</a:t>
            </a:r>
          </a:p>
          <a:p>
            <a:r>
              <a:rPr lang="en-US" dirty="0" smtClean="0"/>
              <a:t>A process to help solidify your scope prior to RFP.</a:t>
            </a:r>
            <a:endParaRPr lang="en-US" dirty="0"/>
          </a:p>
          <a:p>
            <a:endParaRPr lang="en-US" dirty="0" smtClean="0"/>
          </a:p>
          <a:p>
            <a:r>
              <a:rPr lang="en-US" b="1" dirty="0" smtClean="0"/>
              <a:t>How does an RFN work?</a:t>
            </a:r>
          </a:p>
          <a:p>
            <a:r>
              <a:rPr lang="en-US" dirty="0" smtClean="0"/>
              <a:t>Release a “draft” Scope of Work to the vendor community.  </a:t>
            </a:r>
          </a:p>
          <a:p>
            <a:r>
              <a:rPr lang="en-US" dirty="0" smtClean="0"/>
              <a:t>Get feedback from across the industry.</a:t>
            </a:r>
          </a:p>
          <a:p>
            <a:endParaRPr lang="en-US" dirty="0" smtClean="0"/>
          </a:p>
          <a:p>
            <a:r>
              <a:rPr lang="en-US" b="1" dirty="0" smtClean="0"/>
              <a:t>When should we use the RFN process? </a:t>
            </a:r>
          </a:p>
          <a:p>
            <a:r>
              <a:rPr lang="en-US" dirty="0" smtClean="0"/>
              <a:t>Any time you are unsure of your scope.</a:t>
            </a:r>
          </a:p>
          <a:p>
            <a:r>
              <a:rPr lang="en-US" b="1" dirty="0" smtClean="0"/>
              <a:t>All</a:t>
            </a:r>
            <a:r>
              <a:rPr lang="en-US" dirty="0" smtClean="0"/>
              <a:t> projects that require a software integration.</a:t>
            </a:r>
          </a:p>
          <a:p>
            <a:endParaRPr lang="en-US" dirty="0" smtClean="0"/>
          </a:p>
          <a:p>
            <a:r>
              <a:rPr lang="en-US" b="1" dirty="0" smtClean="0"/>
              <a:t>How long does an RFN take?</a:t>
            </a:r>
          </a:p>
          <a:p>
            <a:r>
              <a:rPr lang="en-US" dirty="0" smtClean="0"/>
              <a:t>1 week to 1 month.  </a:t>
            </a:r>
          </a:p>
          <a:p>
            <a:r>
              <a:rPr lang="en-US" dirty="0" smtClean="0"/>
              <a:t>And can be done in parallel with RFP development.</a:t>
            </a:r>
          </a:p>
          <a:p>
            <a:endParaRPr lang="en-US" dirty="0" smtClean="0"/>
          </a:p>
        </p:txBody>
      </p:sp>
    </p:spTree>
    <p:extLst>
      <p:ext uri="{BB962C8B-B14F-4D97-AF65-F5344CB8AC3E}">
        <p14:creationId xmlns:p14="http://schemas.microsoft.com/office/powerpoint/2010/main" val="3812160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takes Training &amp; Outreach to the Vendor Community</a:t>
            </a:r>
            <a:endParaRPr lang="en-US" dirty="0"/>
          </a:p>
        </p:txBody>
      </p:sp>
      <p:pic>
        <p:nvPicPr>
          <p:cNvPr id="2050" name="Picture 2" descr="Image result for ca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597" y="2022340"/>
            <a:ext cx="4003674" cy="349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45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eah, that dirt isn't going anyw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924" y="1020926"/>
            <a:ext cx="4645949" cy="4645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clipart forbid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87" y="-167649"/>
            <a:ext cx="8953500" cy="7023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72995"/>
            <a:ext cx="7886700" cy="1325563"/>
          </a:xfrm>
        </p:spPr>
        <p:txBody>
          <a:bodyPr>
            <a:normAutofit/>
          </a:bodyPr>
          <a:lstStyle/>
          <a:p>
            <a:pPr algn="ctr"/>
            <a:r>
              <a:rPr lang="en-US" dirty="0" smtClean="0"/>
              <a:t>We’ve got it covered?</a:t>
            </a:r>
            <a:endParaRPr lang="en-US" dirty="0"/>
          </a:p>
        </p:txBody>
      </p:sp>
      <p:sp>
        <p:nvSpPr>
          <p:cNvPr id="5" name="Title 1"/>
          <p:cNvSpPr txBox="1">
            <a:spLocks/>
          </p:cNvSpPr>
          <p:nvPr/>
        </p:nvSpPr>
        <p:spPr>
          <a:xfrm>
            <a:off x="863600" y="5435234"/>
            <a:ext cx="7886700" cy="1096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00" baseline="0">
                <a:solidFill>
                  <a:srgbClr val="0070C0"/>
                </a:solidFill>
                <a:latin typeface="Arial" panose="020B0604020202020204" pitchFamily="34" charset="0"/>
                <a:ea typeface="+mj-ea"/>
                <a:cs typeface="Arial" panose="020B0604020202020204" pitchFamily="34" charset="0"/>
              </a:defRPr>
            </a:lvl1pPr>
          </a:lstStyle>
          <a:p>
            <a:pPr algn="ctr" fontAlgn="auto">
              <a:spcAft>
                <a:spcPts val="0"/>
              </a:spcAft>
            </a:pPr>
            <a:r>
              <a:rPr lang="en-US" sz="3200" dirty="0" smtClean="0"/>
              <a:t>Don’t release and “hope for the best”</a:t>
            </a:r>
            <a:endParaRPr lang="en-US" sz="3200" dirty="0"/>
          </a:p>
        </p:txBody>
      </p:sp>
    </p:spTree>
    <p:extLst>
      <p:ext uri="{BB962C8B-B14F-4D97-AF65-F5344CB8AC3E}">
        <p14:creationId xmlns:p14="http://schemas.microsoft.com/office/powerpoint/2010/main" val="2438803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2000"/>
                                        <p:tgtEl>
                                          <p:spTgt spid="4102"/>
                                        </p:tgtEl>
                                      </p:cBhvr>
                                    </p:animEffect>
                                    <p:anim calcmode="lin" valueType="num">
                                      <p:cBhvr>
                                        <p:cTn id="13" dur="2000" fill="hold"/>
                                        <p:tgtEl>
                                          <p:spTgt spid="4102"/>
                                        </p:tgtEl>
                                        <p:attrNameLst>
                                          <p:attrName>ppt_w</p:attrName>
                                        </p:attrNameLst>
                                      </p:cBhvr>
                                      <p:tavLst>
                                        <p:tav tm="0" fmla="#ppt_w*sin(2.5*pi*$)">
                                          <p:val>
                                            <p:fltVal val="0"/>
                                          </p:val>
                                        </p:tav>
                                        <p:tav tm="100000">
                                          <p:val>
                                            <p:fltVal val="1"/>
                                          </p:val>
                                        </p:tav>
                                      </p:tavLst>
                                    </p:anim>
                                    <p:anim calcmode="lin" valueType="num">
                                      <p:cBhvr>
                                        <p:cTn id="14" dur="2000" fill="hold"/>
                                        <p:tgtEl>
                                          <p:spTgt spid="4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When in Doubt…Issue an RFN!!!</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Leverage expertise from the industry to check:</a:t>
            </a:r>
          </a:p>
          <a:p>
            <a:r>
              <a:rPr lang="en-US" dirty="0" smtClean="0"/>
              <a:t>Is our approach feasible? </a:t>
            </a:r>
          </a:p>
          <a:p>
            <a:r>
              <a:rPr lang="en-US" dirty="0" smtClean="0"/>
              <a:t>What are realistic options?</a:t>
            </a:r>
          </a:p>
          <a:p>
            <a:r>
              <a:rPr lang="en-US" dirty="0" smtClean="0"/>
              <a:t>What information do vendors need to prepare an accurate proposal with minimal contingency?</a:t>
            </a:r>
          </a:p>
          <a:p>
            <a:endParaRPr lang="en-US" dirty="0"/>
          </a:p>
          <a:p>
            <a:pPr marL="0" indent="0">
              <a:buNone/>
            </a:pPr>
            <a:r>
              <a:rPr lang="en-US" b="1" dirty="0"/>
              <a:t>The Client DOES NOT need to know every </a:t>
            </a:r>
            <a:r>
              <a:rPr lang="en-US" b="1" dirty="0" smtClean="0"/>
              <a:t>detail!</a:t>
            </a:r>
            <a:endParaRPr lang="en-US" b="1" dirty="0"/>
          </a:p>
          <a:p>
            <a:pPr marL="514350" indent="-514350">
              <a:buFont typeface="+mj-lt"/>
              <a:buAutoNum type="arabicPeriod"/>
            </a:pPr>
            <a:r>
              <a:rPr lang="en-US" dirty="0"/>
              <a:t>Define current conditions</a:t>
            </a:r>
          </a:p>
          <a:p>
            <a:pPr marL="514350" indent="-514350">
              <a:buFont typeface="+mj-lt"/>
              <a:buAutoNum type="arabicPeriod"/>
            </a:pPr>
            <a:r>
              <a:rPr lang="en-US" dirty="0"/>
              <a:t>Define objectives / requirements / Scope</a:t>
            </a:r>
          </a:p>
          <a:p>
            <a:pPr marL="514350" indent="-514350">
              <a:buFont typeface="+mj-lt"/>
              <a:buAutoNum type="arabicPeriod"/>
            </a:pPr>
            <a:r>
              <a:rPr lang="en-US" dirty="0"/>
              <a:t>Leverage industry feedback</a:t>
            </a:r>
          </a:p>
          <a:p>
            <a:endParaRPr lang="en-US" dirty="0" smtClean="0"/>
          </a:p>
        </p:txBody>
      </p:sp>
    </p:spTree>
    <p:extLst>
      <p:ext uri="{BB962C8B-B14F-4D97-AF65-F5344CB8AC3E}">
        <p14:creationId xmlns:p14="http://schemas.microsoft.com/office/powerpoint/2010/main" val="217065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Development</a:t>
            </a:r>
            <a:endParaRPr lang="en-US" dirty="0"/>
          </a:p>
        </p:txBody>
      </p:sp>
      <p:sp>
        <p:nvSpPr>
          <p:cNvPr id="3" name="Content Placeholder 2"/>
          <p:cNvSpPr>
            <a:spLocks noGrp="1"/>
          </p:cNvSpPr>
          <p:nvPr>
            <p:ph idx="1"/>
          </p:nvPr>
        </p:nvSpPr>
        <p:spPr>
          <a:xfrm>
            <a:off x="628650" y="1401763"/>
            <a:ext cx="8515350" cy="4775200"/>
          </a:xfrm>
        </p:spPr>
        <p:txBody>
          <a:bodyPr>
            <a:normAutofit fontScale="92500" lnSpcReduction="10000"/>
          </a:bodyPr>
          <a:lstStyle/>
          <a:p>
            <a:pPr marL="514350" indent="-514350">
              <a:buFont typeface="+mj-lt"/>
              <a:buAutoNum type="arabicPeriod"/>
            </a:pPr>
            <a:r>
              <a:rPr lang="en-US" dirty="0" smtClean="0"/>
              <a:t>Share the Project’s Constraints </a:t>
            </a:r>
          </a:p>
          <a:p>
            <a:pPr marL="514350" indent="-514350">
              <a:buFont typeface="+mj-lt"/>
              <a:buAutoNum type="arabicPeriod"/>
            </a:pPr>
            <a:r>
              <a:rPr lang="en-US" dirty="0"/>
              <a:t>Don’t be Overly Prescriptive</a:t>
            </a:r>
          </a:p>
          <a:p>
            <a:pPr marL="514350" indent="-514350">
              <a:buFont typeface="+mj-lt"/>
              <a:buAutoNum type="arabicPeriod"/>
            </a:pPr>
            <a:r>
              <a:rPr lang="en-US" dirty="0" smtClean="0"/>
              <a:t>Focus on Current Conditions</a:t>
            </a:r>
          </a:p>
          <a:p>
            <a:pPr marL="514350" indent="-514350">
              <a:buFont typeface="+mj-lt"/>
              <a:buAutoNum type="arabicPeriod"/>
            </a:pPr>
            <a:r>
              <a:rPr lang="en-US" dirty="0" smtClean="0"/>
              <a:t>Include an appropriate Vision Statement</a:t>
            </a:r>
          </a:p>
          <a:p>
            <a:pPr marL="514350" indent="-514350">
              <a:buFont typeface="+mj-lt"/>
              <a:buAutoNum type="arabicPeriod"/>
            </a:pPr>
            <a:r>
              <a:rPr lang="en-US" b="1" dirty="0" smtClean="0">
                <a:solidFill>
                  <a:srgbClr val="0070C0"/>
                </a:solidFill>
              </a:rPr>
              <a:t>Ask Vendors what they Need</a:t>
            </a:r>
          </a:p>
          <a:p>
            <a:pPr marL="514350" indent="-514350">
              <a:buFont typeface="+mj-lt"/>
              <a:buAutoNum type="arabicPeriod"/>
            </a:pPr>
            <a:endParaRPr lang="en-US" dirty="0" smtClean="0"/>
          </a:p>
          <a:p>
            <a:pPr marL="0" indent="0">
              <a:buNone/>
            </a:pPr>
            <a:r>
              <a:rPr lang="en-US" b="1" u="sng" dirty="0" smtClean="0"/>
              <a:t>Take-Away Tools</a:t>
            </a:r>
          </a:p>
          <a:p>
            <a:r>
              <a:rPr lang="en-US" dirty="0" smtClean="0"/>
              <a:t>White Paper on </a:t>
            </a:r>
            <a:r>
              <a:rPr lang="en-US" dirty="0"/>
              <a:t>“The Budget” </a:t>
            </a:r>
          </a:p>
          <a:p>
            <a:r>
              <a:rPr lang="en-US" dirty="0" smtClean="0"/>
              <a:t>SOW Template</a:t>
            </a:r>
          </a:p>
          <a:p>
            <a:r>
              <a:rPr lang="en-US" b="1" dirty="0" smtClean="0">
                <a:solidFill>
                  <a:srgbClr val="0070C0"/>
                </a:solidFill>
              </a:rPr>
              <a:t>RFN Template</a:t>
            </a:r>
          </a:p>
          <a:p>
            <a:pPr marL="514350" indent="-514350">
              <a:buFont typeface="+mj-lt"/>
              <a:buAutoNum type="arabicPeriod"/>
            </a:pPr>
            <a:endParaRPr lang="en-US" dirty="0"/>
          </a:p>
        </p:txBody>
      </p:sp>
    </p:spTree>
    <p:extLst>
      <p:ext uri="{BB962C8B-B14F-4D97-AF65-F5344CB8AC3E}">
        <p14:creationId xmlns:p14="http://schemas.microsoft.com/office/powerpoint/2010/main" val="4121246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234916"/>
            <a:ext cx="9144000" cy="4547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27308" y="1249188"/>
            <a:ext cx="9022569" cy="4082409"/>
            <a:chOff x="256932" y="1252398"/>
            <a:chExt cx="9022569" cy="4082409"/>
          </a:xfrm>
        </p:grpSpPr>
        <p:pic>
          <p:nvPicPr>
            <p:cNvPr id="28" name="Picture 27" descr="3 phases-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436" y="2155331"/>
              <a:ext cx="6960278" cy="2645319"/>
            </a:xfrm>
            <a:prstGeom prst="rect">
              <a:avLst/>
            </a:prstGeom>
          </p:spPr>
        </p:pic>
        <p:sp>
          <p:nvSpPr>
            <p:cNvPr id="12" name="TextBox 11"/>
            <p:cNvSpPr txBox="1"/>
            <p:nvPr/>
          </p:nvSpPr>
          <p:spPr>
            <a:xfrm>
              <a:off x="2173678" y="4355014"/>
              <a:ext cx="2078984" cy="400110"/>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r>
                <a:rPr lang="en-US" b="1" dirty="0" smtClean="0">
                  <a:solidFill>
                    <a:srgbClr val="00A651"/>
                  </a:solidFill>
                </a:rPr>
                <a:t>SELECTION</a:t>
              </a:r>
            </a:p>
          </p:txBody>
        </p:sp>
        <p:sp>
          <p:nvSpPr>
            <p:cNvPr id="13" name="TextBox 12"/>
            <p:cNvSpPr txBox="1"/>
            <p:nvPr/>
          </p:nvSpPr>
          <p:spPr>
            <a:xfrm>
              <a:off x="3955510" y="4304808"/>
              <a:ext cx="2632157" cy="750522"/>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pPr>
                <a:lnSpc>
                  <a:spcPts val="3200"/>
                </a:lnSpc>
              </a:pPr>
              <a:r>
                <a:rPr lang="en-US" b="1" spc="-50" dirty="0" smtClean="0">
                  <a:solidFill>
                    <a:srgbClr val="BF1E2D"/>
                  </a:solidFill>
                </a:rPr>
                <a:t>PRE-AWARD</a:t>
              </a:r>
            </a:p>
            <a:p>
              <a:pPr>
                <a:lnSpc>
                  <a:spcPts val="3200"/>
                </a:lnSpc>
              </a:pPr>
              <a:r>
                <a:rPr lang="en-US" b="1" spc="-50" dirty="0" smtClean="0">
                  <a:solidFill>
                    <a:srgbClr val="BF1E2D"/>
                  </a:solidFill>
                </a:rPr>
                <a:t>CLARIFICATION</a:t>
              </a:r>
              <a:endParaRPr lang="en-US" b="1" spc="-50" dirty="0">
                <a:solidFill>
                  <a:srgbClr val="BF1E2D"/>
                </a:solidFill>
              </a:endParaRPr>
            </a:p>
          </p:txBody>
        </p:sp>
        <p:sp>
          <p:nvSpPr>
            <p:cNvPr id="14" name="TextBox 13"/>
            <p:cNvSpPr txBox="1"/>
            <p:nvPr/>
          </p:nvSpPr>
          <p:spPr>
            <a:xfrm>
              <a:off x="6587668" y="4304808"/>
              <a:ext cx="2691833" cy="750522"/>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pPr>
                <a:lnSpc>
                  <a:spcPts val="3200"/>
                </a:lnSpc>
              </a:pPr>
              <a:r>
                <a:rPr lang="en-US" b="1" dirty="0" smtClean="0">
                  <a:solidFill>
                    <a:srgbClr val="0F75BC"/>
                  </a:solidFill>
                </a:rPr>
                <a:t>PERFORMANCE</a:t>
              </a:r>
            </a:p>
            <a:p>
              <a:pPr>
                <a:lnSpc>
                  <a:spcPts val="3200"/>
                </a:lnSpc>
              </a:pPr>
              <a:r>
                <a:rPr lang="en-US" b="1" dirty="0" smtClean="0">
                  <a:solidFill>
                    <a:srgbClr val="0F75BC"/>
                  </a:solidFill>
                </a:rPr>
                <a:t>METRICS</a:t>
              </a:r>
              <a:endParaRPr lang="en-US" b="1" dirty="0">
                <a:solidFill>
                  <a:srgbClr val="0F75BC"/>
                </a:solidFill>
              </a:endParaRPr>
            </a:p>
          </p:txBody>
        </p:sp>
        <p:sp>
          <p:nvSpPr>
            <p:cNvPr id="9" name="TextBox 8"/>
            <p:cNvSpPr txBox="1"/>
            <p:nvPr/>
          </p:nvSpPr>
          <p:spPr>
            <a:xfrm>
              <a:off x="5761062" y="1252398"/>
              <a:ext cx="1422424" cy="628185"/>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pPr algn="ctr">
                <a:lnSpc>
                  <a:spcPts val="2200"/>
                </a:lnSpc>
              </a:pPr>
              <a:r>
                <a:rPr lang="en-US" sz="1600" b="1" dirty="0" smtClean="0">
                  <a:solidFill>
                    <a:schemeClr val="tx1">
                      <a:lumMod val="75000"/>
                      <a:lumOff val="25000"/>
                    </a:schemeClr>
                  </a:solidFill>
                </a:rPr>
                <a:t>CONTRACT</a:t>
              </a:r>
            </a:p>
            <a:p>
              <a:pPr algn="ctr">
                <a:lnSpc>
                  <a:spcPts val="2200"/>
                </a:lnSpc>
              </a:pPr>
              <a:r>
                <a:rPr lang="en-US" sz="1600" b="1" dirty="0" smtClean="0">
                  <a:solidFill>
                    <a:schemeClr val="tx1">
                      <a:lumMod val="75000"/>
                      <a:lumOff val="25000"/>
                    </a:schemeClr>
                  </a:solidFill>
                </a:rPr>
                <a:t>AWARD</a:t>
              </a:r>
              <a:endParaRPr lang="en-US" sz="1600" b="1" dirty="0">
                <a:solidFill>
                  <a:schemeClr val="tx1">
                    <a:lumMod val="75000"/>
                    <a:lumOff val="25000"/>
                  </a:schemeClr>
                </a:solidFill>
              </a:endParaRPr>
            </a:p>
          </p:txBody>
        </p:sp>
        <p:sp>
          <p:nvSpPr>
            <p:cNvPr id="4" name="Rounded Rectangle 3"/>
            <p:cNvSpPr/>
            <p:nvPr/>
          </p:nvSpPr>
          <p:spPr>
            <a:xfrm>
              <a:off x="6374570" y="1894855"/>
              <a:ext cx="173540" cy="343995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 name="Group 7"/>
            <p:cNvGrpSpPr/>
            <p:nvPr/>
          </p:nvGrpSpPr>
          <p:grpSpPr>
            <a:xfrm>
              <a:off x="287867" y="2195061"/>
              <a:ext cx="2497768" cy="2122955"/>
              <a:chOff x="1015971" y="2290127"/>
              <a:chExt cx="2302565" cy="2040756"/>
            </a:xfrm>
          </p:grpSpPr>
          <p:grpSp>
            <p:nvGrpSpPr>
              <p:cNvPr id="7" name="Group 6"/>
              <p:cNvGrpSpPr/>
              <p:nvPr/>
            </p:nvGrpSpPr>
            <p:grpSpPr>
              <a:xfrm>
                <a:off x="1015971" y="2290127"/>
                <a:ext cx="2302565" cy="2040756"/>
                <a:chOff x="1015971" y="2290127"/>
                <a:chExt cx="2302565" cy="2040756"/>
              </a:xfrm>
            </p:grpSpPr>
            <p:sp>
              <p:nvSpPr>
                <p:cNvPr id="5" name="Right Arrow 4"/>
                <p:cNvSpPr/>
                <p:nvPr/>
              </p:nvSpPr>
              <p:spPr>
                <a:xfrm>
                  <a:off x="1015971" y="2448349"/>
                  <a:ext cx="2302565" cy="1882534"/>
                </a:xfrm>
                <a:prstGeom prst="rightArrow">
                  <a:avLst>
                    <a:gd name="adj1" fmla="val 77999"/>
                    <a:gd name="adj2" fmla="val 32218"/>
                  </a:avLst>
                </a:prstGeom>
                <a:solidFill>
                  <a:srgbClr val="F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latin typeface="Javanese Text" panose="02000000000000000000" pitchFamily="2" charset="0"/>
                    <a:ea typeface="Tahoma" panose="020B0604030504040204" pitchFamily="34" charset="0"/>
                    <a:cs typeface="Tahoma" panose="020B0604030504040204" pitchFamily="34" charset="0"/>
                  </a:endParaRPr>
                </a:p>
              </p:txBody>
            </p:sp>
            <p:sp>
              <p:nvSpPr>
                <p:cNvPr id="6" name="TextBox 5"/>
                <p:cNvSpPr txBox="1"/>
                <p:nvPr/>
              </p:nvSpPr>
              <p:spPr>
                <a:xfrm>
                  <a:off x="1390898" y="2290127"/>
                  <a:ext cx="952888" cy="2040755"/>
                </a:xfrm>
                <a:prstGeom prst="rect">
                  <a:avLst/>
                </a:prstGeom>
                <a:noFill/>
              </p:spPr>
              <p:txBody>
                <a:bodyPr wrap="square" rtlCol="0" anchor="ctr" anchorCtr="0">
                  <a:noAutofit/>
                </a:bodyPr>
                <a:lstStyle/>
                <a:p>
                  <a:pPr algn="ctr"/>
                  <a:r>
                    <a:rPr lang="en-US" sz="18000" dirty="0" smtClean="0">
                      <a:solidFill>
                        <a:schemeClr val="bg1"/>
                      </a:solidFill>
                    </a:rPr>
                    <a:t>0</a:t>
                  </a:r>
                  <a:endParaRPr lang="en-US" sz="18000" dirty="0">
                    <a:solidFill>
                      <a:schemeClr val="bg1"/>
                    </a:solidFill>
                  </a:endParaRPr>
                </a:p>
              </p:txBody>
            </p:sp>
          </p:grpSp>
          <p:sp>
            <p:nvSpPr>
              <p:cNvPr id="15" name="Rectangle 14"/>
              <p:cNvSpPr/>
              <p:nvPr/>
            </p:nvSpPr>
            <p:spPr>
              <a:xfrm>
                <a:off x="1354548" y="2476098"/>
                <a:ext cx="1041170" cy="170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354549" y="4133216"/>
                <a:ext cx="1041170" cy="170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256932" y="4304808"/>
              <a:ext cx="2632157" cy="913070"/>
            </a:xfrm>
            <a:prstGeom prst="rect">
              <a:avLst/>
            </a:prstGeom>
            <a:noFill/>
            <a:ln>
              <a:noFill/>
            </a:ln>
            <a:effectLst>
              <a:outerShdw blurRad="50800" dist="50800" dir="5400000" algn="ctr" rotWithShape="0">
                <a:srgbClr val="81C341">
                  <a:alpha val="0"/>
                </a:srgbClr>
              </a:outerShdw>
            </a:effectLst>
          </p:spPr>
          <p:txBody>
            <a:bodyPr wrap="square" rtlCol="0">
              <a:spAutoFit/>
            </a:bodyPr>
            <a:lstStyle/>
            <a:p>
              <a:pPr>
                <a:lnSpc>
                  <a:spcPts val="3200"/>
                </a:lnSpc>
              </a:pPr>
              <a:r>
                <a:rPr lang="en-US" b="1" spc="-50" dirty="0" smtClean="0">
                  <a:solidFill>
                    <a:srgbClr val="F29C00"/>
                  </a:solidFill>
                </a:rPr>
                <a:t>SCOPE</a:t>
              </a:r>
            </a:p>
            <a:p>
              <a:pPr>
                <a:lnSpc>
                  <a:spcPts val="3200"/>
                </a:lnSpc>
              </a:pPr>
              <a:r>
                <a:rPr lang="en-US" b="1" spc="-50" dirty="0" smtClean="0">
                  <a:solidFill>
                    <a:srgbClr val="F29C00"/>
                  </a:solidFill>
                </a:rPr>
                <a:t>DEVELOPMENT</a:t>
              </a:r>
              <a:endParaRPr lang="en-US" b="1" spc="-50" dirty="0">
                <a:solidFill>
                  <a:srgbClr val="F29C00"/>
                </a:solidFill>
              </a:endParaRPr>
            </a:p>
          </p:txBody>
        </p:sp>
      </p:grpSp>
      <p:sp>
        <p:nvSpPr>
          <p:cNvPr id="20" name="Title 19"/>
          <p:cNvSpPr>
            <a:spLocks noGrp="1"/>
          </p:cNvSpPr>
          <p:nvPr>
            <p:ph type="title"/>
          </p:nvPr>
        </p:nvSpPr>
        <p:spPr>
          <a:xfrm>
            <a:off x="-19665" y="-57273"/>
            <a:ext cx="9144000" cy="1325563"/>
          </a:xfrm>
        </p:spPr>
        <p:txBody>
          <a:bodyPr>
            <a:normAutofit/>
          </a:bodyPr>
          <a:lstStyle/>
          <a:p>
            <a:pPr algn="ctr"/>
            <a:r>
              <a:rPr lang="en-US" sz="3200" dirty="0" smtClean="0"/>
              <a:t>Expertise-Driven Project Delivery (XPD)</a:t>
            </a:r>
            <a:endParaRPr lang="en-US" sz="3200" dirty="0"/>
          </a:p>
        </p:txBody>
      </p:sp>
    </p:spTree>
    <p:extLst>
      <p:ext uri="{BB962C8B-B14F-4D97-AF65-F5344CB8AC3E}">
        <p14:creationId xmlns:p14="http://schemas.microsoft.com/office/powerpoint/2010/main" val="224590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Development</a:t>
            </a:r>
            <a:endParaRPr lang="en-US" dirty="0"/>
          </a:p>
        </p:txBody>
      </p:sp>
      <p:sp>
        <p:nvSpPr>
          <p:cNvPr id="3" name="Content Placeholder 2"/>
          <p:cNvSpPr>
            <a:spLocks noGrp="1"/>
          </p:cNvSpPr>
          <p:nvPr>
            <p:ph idx="1"/>
          </p:nvPr>
        </p:nvSpPr>
        <p:spPr>
          <a:xfrm>
            <a:off x="628650" y="1401763"/>
            <a:ext cx="8515350" cy="4775200"/>
          </a:xfrm>
        </p:spPr>
        <p:txBody>
          <a:bodyPr>
            <a:normAutofit fontScale="92500" lnSpcReduction="10000"/>
          </a:bodyPr>
          <a:lstStyle/>
          <a:p>
            <a:pPr marL="514350" indent="-514350">
              <a:buFont typeface="+mj-lt"/>
              <a:buAutoNum type="arabicPeriod"/>
            </a:pPr>
            <a:r>
              <a:rPr lang="en-US" dirty="0" smtClean="0"/>
              <a:t>Share the Project’s Constraints </a:t>
            </a:r>
          </a:p>
          <a:p>
            <a:pPr marL="514350" indent="-514350">
              <a:buFont typeface="+mj-lt"/>
              <a:buAutoNum type="arabicPeriod"/>
            </a:pPr>
            <a:r>
              <a:rPr lang="en-US" dirty="0"/>
              <a:t>Don’t be Overly Prescriptive</a:t>
            </a:r>
          </a:p>
          <a:p>
            <a:pPr marL="514350" indent="-514350">
              <a:buFont typeface="+mj-lt"/>
              <a:buAutoNum type="arabicPeriod"/>
            </a:pPr>
            <a:r>
              <a:rPr lang="en-US" dirty="0" smtClean="0"/>
              <a:t>Focus on Current Conditions</a:t>
            </a:r>
          </a:p>
          <a:p>
            <a:pPr marL="514350" indent="-514350">
              <a:buFont typeface="+mj-lt"/>
              <a:buAutoNum type="arabicPeriod"/>
            </a:pPr>
            <a:r>
              <a:rPr lang="en-US" dirty="0" smtClean="0"/>
              <a:t>Include an appropriate Vision Statement</a:t>
            </a:r>
          </a:p>
          <a:p>
            <a:pPr marL="514350" indent="-514350">
              <a:buFont typeface="+mj-lt"/>
              <a:buAutoNum type="arabicPeriod"/>
            </a:pPr>
            <a:r>
              <a:rPr lang="en-US" dirty="0" smtClean="0"/>
              <a:t>Ask Vendors what they Need</a:t>
            </a:r>
          </a:p>
          <a:p>
            <a:pPr marL="514350" indent="-514350">
              <a:buFont typeface="+mj-lt"/>
              <a:buAutoNum type="arabicPeriod"/>
            </a:pPr>
            <a:endParaRPr lang="en-US" dirty="0" smtClean="0"/>
          </a:p>
          <a:p>
            <a:pPr marL="0" indent="0">
              <a:buNone/>
            </a:pPr>
            <a:r>
              <a:rPr lang="en-US" b="1" u="sng" dirty="0" smtClean="0"/>
              <a:t>Take-Away Tools</a:t>
            </a:r>
          </a:p>
          <a:p>
            <a:r>
              <a:rPr lang="en-US" dirty="0" smtClean="0"/>
              <a:t>White Paper on </a:t>
            </a:r>
            <a:r>
              <a:rPr lang="en-US" dirty="0"/>
              <a:t>“The Budget” </a:t>
            </a:r>
          </a:p>
          <a:p>
            <a:r>
              <a:rPr lang="en-US" dirty="0" smtClean="0"/>
              <a:t>SOW Template</a:t>
            </a:r>
          </a:p>
          <a:p>
            <a:r>
              <a:rPr lang="en-US" dirty="0" smtClean="0"/>
              <a:t>RFN Template</a:t>
            </a:r>
          </a:p>
          <a:p>
            <a:pPr marL="514350" indent="-514350">
              <a:buFont typeface="+mj-lt"/>
              <a:buAutoNum type="arabicPeriod"/>
            </a:pPr>
            <a:endParaRPr lang="en-US" dirty="0"/>
          </a:p>
        </p:txBody>
      </p:sp>
    </p:spTree>
    <p:extLst>
      <p:ext uri="{BB962C8B-B14F-4D97-AF65-F5344CB8AC3E}">
        <p14:creationId xmlns:p14="http://schemas.microsoft.com/office/powerpoint/2010/main" val="42658262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563960" y="1240186"/>
          <a:ext cx="8518011" cy="500034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35444" y="321753"/>
            <a:ext cx="8229600" cy="540188"/>
          </a:xfrm>
        </p:spPr>
        <p:txBody>
          <a:bodyPr>
            <a:normAutofit fontScale="90000"/>
          </a:bodyPr>
          <a:lstStyle/>
          <a:p>
            <a:r>
              <a:rPr lang="en-US" dirty="0" smtClean="0"/>
              <a:t>Scope Definition vs. Proposal Variation</a:t>
            </a:r>
            <a:endParaRPr lang="en-US" dirty="0"/>
          </a:p>
        </p:txBody>
      </p:sp>
      <p:sp>
        <p:nvSpPr>
          <p:cNvPr id="7" name="TextBox 6"/>
          <p:cNvSpPr txBox="1"/>
          <p:nvPr/>
        </p:nvSpPr>
        <p:spPr>
          <a:xfrm rot="16200000">
            <a:off x="-1962278" y="3345668"/>
            <a:ext cx="4850222" cy="480131"/>
          </a:xfrm>
          <a:prstGeom prst="rect">
            <a:avLst/>
          </a:prstGeom>
          <a:noFill/>
        </p:spPr>
        <p:txBody>
          <a:bodyPr wrap="square" rtlCol="0">
            <a:spAutoFit/>
          </a:bodyPr>
          <a:lstStyle/>
          <a:p>
            <a:pPr algn="ctr">
              <a:lnSpc>
                <a:spcPct val="90000"/>
              </a:lnSpc>
            </a:pPr>
            <a:r>
              <a:rPr lang="en-US" sz="2800" b="1" dirty="0" smtClean="0">
                <a:latin typeface="+mn-lt"/>
              </a:rPr>
              <a:t>Variation in  Evaluation Scores</a:t>
            </a:r>
            <a:endParaRPr lang="en-US" sz="2800" b="1" dirty="0">
              <a:latin typeface="+mn-lt"/>
            </a:endParaRPr>
          </a:p>
        </p:txBody>
      </p:sp>
      <p:sp>
        <p:nvSpPr>
          <p:cNvPr id="9" name="TextBox 8"/>
          <p:cNvSpPr txBox="1"/>
          <p:nvPr/>
        </p:nvSpPr>
        <p:spPr>
          <a:xfrm>
            <a:off x="149015" y="6343113"/>
            <a:ext cx="6160575" cy="400110"/>
          </a:xfrm>
          <a:prstGeom prst="rect">
            <a:avLst/>
          </a:prstGeom>
          <a:solidFill>
            <a:schemeClr val="bg1"/>
          </a:solidFill>
          <a:ln>
            <a:solidFill>
              <a:srgbClr val="C00000"/>
            </a:solidFill>
          </a:ln>
        </p:spPr>
        <p:txBody>
          <a:bodyPr wrap="square" rtlCol="0">
            <a:spAutoFit/>
          </a:bodyPr>
          <a:lstStyle/>
          <a:p>
            <a:pPr algn="ctr"/>
            <a:r>
              <a:rPr lang="en-US" b="1" dirty="0" smtClean="0"/>
              <a:t>N = 347 projects (1,850 individual proposals)</a:t>
            </a:r>
            <a:endParaRPr lang="en-US" b="1" dirty="0"/>
          </a:p>
        </p:txBody>
      </p:sp>
      <p:grpSp>
        <p:nvGrpSpPr>
          <p:cNvPr id="2" name="Group 1"/>
          <p:cNvGrpSpPr/>
          <p:nvPr/>
        </p:nvGrpSpPr>
        <p:grpSpPr>
          <a:xfrm>
            <a:off x="6712125" y="699998"/>
            <a:ext cx="2354524" cy="1584131"/>
            <a:chOff x="6712125" y="808639"/>
            <a:chExt cx="2354524" cy="1584131"/>
          </a:xfrm>
        </p:grpSpPr>
        <p:sp>
          <p:nvSpPr>
            <p:cNvPr id="13" name="TextBox 12"/>
            <p:cNvSpPr txBox="1"/>
            <p:nvPr/>
          </p:nvSpPr>
          <p:spPr>
            <a:xfrm>
              <a:off x="6712125" y="808639"/>
              <a:ext cx="2354524" cy="1584131"/>
            </a:xfrm>
            <a:prstGeom prst="rect">
              <a:avLst/>
            </a:prstGeom>
            <a:solidFill>
              <a:schemeClr val="bg1"/>
            </a:solidFill>
            <a:ln>
              <a:solidFill>
                <a:schemeClr val="tx1"/>
              </a:solidFill>
            </a:ln>
          </p:spPr>
          <p:txBody>
            <a:bodyPr wrap="square" rtlCol="0">
              <a:noAutofit/>
            </a:bodyPr>
            <a:lstStyle/>
            <a:p>
              <a:pPr algn="ctr"/>
              <a:endParaRPr lang="en-US" b="1" u="sng" dirty="0"/>
            </a:p>
          </p:txBody>
        </p:sp>
        <p:sp>
          <p:nvSpPr>
            <p:cNvPr id="12" name="TextBox 11"/>
            <p:cNvSpPr txBox="1"/>
            <p:nvPr/>
          </p:nvSpPr>
          <p:spPr>
            <a:xfrm>
              <a:off x="6762931" y="831833"/>
              <a:ext cx="2267547" cy="344677"/>
            </a:xfrm>
            <a:prstGeom prst="rect">
              <a:avLst/>
            </a:prstGeom>
            <a:solidFill>
              <a:schemeClr val="bg1"/>
            </a:solidFill>
          </p:spPr>
          <p:txBody>
            <a:bodyPr wrap="square" lIns="0" rIns="0" rtlCol="0">
              <a:noAutofit/>
            </a:bodyPr>
            <a:lstStyle/>
            <a:p>
              <a:pPr algn="ctr"/>
              <a:r>
                <a:rPr lang="en-US" sz="2000" b="1" u="sng" dirty="0" smtClean="0"/>
                <a:t>Scope Definition </a:t>
              </a:r>
              <a:endParaRPr lang="en-US" sz="2000" b="1" u="sng" dirty="0"/>
            </a:p>
          </p:txBody>
        </p:sp>
        <p:sp>
          <p:nvSpPr>
            <p:cNvPr id="4" name="TextBox 3"/>
            <p:cNvSpPr txBox="1"/>
            <p:nvPr/>
          </p:nvSpPr>
          <p:spPr>
            <a:xfrm>
              <a:off x="7123011" y="1189186"/>
              <a:ext cx="1867678" cy="353943"/>
            </a:xfrm>
            <a:prstGeom prst="rect">
              <a:avLst/>
            </a:prstGeom>
            <a:solidFill>
              <a:schemeClr val="bg1"/>
            </a:solidFill>
          </p:spPr>
          <p:txBody>
            <a:bodyPr wrap="square" lIns="0" tIns="0" rIns="0" rtlCol="0">
              <a:spAutoFit/>
            </a:bodyPr>
            <a:lstStyle/>
            <a:p>
              <a:r>
                <a:rPr lang="en-US" sz="2000" b="1" dirty="0" smtClean="0">
                  <a:solidFill>
                    <a:srgbClr val="C00000"/>
                  </a:solidFill>
                </a:rPr>
                <a:t>Poor </a:t>
              </a:r>
              <a:endParaRPr lang="en-US" sz="2000" b="1" dirty="0">
                <a:solidFill>
                  <a:srgbClr val="C00000"/>
                </a:solidFill>
              </a:endParaRPr>
            </a:p>
          </p:txBody>
        </p:sp>
        <p:sp>
          <p:nvSpPr>
            <p:cNvPr id="10" name="TextBox 9"/>
            <p:cNvSpPr txBox="1"/>
            <p:nvPr/>
          </p:nvSpPr>
          <p:spPr>
            <a:xfrm>
              <a:off x="7123011" y="1902389"/>
              <a:ext cx="1943638" cy="353943"/>
            </a:xfrm>
            <a:prstGeom prst="rect">
              <a:avLst/>
            </a:prstGeom>
            <a:solidFill>
              <a:schemeClr val="bg1"/>
            </a:solidFill>
          </p:spPr>
          <p:txBody>
            <a:bodyPr wrap="square" lIns="0" tIns="0" rIns="0" rtlCol="0">
              <a:spAutoFit/>
            </a:bodyPr>
            <a:lstStyle/>
            <a:p>
              <a:r>
                <a:rPr lang="en-US" sz="2000" b="1" dirty="0" smtClean="0">
                  <a:solidFill>
                    <a:schemeClr val="accent6"/>
                  </a:solidFill>
                </a:rPr>
                <a:t>High</a:t>
              </a:r>
              <a:endParaRPr lang="en-US" sz="2000" b="1" dirty="0">
                <a:solidFill>
                  <a:schemeClr val="accent6"/>
                </a:solidFill>
              </a:endParaRPr>
            </a:p>
          </p:txBody>
        </p:sp>
        <p:sp>
          <p:nvSpPr>
            <p:cNvPr id="11" name="TextBox 10"/>
            <p:cNvSpPr txBox="1"/>
            <p:nvPr/>
          </p:nvSpPr>
          <p:spPr>
            <a:xfrm>
              <a:off x="7133395" y="1537699"/>
              <a:ext cx="1331649" cy="353943"/>
            </a:xfrm>
            <a:prstGeom prst="rect">
              <a:avLst/>
            </a:prstGeom>
            <a:solidFill>
              <a:schemeClr val="bg1"/>
            </a:solidFill>
          </p:spPr>
          <p:txBody>
            <a:bodyPr wrap="square" lIns="0" tIns="0" rIns="0" rtlCol="0">
              <a:spAutoFit/>
            </a:bodyPr>
            <a:lstStyle/>
            <a:p>
              <a:r>
                <a:rPr lang="en-US" sz="2000" b="1" dirty="0" smtClean="0">
                  <a:solidFill>
                    <a:srgbClr val="0070C0"/>
                  </a:solidFill>
                </a:rPr>
                <a:t>Moderate</a:t>
              </a:r>
              <a:endParaRPr lang="en-US" sz="2000" b="1" dirty="0">
                <a:solidFill>
                  <a:srgbClr val="0070C0"/>
                </a:solidFill>
              </a:endParaRPr>
            </a:p>
          </p:txBody>
        </p:sp>
      </p:grpSp>
    </p:spTree>
    <p:custDataLst>
      <p:tags r:id="rId1"/>
    </p:custDataLst>
    <p:extLst>
      <p:ext uri="{BB962C8B-B14F-4D97-AF65-F5344CB8AC3E}">
        <p14:creationId xmlns:p14="http://schemas.microsoft.com/office/powerpoint/2010/main" val="375548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70C0"/>
                </a:solidFill>
              </a:rPr>
              <a:t>How does a </a:t>
            </a:r>
            <a:br>
              <a:rPr lang="en-US" dirty="0" smtClean="0">
                <a:solidFill>
                  <a:srgbClr val="0070C0"/>
                </a:solidFill>
              </a:rPr>
            </a:br>
            <a:r>
              <a:rPr lang="en-US" dirty="0" smtClean="0">
                <a:solidFill>
                  <a:srgbClr val="0070C0"/>
                </a:solidFill>
              </a:rPr>
              <a:t>Poor SOW </a:t>
            </a:r>
            <a:br>
              <a:rPr lang="en-US" dirty="0" smtClean="0">
                <a:solidFill>
                  <a:srgbClr val="0070C0"/>
                </a:solidFill>
              </a:rPr>
            </a:br>
            <a:r>
              <a:rPr lang="en-US" dirty="0" smtClean="0">
                <a:solidFill>
                  <a:srgbClr val="0070C0"/>
                </a:solidFill>
              </a:rPr>
              <a:t>Cause Harmful Project Outcomes?</a:t>
            </a:r>
            <a:endParaRPr lang="en-US" dirty="0">
              <a:solidFill>
                <a:srgbClr val="0070C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770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93" y="270711"/>
            <a:ext cx="7886700" cy="1325563"/>
          </a:xfrm>
        </p:spPr>
        <p:txBody>
          <a:bodyPr>
            <a:normAutofit/>
          </a:bodyPr>
          <a:lstStyle/>
          <a:p>
            <a:r>
              <a:rPr lang="en-US" sz="3600" dirty="0" smtClean="0"/>
              <a:t>Frustrations with Scoping</a:t>
            </a:r>
            <a:endParaRPr lang="en-US" sz="3600" dirty="0"/>
          </a:p>
        </p:txBody>
      </p:sp>
      <p:sp>
        <p:nvSpPr>
          <p:cNvPr id="3" name="Content Placeholder 2"/>
          <p:cNvSpPr>
            <a:spLocks noGrp="1"/>
          </p:cNvSpPr>
          <p:nvPr>
            <p:ph idx="1"/>
          </p:nvPr>
        </p:nvSpPr>
        <p:spPr/>
        <p:txBody>
          <a:bodyPr>
            <a:normAutofit fontScale="92500" lnSpcReduction="20000"/>
          </a:bodyPr>
          <a:lstStyle/>
          <a:p>
            <a:r>
              <a:rPr lang="en-US" b="1" dirty="0" smtClean="0"/>
              <a:t>Can be very challenging</a:t>
            </a:r>
          </a:p>
          <a:p>
            <a:pPr lvl="1"/>
            <a:r>
              <a:rPr lang="en-US" dirty="0" smtClean="0"/>
              <a:t>What to put in?</a:t>
            </a:r>
          </a:p>
          <a:p>
            <a:pPr lvl="1"/>
            <a:r>
              <a:rPr lang="en-US" dirty="0" smtClean="0"/>
              <a:t>What to leave out?</a:t>
            </a:r>
          </a:p>
          <a:p>
            <a:pPr lvl="1"/>
            <a:r>
              <a:rPr lang="en-US" dirty="0" smtClean="0"/>
              <a:t>How much detail?</a:t>
            </a:r>
          </a:p>
          <a:p>
            <a:pPr lvl="1"/>
            <a:r>
              <a:rPr lang="en-US" dirty="0" smtClean="0"/>
              <a:t>What details?</a:t>
            </a:r>
          </a:p>
          <a:p>
            <a:pPr lvl="1"/>
            <a:r>
              <a:rPr lang="en-US" dirty="0" smtClean="0"/>
              <a:t>Don’t know what you don’t know…?</a:t>
            </a:r>
          </a:p>
          <a:p>
            <a:endParaRPr lang="en-US" dirty="0"/>
          </a:p>
          <a:p>
            <a:r>
              <a:rPr lang="en-US" b="1" dirty="0" smtClean="0"/>
              <a:t>Users have a hard time preparing the scope</a:t>
            </a:r>
          </a:p>
          <a:p>
            <a:pPr lvl="1"/>
            <a:r>
              <a:rPr lang="en-US" dirty="0" smtClean="0"/>
              <a:t>Too busy </a:t>
            </a:r>
          </a:p>
          <a:p>
            <a:pPr lvl="1"/>
            <a:r>
              <a:rPr lang="en-US" dirty="0" smtClean="0"/>
              <a:t>Too detailed</a:t>
            </a:r>
          </a:p>
          <a:p>
            <a:pPr lvl="1"/>
            <a:r>
              <a:rPr lang="en-US" dirty="0" smtClean="0"/>
              <a:t>Too technical</a:t>
            </a:r>
          </a:p>
          <a:p>
            <a:pPr lvl="1"/>
            <a:r>
              <a:rPr lang="en-US" dirty="0" smtClean="0"/>
              <a:t>Too prescriptive</a:t>
            </a:r>
          </a:p>
          <a:p>
            <a:pPr lvl="1"/>
            <a:r>
              <a:rPr lang="en-US" dirty="0" smtClean="0"/>
              <a:t>Don’t know where to start</a:t>
            </a:r>
          </a:p>
          <a:p>
            <a:endParaRPr lang="en-US" dirty="0" smtClean="0"/>
          </a:p>
          <a:p>
            <a:endParaRPr lang="en-US" dirty="0"/>
          </a:p>
          <a:p>
            <a:endParaRPr lang="en-US" dirty="0"/>
          </a:p>
        </p:txBody>
      </p:sp>
      <p:grpSp>
        <p:nvGrpSpPr>
          <p:cNvPr id="4" name="Group 3"/>
          <p:cNvGrpSpPr/>
          <p:nvPr/>
        </p:nvGrpSpPr>
        <p:grpSpPr>
          <a:xfrm rot="16200000">
            <a:off x="7544181" y="-127393"/>
            <a:ext cx="910462" cy="1711772"/>
            <a:chOff x="7168924" y="1981881"/>
            <a:chExt cx="1628776" cy="3062287"/>
          </a:xfrm>
        </p:grpSpPr>
        <p:sp>
          <p:nvSpPr>
            <p:cNvPr id="5" name="Freeform 5"/>
            <p:cNvSpPr>
              <a:spLocks/>
            </p:cNvSpPr>
            <p:nvPr/>
          </p:nvSpPr>
          <p:spPr bwMode="auto">
            <a:xfrm>
              <a:off x="7176862" y="1991406"/>
              <a:ext cx="1233488" cy="1522413"/>
            </a:xfrm>
            <a:custGeom>
              <a:avLst/>
              <a:gdLst>
                <a:gd name="T0" fmla="*/ 0 w 6467"/>
                <a:gd name="T1" fmla="*/ 7994 h 7994"/>
                <a:gd name="T2" fmla="*/ 6467 w 6467"/>
                <a:gd name="T3" fmla="*/ 3295 h 7994"/>
                <a:gd name="T4" fmla="*/ 0 w 6467"/>
                <a:gd name="T5" fmla="*/ 0 h 7994"/>
                <a:gd name="T6" fmla="*/ 0 w 6467"/>
                <a:gd name="T7" fmla="*/ 7994 h 7994"/>
              </a:gdLst>
              <a:ahLst/>
              <a:cxnLst>
                <a:cxn ang="0">
                  <a:pos x="T0" y="T1"/>
                </a:cxn>
                <a:cxn ang="0">
                  <a:pos x="T2" y="T3"/>
                </a:cxn>
                <a:cxn ang="0">
                  <a:pos x="T4" y="T5"/>
                </a:cxn>
                <a:cxn ang="0">
                  <a:pos x="T6" y="T7"/>
                </a:cxn>
              </a:cxnLst>
              <a:rect l="0" t="0" r="r" b="b"/>
              <a:pathLst>
                <a:path w="6467" h="7994">
                  <a:moveTo>
                    <a:pt x="0" y="7994"/>
                  </a:moveTo>
                  <a:lnTo>
                    <a:pt x="6467" y="3295"/>
                  </a:lnTo>
                  <a:cubicBezTo>
                    <a:pt x="4963" y="1225"/>
                    <a:pt x="2559" y="0"/>
                    <a:pt x="0" y="0"/>
                  </a:cubicBezTo>
                  <a:lnTo>
                    <a:pt x="0" y="7994"/>
                  </a:lnTo>
                  <a:close/>
                </a:path>
              </a:pathLst>
            </a:custGeom>
            <a:gradFill>
              <a:gsLst>
                <a:gs pos="0">
                  <a:srgbClr val="008000"/>
                </a:gs>
                <a:gs pos="100000">
                  <a:srgbClr val="00CC00"/>
                </a:gs>
              </a:gsLst>
              <a:lin ang="2700000" scaled="1"/>
            </a:gradFill>
            <a:ln w="0">
              <a:noFill/>
              <a:prstDash val="solid"/>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7168924" y="1981881"/>
              <a:ext cx="1250950" cy="1541463"/>
            </a:xfrm>
            <a:custGeom>
              <a:avLst/>
              <a:gdLst>
                <a:gd name="T0" fmla="*/ 20 w 6565"/>
                <a:gd name="T1" fmla="*/ 8003 h 8093"/>
                <a:gd name="T2" fmla="*/ 6477 w 6565"/>
                <a:gd name="T3" fmla="*/ 3372 h 8093"/>
                <a:gd name="T4" fmla="*/ 6185 w 6565"/>
                <a:gd name="T5" fmla="*/ 2995 h 8093"/>
                <a:gd name="T6" fmla="*/ 5875 w 6565"/>
                <a:gd name="T7" fmla="*/ 2640 h 8093"/>
                <a:gd name="T8" fmla="*/ 5546 w 6565"/>
                <a:gd name="T9" fmla="*/ 2305 h 8093"/>
                <a:gd name="T10" fmla="*/ 5199 w 6565"/>
                <a:gd name="T11" fmla="*/ 1992 h 8093"/>
                <a:gd name="T12" fmla="*/ 4835 w 6565"/>
                <a:gd name="T13" fmla="*/ 1700 h 8093"/>
                <a:gd name="T14" fmla="*/ 4456 w 6565"/>
                <a:gd name="T15" fmla="*/ 1431 h 8093"/>
                <a:gd name="T16" fmla="*/ 4062 w 6565"/>
                <a:gd name="T17" fmla="*/ 1185 h 8093"/>
                <a:gd name="T18" fmla="*/ 3655 w 6565"/>
                <a:gd name="T19" fmla="*/ 962 h 8093"/>
                <a:gd name="T20" fmla="*/ 3236 w 6565"/>
                <a:gd name="T21" fmla="*/ 764 h 8093"/>
                <a:gd name="T22" fmla="*/ 2805 w 6565"/>
                <a:gd name="T23" fmla="*/ 590 h 8093"/>
                <a:gd name="T24" fmla="*/ 2365 w 6565"/>
                <a:gd name="T25" fmla="*/ 442 h 8093"/>
                <a:gd name="T26" fmla="*/ 1915 w 6565"/>
                <a:gd name="T27" fmla="*/ 319 h 8093"/>
                <a:gd name="T28" fmla="*/ 1457 w 6565"/>
                <a:gd name="T29" fmla="*/ 222 h 8093"/>
                <a:gd name="T30" fmla="*/ 993 w 6565"/>
                <a:gd name="T31" fmla="*/ 153 h 8093"/>
                <a:gd name="T32" fmla="*/ 523 w 6565"/>
                <a:gd name="T33" fmla="*/ 111 h 8093"/>
                <a:gd name="T34" fmla="*/ 48 w 6565"/>
                <a:gd name="T35" fmla="*/ 96 h 8093"/>
                <a:gd name="T36" fmla="*/ 96 w 6565"/>
                <a:gd name="T37" fmla="*/ 8042 h 8093"/>
                <a:gd name="T38" fmla="*/ 15 w 6565"/>
                <a:gd name="T39" fmla="*/ 14 h 8093"/>
                <a:gd name="T40" fmla="*/ 290 w 6565"/>
                <a:gd name="T41" fmla="*/ 4 h 8093"/>
                <a:gd name="T42" fmla="*/ 768 w 6565"/>
                <a:gd name="T43" fmla="*/ 33 h 8093"/>
                <a:gd name="T44" fmla="*/ 1242 w 6565"/>
                <a:gd name="T45" fmla="*/ 90 h 8093"/>
                <a:gd name="T46" fmla="*/ 1709 w 6565"/>
                <a:gd name="T47" fmla="*/ 174 h 8093"/>
                <a:gd name="T48" fmla="*/ 2168 w 6565"/>
                <a:gd name="T49" fmla="*/ 284 h 8093"/>
                <a:gd name="T50" fmla="*/ 2619 w 6565"/>
                <a:gd name="T51" fmla="*/ 422 h 8093"/>
                <a:gd name="T52" fmla="*/ 3059 w 6565"/>
                <a:gd name="T53" fmla="*/ 585 h 8093"/>
                <a:gd name="T54" fmla="*/ 3489 w 6565"/>
                <a:gd name="T55" fmla="*/ 774 h 8093"/>
                <a:gd name="T56" fmla="*/ 3908 w 6565"/>
                <a:gd name="T57" fmla="*/ 987 h 8093"/>
                <a:gd name="T58" fmla="*/ 4313 w 6565"/>
                <a:gd name="T59" fmla="*/ 1224 h 8093"/>
                <a:gd name="T60" fmla="*/ 4704 w 6565"/>
                <a:gd name="T61" fmla="*/ 1485 h 8093"/>
                <a:gd name="T62" fmla="*/ 5080 w 6565"/>
                <a:gd name="T63" fmla="*/ 1769 h 8093"/>
                <a:gd name="T64" fmla="*/ 5440 w 6565"/>
                <a:gd name="T65" fmla="*/ 2075 h 8093"/>
                <a:gd name="T66" fmla="*/ 5782 w 6565"/>
                <a:gd name="T67" fmla="*/ 2403 h 8093"/>
                <a:gd name="T68" fmla="*/ 6106 w 6565"/>
                <a:gd name="T69" fmla="*/ 2753 h 8093"/>
                <a:gd name="T70" fmla="*/ 6410 w 6565"/>
                <a:gd name="T71" fmla="*/ 3123 h 8093"/>
                <a:gd name="T72" fmla="*/ 6563 w 6565"/>
                <a:gd name="T73" fmla="*/ 3351 h 8093"/>
                <a:gd name="T74" fmla="*/ 77 w 6565"/>
                <a:gd name="T75" fmla="*/ 8081 h 8093"/>
                <a:gd name="T76" fmla="*/ 0 w 6565"/>
                <a:gd name="T77" fmla="*/ 8042 h 8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5" h="8093">
                  <a:moveTo>
                    <a:pt x="96" y="8042"/>
                  </a:moveTo>
                  <a:lnTo>
                    <a:pt x="20" y="8003"/>
                  </a:lnTo>
                  <a:lnTo>
                    <a:pt x="6487" y="3305"/>
                  </a:lnTo>
                  <a:lnTo>
                    <a:pt x="6477" y="3372"/>
                  </a:lnTo>
                  <a:lnTo>
                    <a:pt x="6334" y="3181"/>
                  </a:lnTo>
                  <a:lnTo>
                    <a:pt x="6185" y="2995"/>
                  </a:lnTo>
                  <a:lnTo>
                    <a:pt x="6033" y="2815"/>
                  </a:lnTo>
                  <a:lnTo>
                    <a:pt x="5875" y="2640"/>
                  </a:lnTo>
                  <a:lnTo>
                    <a:pt x="5713" y="2470"/>
                  </a:lnTo>
                  <a:lnTo>
                    <a:pt x="5546" y="2305"/>
                  </a:lnTo>
                  <a:lnTo>
                    <a:pt x="5374" y="2146"/>
                  </a:lnTo>
                  <a:lnTo>
                    <a:pt x="5199" y="1992"/>
                  </a:lnTo>
                  <a:lnTo>
                    <a:pt x="5019" y="1843"/>
                  </a:lnTo>
                  <a:lnTo>
                    <a:pt x="4835" y="1700"/>
                  </a:lnTo>
                  <a:lnTo>
                    <a:pt x="4647" y="1563"/>
                  </a:lnTo>
                  <a:lnTo>
                    <a:pt x="4456" y="1431"/>
                  </a:lnTo>
                  <a:lnTo>
                    <a:pt x="4261" y="1305"/>
                  </a:lnTo>
                  <a:lnTo>
                    <a:pt x="4062" y="1185"/>
                  </a:lnTo>
                  <a:lnTo>
                    <a:pt x="3860" y="1070"/>
                  </a:lnTo>
                  <a:lnTo>
                    <a:pt x="3655" y="962"/>
                  </a:lnTo>
                  <a:lnTo>
                    <a:pt x="3447" y="860"/>
                  </a:lnTo>
                  <a:lnTo>
                    <a:pt x="3236" y="764"/>
                  </a:lnTo>
                  <a:lnTo>
                    <a:pt x="3022" y="674"/>
                  </a:lnTo>
                  <a:lnTo>
                    <a:pt x="2805" y="590"/>
                  </a:lnTo>
                  <a:lnTo>
                    <a:pt x="2586" y="513"/>
                  </a:lnTo>
                  <a:lnTo>
                    <a:pt x="2365" y="442"/>
                  </a:lnTo>
                  <a:lnTo>
                    <a:pt x="2141" y="377"/>
                  </a:lnTo>
                  <a:lnTo>
                    <a:pt x="1915" y="319"/>
                  </a:lnTo>
                  <a:lnTo>
                    <a:pt x="1687" y="267"/>
                  </a:lnTo>
                  <a:lnTo>
                    <a:pt x="1457" y="222"/>
                  </a:lnTo>
                  <a:lnTo>
                    <a:pt x="1226" y="184"/>
                  </a:lnTo>
                  <a:lnTo>
                    <a:pt x="993" y="153"/>
                  </a:lnTo>
                  <a:lnTo>
                    <a:pt x="759" y="128"/>
                  </a:lnTo>
                  <a:lnTo>
                    <a:pt x="523" y="111"/>
                  </a:lnTo>
                  <a:lnTo>
                    <a:pt x="286" y="100"/>
                  </a:lnTo>
                  <a:lnTo>
                    <a:pt x="48" y="96"/>
                  </a:lnTo>
                  <a:lnTo>
                    <a:pt x="96" y="48"/>
                  </a:lnTo>
                  <a:lnTo>
                    <a:pt x="96" y="8042"/>
                  </a:lnTo>
                  <a:close/>
                  <a:moveTo>
                    <a:pt x="0" y="48"/>
                  </a:moveTo>
                  <a:cubicBezTo>
                    <a:pt x="0" y="36"/>
                    <a:pt x="6" y="23"/>
                    <a:pt x="15" y="14"/>
                  </a:cubicBezTo>
                  <a:cubicBezTo>
                    <a:pt x="24" y="5"/>
                    <a:pt x="36" y="0"/>
                    <a:pt x="49" y="0"/>
                  </a:cubicBezTo>
                  <a:lnTo>
                    <a:pt x="290" y="4"/>
                  </a:lnTo>
                  <a:lnTo>
                    <a:pt x="530" y="15"/>
                  </a:lnTo>
                  <a:lnTo>
                    <a:pt x="768" y="33"/>
                  </a:lnTo>
                  <a:lnTo>
                    <a:pt x="1006" y="57"/>
                  </a:lnTo>
                  <a:lnTo>
                    <a:pt x="1242" y="90"/>
                  </a:lnTo>
                  <a:lnTo>
                    <a:pt x="1476" y="128"/>
                  </a:lnTo>
                  <a:lnTo>
                    <a:pt x="1709" y="174"/>
                  </a:lnTo>
                  <a:lnTo>
                    <a:pt x="1939" y="226"/>
                  </a:lnTo>
                  <a:lnTo>
                    <a:pt x="2168" y="284"/>
                  </a:lnTo>
                  <a:lnTo>
                    <a:pt x="2394" y="350"/>
                  </a:lnTo>
                  <a:lnTo>
                    <a:pt x="2619" y="422"/>
                  </a:lnTo>
                  <a:lnTo>
                    <a:pt x="2840" y="501"/>
                  </a:lnTo>
                  <a:lnTo>
                    <a:pt x="3059" y="585"/>
                  </a:lnTo>
                  <a:lnTo>
                    <a:pt x="3276" y="676"/>
                  </a:lnTo>
                  <a:lnTo>
                    <a:pt x="3489" y="774"/>
                  </a:lnTo>
                  <a:lnTo>
                    <a:pt x="3700" y="877"/>
                  </a:lnTo>
                  <a:lnTo>
                    <a:pt x="3908" y="987"/>
                  </a:lnTo>
                  <a:lnTo>
                    <a:pt x="4112" y="1102"/>
                  </a:lnTo>
                  <a:lnTo>
                    <a:pt x="4313" y="1224"/>
                  </a:lnTo>
                  <a:lnTo>
                    <a:pt x="4510" y="1352"/>
                  </a:lnTo>
                  <a:lnTo>
                    <a:pt x="4704" y="1485"/>
                  </a:lnTo>
                  <a:lnTo>
                    <a:pt x="4894" y="1624"/>
                  </a:lnTo>
                  <a:lnTo>
                    <a:pt x="5080" y="1769"/>
                  </a:lnTo>
                  <a:lnTo>
                    <a:pt x="5262" y="1919"/>
                  </a:lnTo>
                  <a:lnTo>
                    <a:pt x="5440" y="2075"/>
                  </a:lnTo>
                  <a:lnTo>
                    <a:pt x="5613" y="2237"/>
                  </a:lnTo>
                  <a:lnTo>
                    <a:pt x="5782" y="2403"/>
                  </a:lnTo>
                  <a:lnTo>
                    <a:pt x="5947" y="2575"/>
                  </a:lnTo>
                  <a:lnTo>
                    <a:pt x="6106" y="2753"/>
                  </a:lnTo>
                  <a:lnTo>
                    <a:pt x="6260" y="2936"/>
                  </a:lnTo>
                  <a:lnTo>
                    <a:pt x="6410" y="3123"/>
                  </a:lnTo>
                  <a:lnTo>
                    <a:pt x="6554" y="3315"/>
                  </a:lnTo>
                  <a:cubicBezTo>
                    <a:pt x="6562" y="3325"/>
                    <a:pt x="6565" y="3338"/>
                    <a:pt x="6563" y="3351"/>
                  </a:cubicBezTo>
                  <a:cubicBezTo>
                    <a:pt x="6561" y="3363"/>
                    <a:pt x="6554" y="3375"/>
                    <a:pt x="6544" y="3382"/>
                  </a:cubicBezTo>
                  <a:lnTo>
                    <a:pt x="77" y="8081"/>
                  </a:lnTo>
                  <a:cubicBezTo>
                    <a:pt x="62" y="8091"/>
                    <a:pt x="43" y="8093"/>
                    <a:pt x="27" y="8085"/>
                  </a:cubicBezTo>
                  <a:cubicBezTo>
                    <a:pt x="11" y="8077"/>
                    <a:pt x="0" y="8060"/>
                    <a:pt x="0" y="8042"/>
                  </a:cubicBezTo>
                  <a:lnTo>
                    <a:pt x="0" y="48"/>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7176862" y="2618468"/>
              <a:ext cx="1620838" cy="1789113"/>
            </a:xfrm>
            <a:custGeom>
              <a:avLst/>
              <a:gdLst>
                <a:gd name="T0" fmla="*/ 0 w 8503"/>
                <a:gd name="T1" fmla="*/ 4699 h 9397"/>
                <a:gd name="T2" fmla="*/ 6467 w 8503"/>
                <a:gd name="T3" fmla="*/ 9397 h 9397"/>
                <a:gd name="T4" fmla="*/ 6467 w 8503"/>
                <a:gd name="T5" fmla="*/ 0 h 9397"/>
                <a:gd name="T6" fmla="*/ 0 w 8503"/>
                <a:gd name="T7" fmla="*/ 4699 h 9397"/>
              </a:gdLst>
              <a:ahLst/>
              <a:cxnLst>
                <a:cxn ang="0">
                  <a:pos x="T0" y="T1"/>
                </a:cxn>
                <a:cxn ang="0">
                  <a:pos x="T2" y="T3"/>
                </a:cxn>
                <a:cxn ang="0">
                  <a:pos x="T4" y="T5"/>
                </a:cxn>
                <a:cxn ang="0">
                  <a:pos x="T6" y="T7"/>
                </a:cxn>
              </a:cxnLst>
              <a:rect l="0" t="0" r="r" b="b"/>
              <a:pathLst>
                <a:path w="8503" h="9397">
                  <a:moveTo>
                    <a:pt x="0" y="4699"/>
                  </a:moveTo>
                  <a:lnTo>
                    <a:pt x="6467" y="9397"/>
                  </a:lnTo>
                  <a:cubicBezTo>
                    <a:pt x="8503" y="6596"/>
                    <a:pt x="8503" y="2802"/>
                    <a:pt x="6467" y="0"/>
                  </a:cubicBezTo>
                  <a:lnTo>
                    <a:pt x="0" y="4699"/>
                  </a:lnTo>
                  <a:close/>
                </a:path>
              </a:pathLst>
            </a:custGeom>
            <a:solidFill>
              <a:srgbClr val="FFFF00"/>
            </a:solidFill>
            <a:ln w="0">
              <a:noFill/>
              <a:prstDash val="solid"/>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7168924" y="2608943"/>
              <a:ext cx="1541463" cy="1808163"/>
            </a:xfrm>
            <a:custGeom>
              <a:avLst/>
              <a:gdLst>
                <a:gd name="T0" fmla="*/ 77 w 8090"/>
                <a:gd name="T1" fmla="*/ 4709 h 9496"/>
                <a:gd name="T2" fmla="*/ 6476 w 8090"/>
                <a:gd name="T3" fmla="*/ 9419 h 9496"/>
                <a:gd name="T4" fmla="*/ 6833 w 8090"/>
                <a:gd name="T5" fmla="*/ 8884 h 9496"/>
                <a:gd name="T6" fmla="*/ 7141 w 8090"/>
                <a:gd name="T7" fmla="*/ 8331 h 9496"/>
                <a:gd name="T8" fmla="*/ 7402 w 8090"/>
                <a:gd name="T9" fmla="*/ 7760 h 9496"/>
                <a:gd name="T10" fmla="*/ 7615 w 8090"/>
                <a:gd name="T11" fmla="*/ 7175 h 9496"/>
                <a:gd name="T12" fmla="*/ 7781 w 8090"/>
                <a:gd name="T13" fmla="*/ 6578 h 9496"/>
                <a:gd name="T14" fmla="*/ 7899 w 8090"/>
                <a:gd name="T15" fmla="*/ 5973 h 9496"/>
                <a:gd name="T16" fmla="*/ 7971 w 8090"/>
                <a:gd name="T17" fmla="*/ 5361 h 9496"/>
                <a:gd name="T18" fmla="*/ 7994 w 8090"/>
                <a:gd name="T19" fmla="*/ 4747 h 9496"/>
                <a:gd name="T20" fmla="*/ 7971 w 8090"/>
                <a:gd name="T21" fmla="*/ 4133 h 9496"/>
                <a:gd name="T22" fmla="*/ 7899 w 8090"/>
                <a:gd name="T23" fmla="*/ 3522 h 9496"/>
                <a:gd name="T24" fmla="*/ 7781 w 8090"/>
                <a:gd name="T25" fmla="*/ 2917 h 9496"/>
                <a:gd name="T26" fmla="*/ 7614 w 8090"/>
                <a:gd name="T27" fmla="*/ 2320 h 9496"/>
                <a:gd name="T28" fmla="*/ 7401 w 8090"/>
                <a:gd name="T29" fmla="*/ 1734 h 9496"/>
                <a:gd name="T30" fmla="*/ 7140 w 8090"/>
                <a:gd name="T31" fmla="*/ 1164 h 9496"/>
                <a:gd name="T32" fmla="*/ 6832 w 8090"/>
                <a:gd name="T33" fmla="*/ 610 h 9496"/>
                <a:gd name="T34" fmla="*/ 6476 w 8090"/>
                <a:gd name="T35" fmla="*/ 77 h 9496"/>
                <a:gd name="T36" fmla="*/ 77 w 8090"/>
                <a:gd name="T37" fmla="*/ 4787 h 9496"/>
                <a:gd name="T38" fmla="*/ 6523 w 8090"/>
                <a:gd name="T39" fmla="*/ 2 h 9496"/>
                <a:gd name="T40" fmla="*/ 6741 w 8090"/>
                <a:gd name="T41" fmla="*/ 289 h 9496"/>
                <a:gd name="T42" fmla="*/ 7077 w 8090"/>
                <a:gd name="T43" fmla="*/ 839 h 9496"/>
                <a:gd name="T44" fmla="*/ 7364 w 8090"/>
                <a:gd name="T45" fmla="*/ 1409 h 9496"/>
                <a:gd name="T46" fmla="*/ 7604 w 8090"/>
                <a:gd name="T47" fmla="*/ 1994 h 9496"/>
                <a:gd name="T48" fmla="*/ 7796 w 8090"/>
                <a:gd name="T49" fmla="*/ 2593 h 9496"/>
                <a:gd name="T50" fmla="*/ 7940 w 8090"/>
                <a:gd name="T51" fmla="*/ 3202 h 9496"/>
                <a:gd name="T52" fmla="*/ 8036 w 8090"/>
                <a:gd name="T53" fmla="*/ 3818 h 9496"/>
                <a:gd name="T54" fmla="*/ 8084 w 8090"/>
                <a:gd name="T55" fmla="*/ 4438 h 9496"/>
                <a:gd name="T56" fmla="*/ 8084 w 8090"/>
                <a:gd name="T57" fmla="*/ 5060 h 9496"/>
                <a:gd name="T58" fmla="*/ 8036 w 8090"/>
                <a:gd name="T59" fmla="*/ 5680 h 9496"/>
                <a:gd name="T60" fmla="*/ 7940 w 8090"/>
                <a:gd name="T61" fmla="*/ 6297 h 9496"/>
                <a:gd name="T62" fmla="*/ 7796 w 8090"/>
                <a:gd name="T63" fmla="*/ 6905 h 9496"/>
                <a:gd name="T64" fmla="*/ 7604 w 8090"/>
                <a:gd name="T65" fmla="*/ 7504 h 9496"/>
                <a:gd name="T66" fmla="*/ 7364 w 8090"/>
                <a:gd name="T67" fmla="*/ 8089 h 9496"/>
                <a:gd name="T68" fmla="*/ 7076 w 8090"/>
                <a:gd name="T69" fmla="*/ 8658 h 9496"/>
                <a:gd name="T70" fmla="*/ 6740 w 8090"/>
                <a:gd name="T71" fmla="*/ 9208 h 9496"/>
                <a:gd name="T72" fmla="*/ 6523 w 8090"/>
                <a:gd name="T73" fmla="*/ 9494 h 9496"/>
                <a:gd name="T74" fmla="*/ 20 w 8090"/>
                <a:gd name="T75" fmla="*/ 4787 h 9496"/>
                <a:gd name="T76" fmla="*/ 20 w 8090"/>
                <a:gd name="T77" fmla="*/ 4709 h 9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90" h="9496">
                  <a:moveTo>
                    <a:pt x="77" y="4787"/>
                  </a:moveTo>
                  <a:lnTo>
                    <a:pt x="77" y="4709"/>
                  </a:lnTo>
                  <a:lnTo>
                    <a:pt x="6544" y="9408"/>
                  </a:lnTo>
                  <a:lnTo>
                    <a:pt x="6476" y="9419"/>
                  </a:lnTo>
                  <a:lnTo>
                    <a:pt x="6661" y="9154"/>
                  </a:lnTo>
                  <a:lnTo>
                    <a:pt x="6833" y="8884"/>
                  </a:lnTo>
                  <a:lnTo>
                    <a:pt x="6993" y="8610"/>
                  </a:lnTo>
                  <a:lnTo>
                    <a:pt x="7141" y="8331"/>
                  </a:lnTo>
                  <a:lnTo>
                    <a:pt x="7277" y="8047"/>
                  </a:lnTo>
                  <a:lnTo>
                    <a:pt x="7402" y="7760"/>
                  </a:lnTo>
                  <a:lnTo>
                    <a:pt x="7514" y="7469"/>
                  </a:lnTo>
                  <a:lnTo>
                    <a:pt x="7615" y="7175"/>
                  </a:lnTo>
                  <a:lnTo>
                    <a:pt x="7704" y="6878"/>
                  </a:lnTo>
                  <a:lnTo>
                    <a:pt x="7781" y="6578"/>
                  </a:lnTo>
                  <a:lnTo>
                    <a:pt x="7846" y="6276"/>
                  </a:lnTo>
                  <a:lnTo>
                    <a:pt x="7899" y="5973"/>
                  </a:lnTo>
                  <a:lnTo>
                    <a:pt x="7941" y="5667"/>
                  </a:lnTo>
                  <a:lnTo>
                    <a:pt x="7971" y="5361"/>
                  </a:lnTo>
                  <a:lnTo>
                    <a:pt x="7988" y="5055"/>
                  </a:lnTo>
                  <a:lnTo>
                    <a:pt x="7994" y="4747"/>
                  </a:lnTo>
                  <a:lnTo>
                    <a:pt x="7988" y="4440"/>
                  </a:lnTo>
                  <a:lnTo>
                    <a:pt x="7971" y="4133"/>
                  </a:lnTo>
                  <a:lnTo>
                    <a:pt x="7941" y="3827"/>
                  </a:lnTo>
                  <a:lnTo>
                    <a:pt x="7899" y="3522"/>
                  </a:lnTo>
                  <a:lnTo>
                    <a:pt x="7846" y="3218"/>
                  </a:lnTo>
                  <a:lnTo>
                    <a:pt x="7781" y="2917"/>
                  </a:lnTo>
                  <a:lnTo>
                    <a:pt x="7703" y="2617"/>
                  </a:lnTo>
                  <a:lnTo>
                    <a:pt x="7614" y="2320"/>
                  </a:lnTo>
                  <a:lnTo>
                    <a:pt x="7514" y="2026"/>
                  </a:lnTo>
                  <a:lnTo>
                    <a:pt x="7401" y="1734"/>
                  </a:lnTo>
                  <a:lnTo>
                    <a:pt x="7276" y="1447"/>
                  </a:lnTo>
                  <a:lnTo>
                    <a:pt x="7140" y="1164"/>
                  </a:lnTo>
                  <a:lnTo>
                    <a:pt x="6992" y="884"/>
                  </a:lnTo>
                  <a:lnTo>
                    <a:pt x="6832" y="610"/>
                  </a:lnTo>
                  <a:lnTo>
                    <a:pt x="6660" y="341"/>
                  </a:lnTo>
                  <a:lnTo>
                    <a:pt x="6476" y="77"/>
                  </a:lnTo>
                  <a:lnTo>
                    <a:pt x="6544" y="88"/>
                  </a:lnTo>
                  <a:lnTo>
                    <a:pt x="77" y="4787"/>
                  </a:lnTo>
                  <a:close/>
                  <a:moveTo>
                    <a:pt x="6487" y="11"/>
                  </a:moveTo>
                  <a:cubicBezTo>
                    <a:pt x="6498" y="3"/>
                    <a:pt x="6511" y="0"/>
                    <a:pt x="6523" y="2"/>
                  </a:cubicBezTo>
                  <a:cubicBezTo>
                    <a:pt x="6536" y="4"/>
                    <a:pt x="6547" y="11"/>
                    <a:pt x="6555" y="22"/>
                  </a:cubicBezTo>
                  <a:lnTo>
                    <a:pt x="6741" y="289"/>
                  </a:lnTo>
                  <a:lnTo>
                    <a:pt x="6915" y="562"/>
                  </a:lnTo>
                  <a:lnTo>
                    <a:pt x="7077" y="839"/>
                  </a:lnTo>
                  <a:lnTo>
                    <a:pt x="7227" y="1122"/>
                  </a:lnTo>
                  <a:lnTo>
                    <a:pt x="7364" y="1409"/>
                  </a:lnTo>
                  <a:lnTo>
                    <a:pt x="7491" y="1700"/>
                  </a:lnTo>
                  <a:lnTo>
                    <a:pt x="7604" y="1994"/>
                  </a:lnTo>
                  <a:lnTo>
                    <a:pt x="7706" y="2292"/>
                  </a:lnTo>
                  <a:lnTo>
                    <a:pt x="7796" y="2593"/>
                  </a:lnTo>
                  <a:lnTo>
                    <a:pt x="7874" y="2896"/>
                  </a:lnTo>
                  <a:lnTo>
                    <a:pt x="7940" y="3202"/>
                  </a:lnTo>
                  <a:lnTo>
                    <a:pt x="7994" y="3509"/>
                  </a:lnTo>
                  <a:lnTo>
                    <a:pt x="8036" y="3818"/>
                  </a:lnTo>
                  <a:lnTo>
                    <a:pt x="8066" y="4128"/>
                  </a:lnTo>
                  <a:lnTo>
                    <a:pt x="8084" y="4438"/>
                  </a:lnTo>
                  <a:lnTo>
                    <a:pt x="8090" y="4749"/>
                  </a:lnTo>
                  <a:lnTo>
                    <a:pt x="8084" y="5060"/>
                  </a:lnTo>
                  <a:lnTo>
                    <a:pt x="8066" y="5371"/>
                  </a:lnTo>
                  <a:lnTo>
                    <a:pt x="8036" y="5680"/>
                  </a:lnTo>
                  <a:lnTo>
                    <a:pt x="7994" y="5989"/>
                  </a:lnTo>
                  <a:lnTo>
                    <a:pt x="7940" y="6297"/>
                  </a:lnTo>
                  <a:lnTo>
                    <a:pt x="7874" y="6602"/>
                  </a:lnTo>
                  <a:lnTo>
                    <a:pt x="7796" y="6905"/>
                  </a:lnTo>
                  <a:lnTo>
                    <a:pt x="7706" y="7206"/>
                  </a:lnTo>
                  <a:lnTo>
                    <a:pt x="7604" y="7504"/>
                  </a:lnTo>
                  <a:lnTo>
                    <a:pt x="7490" y="7798"/>
                  </a:lnTo>
                  <a:lnTo>
                    <a:pt x="7364" y="8089"/>
                  </a:lnTo>
                  <a:lnTo>
                    <a:pt x="7226" y="8376"/>
                  </a:lnTo>
                  <a:lnTo>
                    <a:pt x="7076" y="8658"/>
                  </a:lnTo>
                  <a:lnTo>
                    <a:pt x="6914" y="8936"/>
                  </a:lnTo>
                  <a:lnTo>
                    <a:pt x="6740" y="9208"/>
                  </a:lnTo>
                  <a:lnTo>
                    <a:pt x="6555" y="9474"/>
                  </a:lnTo>
                  <a:cubicBezTo>
                    <a:pt x="6547" y="9484"/>
                    <a:pt x="6536" y="9492"/>
                    <a:pt x="6523" y="9494"/>
                  </a:cubicBezTo>
                  <a:cubicBezTo>
                    <a:pt x="6511" y="9496"/>
                    <a:pt x="6498" y="9493"/>
                    <a:pt x="6487" y="9485"/>
                  </a:cubicBezTo>
                  <a:lnTo>
                    <a:pt x="20" y="4787"/>
                  </a:lnTo>
                  <a:cubicBezTo>
                    <a:pt x="8" y="4778"/>
                    <a:pt x="0" y="4763"/>
                    <a:pt x="0" y="4748"/>
                  </a:cubicBezTo>
                  <a:cubicBezTo>
                    <a:pt x="0" y="4733"/>
                    <a:pt x="8" y="4718"/>
                    <a:pt x="20" y="4709"/>
                  </a:cubicBezTo>
                  <a:lnTo>
                    <a:pt x="6487" y="11"/>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7176862" y="3513818"/>
              <a:ext cx="1233488" cy="1520825"/>
            </a:xfrm>
            <a:custGeom>
              <a:avLst/>
              <a:gdLst>
                <a:gd name="T0" fmla="*/ 0 w 6467"/>
                <a:gd name="T1" fmla="*/ 0 h 7993"/>
                <a:gd name="T2" fmla="*/ 0 w 6467"/>
                <a:gd name="T3" fmla="*/ 7993 h 7993"/>
                <a:gd name="T4" fmla="*/ 6467 w 6467"/>
                <a:gd name="T5" fmla="*/ 4698 h 7993"/>
                <a:gd name="T6" fmla="*/ 0 w 6467"/>
                <a:gd name="T7" fmla="*/ 0 h 7993"/>
              </a:gdLst>
              <a:ahLst/>
              <a:cxnLst>
                <a:cxn ang="0">
                  <a:pos x="T0" y="T1"/>
                </a:cxn>
                <a:cxn ang="0">
                  <a:pos x="T2" y="T3"/>
                </a:cxn>
                <a:cxn ang="0">
                  <a:pos x="T4" y="T5"/>
                </a:cxn>
                <a:cxn ang="0">
                  <a:pos x="T6" y="T7"/>
                </a:cxn>
              </a:cxnLst>
              <a:rect l="0" t="0" r="r" b="b"/>
              <a:pathLst>
                <a:path w="6467" h="7993">
                  <a:moveTo>
                    <a:pt x="0" y="0"/>
                  </a:moveTo>
                  <a:lnTo>
                    <a:pt x="0" y="7993"/>
                  </a:lnTo>
                  <a:cubicBezTo>
                    <a:pt x="2559" y="7993"/>
                    <a:pt x="4963" y="6768"/>
                    <a:pt x="6467" y="4698"/>
                  </a:cubicBezTo>
                  <a:lnTo>
                    <a:pt x="0" y="0"/>
                  </a:lnTo>
                  <a:close/>
                </a:path>
              </a:pathLst>
            </a:custGeom>
            <a:gradFill flip="none" rotWithShape="1">
              <a:gsLst>
                <a:gs pos="0">
                  <a:srgbClr val="FF0000"/>
                </a:gs>
                <a:gs pos="100000">
                  <a:srgbClr val="C00000"/>
                </a:gs>
              </a:gsLst>
              <a:lin ang="10800000" scaled="1"/>
              <a:tileRect/>
            </a:gradFill>
            <a:ln w="0">
              <a:noFill/>
              <a:prstDash val="solid"/>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7168924" y="3504293"/>
              <a:ext cx="1250950" cy="1539875"/>
            </a:xfrm>
            <a:custGeom>
              <a:avLst/>
              <a:gdLst>
                <a:gd name="T0" fmla="*/ 96 w 6565"/>
                <a:gd name="T1" fmla="*/ 51 h 8093"/>
                <a:gd name="T2" fmla="*/ 48 w 6565"/>
                <a:gd name="T3" fmla="*/ 7996 h 8093"/>
                <a:gd name="T4" fmla="*/ 524 w 6565"/>
                <a:gd name="T5" fmla="*/ 7982 h 8093"/>
                <a:gd name="T6" fmla="*/ 995 w 6565"/>
                <a:gd name="T7" fmla="*/ 7940 h 8093"/>
                <a:gd name="T8" fmla="*/ 1459 w 6565"/>
                <a:gd name="T9" fmla="*/ 7871 h 8093"/>
                <a:gd name="T10" fmla="*/ 1916 w 6565"/>
                <a:gd name="T11" fmla="*/ 7774 h 8093"/>
                <a:gd name="T12" fmla="*/ 2366 w 6565"/>
                <a:gd name="T13" fmla="*/ 7651 h 8093"/>
                <a:gd name="T14" fmla="*/ 2806 w 6565"/>
                <a:gd name="T15" fmla="*/ 7502 h 8093"/>
                <a:gd name="T16" fmla="*/ 3237 w 6565"/>
                <a:gd name="T17" fmla="*/ 7329 h 8093"/>
                <a:gd name="T18" fmla="*/ 3656 w 6565"/>
                <a:gd name="T19" fmla="*/ 7130 h 8093"/>
                <a:gd name="T20" fmla="*/ 4063 w 6565"/>
                <a:gd name="T21" fmla="*/ 6908 h 8093"/>
                <a:gd name="T22" fmla="*/ 4457 w 6565"/>
                <a:gd name="T23" fmla="*/ 6661 h 8093"/>
                <a:gd name="T24" fmla="*/ 4836 w 6565"/>
                <a:gd name="T25" fmla="*/ 6392 h 8093"/>
                <a:gd name="T26" fmla="*/ 5200 w 6565"/>
                <a:gd name="T27" fmla="*/ 6100 h 8093"/>
                <a:gd name="T28" fmla="*/ 5547 w 6565"/>
                <a:gd name="T29" fmla="*/ 5787 h 8093"/>
                <a:gd name="T30" fmla="*/ 5876 w 6565"/>
                <a:gd name="T31" fmla="*/ 5452 h 8093"/>
                <a:gd name="T32" fmla="*/ 6186 w 6565"/>
                <a:gd name="T33" fmla="*/ 5096 h 8093"/>
                <a:gd name="T34" fmla="*/ 6477 w 6565"/>
                <a:gd name="T35" fmla="*/ 4721 h 8093"/>
                <a:gd name="T36" fmla="*/ 20 w 6565"/>
                <a:gd name="T37" fmla="*/ 90 h 8093"/>
                <a:gd name="T38" fmla="*/ 6563 w 6565"/>
                <a:gd name="T39" fmla="*/ 4742 h 8093"/>
                <a:gd name="T40" fmla="*/ 6409 w 6565"/>
                <a:gd name="T41" fmla="*/ 4971 h 8093"/>
                <a:gd name="T42" fmla="*/ 6105 w 6565"/>
                <a:gd name="T43" fmla="*/ 5341 h 8093"/>
                <a:gd name="T44" fmla="*/ 5781 w 6565"/>
                <a:gd name="T45" fmla="*/ 5691 h 8093"/>
                <a:gd name="T46" fmla="*/ 5439 w 6565"/>
                <a:gd name="T47" fmla="*/ 6019 h 8093"/>
                <a:gd name="T48" fmla="*/ 5079 w 6565"/>
                <a:gd name="T49" fmla="*/ 6325 h 8093"/>
                <a:gd name="T50" fmla="*/ 4703 w 6565"/>
                <a:gd name="T51" fmla="*/ 6609 h 8093"/>
                <a:gd name="T52" fmla="*/ 4312 w 6565"/>
                <a:gd name="T53" fmla="*/ 6870 h 8093"/>
                <a:gd name="T54" fmla="*/ 3906 w 6565"/>
                <a:gd name="T55" fmla="*/ 7107 h 8093"/>
                <a:gd name="T56" fmla="*/ 3488 w 6565"/>
                <a:gd name="T57" fmla="*/ 7320 h 8093"/>
                <a:gd name="T58" fmla="*/ 3058 w 6565"/>
                <a:gd name="T59" fmla="*/ 7508 h 8093"/>
                <a:gd name="T60" fmla="*/ 2617 w 6565"/>
                <a:gd name="T61" fmla="*/ 7671 h 8093"/>
                <a:gd name="T62" fmla="*/ 2166 w 6565"/>
                <a:gd name="T63" fmla="*/ 7809 h 8093"/>
                <a:gd name="T64" fmla="*/ 1707 w 6565"/>
                <a:gd name="T65" fmla="*/ 7920 h 8093"/>
                <a:gd name="T66" fmla="*/ 1240 w 6565"/>
                <a:gd name="T67" fmla="*/ 8004 h 8093"/>
                <a:gd name="T68" fmla="*/ 767 w 6565"/>
                <a:gd name="T69" fmla="*/ 8060 h 8093"/>
                <a:gd name="T70" fmla="*/ 289 w 6565"/>
                <a:gd name="T71" fmla="*/ 8089 h 8093"/>
                <a:gd name="T72" fmla="*/ 15 w 6565"/>
                <a:gd name="T73" fmla="*/ 8079 h 8093"/>
                <a:gd name="T74" fmla="*/ 0 w 6565"/>
                <a:gd name="T75" fmla="*/ 51 h 8093"/>
                <a:gd name="T76" fmla="*/ 77 w 6565"/>
                <a:gd name="T77" fmla="*/ 12 h 8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5" h="8093">
                  <a:moveTo>
                    <a:pt x="20" y="90"/>
                  </a:moveTo>
                  <a:lnTo>
                    <a:pt x="96" y="51"/>
                  </a:lnTo>
                  <a:lnTo>
                    <a:pt x="96" y="8044"/>
                  </a:lnTo>
                  <a:lnTo>
                    <a:pt x="48" y="7996"/>
                  </a:lnTo>
                  <a:lnTo>
                    <a:pt x="287" y="7993"/>
                  </a:lnTo>
                  <a:lnTo>
                    <a:pt x="524" y="7982"/>
                  </a:lnTo>
                  <a:lnTo>
                    <a:pt x="760" y="7965"/>
                  </a:lnTo>
                  <a:lnTo>
                    <a:pt x="995" y="7940"/>
                  </a:lnTo>
                  <a:lnTo>
                    <a:pt x="1227" y="7908"/>
                  </a:lnTo>
                  <a:lnTo>
                    <a:pt x="1459" y="7871"/>
                  </a:lnTo>
                  <a:lnTo>
                    <a:pt x="1689" y="7825"/>
                  </a:lnTo>
                  <a:lnTo>
                    <a:pt x="1916" y="7774"/>
                  </a:lnTo>
                  <a:lnTo>
                    <a:pt x="2143" y="7716"/>
                  </a:lnTo>
                  <a:lnTo>
                    <a:pt x="2366" y="7651"/>
                  </a:lnTo>
                  <a:lnTo>
                    <a:pt x="2588" y="7580"/>
                  </a:lnTo>
                  <a:lnTo>
                    <a:pt x="2806" y="7502"/>
                  </a:lnTo>
                  <a:lnTo>
                    <a:pt x="3023" y="7419"/>
                  </a:lnTo>
                  <a:lnTo>
                    <a:pt x="3237" y="7329"/>
                  </a:lnTo>
                  <a:lnTo>
                    <a:pt x="3448" y="7232"/>
                  </a:lnTo>
                  <a:lnTo>
                    <a:pt x="3656" y="7130"/>
                  </a:lnTo>
                  <a:lnTo>
                    <a:pt x="3862" y="7022"/>
                  </a:lnTo>
                  <a:lnTo>
                    <a:pt x="4063" y="6908"/>
                  </a:lnTo>
                  <a:lnTo>
                    <a:pt x="4262" y="6787"/>
                  </a:lnTo>
                  <a:lnTo>
                    <a:pt x="4457" y="6661"/>
                  </a:lnTo>
                  <a:lnTo>
                    <a:pt x="4648" y="6529"/>
                  </a:lnTo>
                  <a:lnTo>
                    <a:pt x="4836" y="6392"/>
                  </a:lnTo>
                  <a:lnTo>
                    <a:pt x="5020" y="6249"/>
                  </a:lnTo>
                  <a:lnTo>
                    <a:pt x="5200" y="6100"/>
                  </a:lnTo>
                  <a:lnTo>
                    <a:pt x="5375" y="5946"/>
                  </a:lnTo>
                  <a:lnTo>
                    <a:pt x="5547" y="5787"/>
                  </a:lnTo>
                  <a:lnTo>
                    <a:pt x="5714" y="5622"/>
                  </a:lnTo>
                  <a:lnTo>
                    <a:pt x="5876" y="5452"/>
                  </a:lnTo>
                  <a:lnTo>
                    <a:pt x="6034" y="5277"/>
                  </a:lnTo>
                  <a:lnTo>
                    <a:pt x="6186" y="5096"/>
                  </a:lnTo>
                  <a:lnTo>
                    <a:pt x="6334" y="4911"/>
                  </a:lnTo>
                  <a:lnTo>
                    <a:pt x="6477" y="4721"/>
                  </a:lnTo>
                  <a:lnTo>
                    <a:pt x="6487" y="4788"/>
                  </a:lnTo>
                  <a:lnTo>
                    <a:pt x="20" y="90"/>
                  </a:lnTo>
                  <a:close/>
                  <a:moveTo>
                    <a:pt x="6544" y="4711"/>
                  </a:moveTo>
                  <a:cubicBezTo>
                    <a:pt x="6554" y="4718"/>
                    <a:pt x="6561" y="4730"/>
                    <a:pt x="6563" y="4742"/>
                  </a:cubicBezTo>
                  <a:cubicBezTo>
                    <a:pt x="6565" y="4755"/>
                    <a:pt x="6562" y="4768"/>
                    <a:pt x="6554" y="4778"/>
                  </a:cubicBezTo>
                  <a:lnTo>
                    <a:pt x="6409" y="4971"/>
                  </a:lnTo>
                  <a:lnTo>
                    <a:pt x="6260" y="5158"/>
                  </a:lnTo>
                  <a:lnTo>
                    <a:pt x="6105" y="5341"/>
                  </a:lnTo>
                  <a:lnTo>
                    <a:pt x="5946" y="5519"/>
                  </a:lnTo>
                  <a:lnTo>
                    <a:pt x="5781" y="5691"/>
                  </a:lnTo>
                  <a:lnTo>
                    <a:pt x="5612" y="5858"/>
                  </a:lnTo>
                  <a:lnTo>
                    <a:pt x="5439" y="6019"/>
                  </a:lnTo>
                  <a:lnTo>
                    <a:pt x="5261" y="6174"/>
                  </a:lnTo>
                  <a:lnTo>
                    <a:pt x="5079" y="6325"/>
                  </a:lnTo>
                  <a:lnTo>
                    <a:pt x="4893" y="6470"/>
                  </a:lnTo>
                  <a:lnTo>
                    <a:pt x="4703" y="6609"/>
                  </a:lnTo>
                  <a:lnTo>
                    <a:pt x="4509" y="6742"/>
                  </a:lnTo>
                  <a:lnTo>
                    <a:pt x="4312" y="6870"/>
                  </a:lnTo>
                  <a:lnTo>
                    <a:pt x="4111" y="6991"/>
                  </a:lnTo>
                  <a:lnTo>
                    <a:pt x="3906" y="7107"/>
                  </a:lnTo>
                  <a:lnTo>
                    <a:pt x="3699" y="7217"/>
                  </a:lnTo>
                  <a:lnTo>
                    <a:pt x="3488" y="7320"/>
                  </a:lnTo>
                  <a:lnTo>
                    <a:pt x="3275" y="7417"/>
                  </a:lnTo>
                  <a:lnTo>
                    <a:pt x="3058" y="7508"/>
                  </a:lnTo>
                  <a:lnTo>
                    <a:pt x="2839" y="7593"/>
                  </a:lnTo>
                  <a:lnTo>
                    <a:pt x="2617" y="7671"/>
                  </a:lnTo>
                  <a:lnTo>
                    <a:pt x="2393" y="7743"/>
                  </a:lnTo>
                  <a:lnTo>
                    <a:pt x="2166" y="7809"/>
                  </a:lnTo>
                  <a:lnTo>
                    <a:pt x="1938" y="7868"/>
                  </a:lnTo>
                  <a:lnTo>
                    <a:pt x="1707" y="7920"/>
                  </a:lnTo>
                  <a:lnTo>
                    <a:pt x="1474" y="7965"/>
                  </a:lnTo>
                  <a:lnTo>
                    <a:pt x="1240" y="8004"/>
                  </a:lnTo>
                  <a:lnTo>
                    <a:pt x="1004" y="8036"/>
                  </a:lnTo>
                  <a:lnTo>
                    <a:pt x="767" y="8060"/>
                  </a:lnTo>
                  <a:lnTo>
                    <a:pt x="529" y="8078"/>
                  </a:lnTo>
                  <a:lnTo>
                    <a:pt x="289" y="8089"/>
                  </a:lnTo>
                  <a:lnTo>
                    <a:pt x="49" y="8092"/>
                  </a:lnTo>
                  <a:cubicBezTo>
                    <a:pt x="36" y="8093"/>
                    <a:pt x="24" y="8088"/>
                    <a:pt x="15" y="8079"/>
                  </a:cubicBezTo>
                  <a:cubicBezTo>
                    <a:pt x="6" y="8070"/>
                    <a:pt x="0" y="8057"/>
                    <a:pt x="0" y="8044"/>
                  </a:cubicBezTo>
                  <a:lnTo>
                    <a:pt x="0" y="51"/>
                  </a:lnTo>
                  <a:cubicBezTo>
                    <a:pt x="0" y="33"/>
                    <a:pt x="11" y="16"/>
                    <a:pt x="27" y="8"/>
                  </a:cubicBezTo>
                  <a:cubicBezTo>
                    <a:pt x="43" y="0"/>
                    <a:pt x="62" y="2"/>
                    <a:pt x="77" y="12"/>
                  </a:cubicBezTo>
                  <a:lnTo>
                    <a:pt x="6544" y="4711"/>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rot="1512821">
            <a:off x="8036978" y="353799"/>
            <a:ext cx="202777" cy="857219"/>
            <a:chOff x="7910108" y="495131"/>
            <a:chExt cx="174172" cy="797180"/>
          </a:xfrm>
          <a:effectLst>
            <a:glow rad="88900">
              <a:schemeClr val="bg1"/>
            </a:glow>
          </a:effectLst>
        </p:grpSpPr>
        <p:sp>
          <p:nvSpPr>
            <p:cNvPr id="12" name="Isosceles Triangle 11"/>
            <p:cNvSpPr/>
            <p:nvPr/>
          </p:nvSpPr>
          <p:spPr>
            <a:xfrm>
              <a:off x="7937591" y="495131"/>
              <a:ext cx="128016" cy="697490"/>
            </a:xfrm>
            <a:prstGeom prst="triangle">
              <a:avLst/>
            </a:prstGeom>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910108" y="1118139"/>
              <a:ext cx="174172" cy="174172"/>
            </a:xfrm>
            <a:prstGeom prst="ellipse">
              <a:avLst/>
            </a:prstGeom>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2" descr="http://careertipster.com/wp-content/uploads/2012/09/social-media-mind-reading-machine-Careertip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933" y="62329"/>
            <a:ext cx="2640496" cy="273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72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0748" y="2126342"/>
            <a:ext cx="4071257" cy="3435921"/>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Scope of Work / Spec / </a:t>
            </a:r>
            <a:r>
              <a:rPr lang="en-US" dirty="0" err="1" smtClean="0"/>
              <a:t>Reqs</a:t>
            </a:r>
            <a:endParaRPr lang="en-US" dirty="0"/>
          </a:p>
        </p:txBody>
      </p:sp>
      <p:sp>
        <p:nvSpPr>
          <p:cNvPr id="4" name="Content Placeholder 3"/>
          <p:cNvSpPr>
            <a:spLocks noGrp="1"/>
          </p:cNvSpPr>
          <p:nvPr>
            <p:ph idx="1"/>
          </p:nvPr>
        </p:nvSpPr>
        <p:spPr/>
        <p:txBody>
          <a:bodyPr/>
          <a:lstStyle/>
          <a:p>
            <a:endParaRPr lang="en-US"/>
          </a:p>
        </p:txBody>
      </p:sp>
      <p:sp>
        <p:nvSpPr>
          <p:cNvPr id="5" name="TextBox 4"/>
          <p:cNvSpPr txBox="1"/>
          <p:nvPr/>
        </p:nvSpPr>
        <p:spPr>
          <a:xfrm>
            <a:off x="565002" y="2391847"/>
            <a:ext cx="4007003" cy="3354765"/>
          </a:xfrm>
          <a:prstGeom prst="rect">
            <a:avLst/>
          </a:prstGeom>
          <a:noFill/>
        </p:spPr>
        <p:txBody>
          <a:bodyPr wrap="square" rtlCol="0">
            <a:spAutoFit/>
          </a:bodyPr>
          <a:lstStyle/>
          <a:p>
            <a:pPr marL="285750" indent="-285750">
              <a:buFont typeface="Calibri" panose="020F0502020204030204" pitchFamily="34" charset="0"/>
              <a:buChar char="–"/>
            </a:pPr>
            <a:r>
              <a:rPr lang="en-US" b="1" dirty="0" smtClean="0">
                <a:solidFill>
                  <a:srgbClr val="C00000"/>
                </a:solidFill>
                <a:latin typeface="+mn-lt"/>
              </a:rPr>
              <a:t>Unclear</a:t>
            </a:r>
          </a:p>
          <a:p>
            <a:pPr marL="285750" indent="-285750">
              <a:buFont typeface="Calibri" panose="020F0502020204030204" pitchFamily="34" charset="0"/>
              <a:buChar char="–"/>
            </a:pPr>
            <a:r>
              <a:rPr lang="en-US" b="1" dirty="0">
                <a:latin typeface="+mn-lt"/>
              </a:rPr>
              <a:t>Information is missing</a:t>
            </a:r>
          </a:p>
          <a:p>
            <a:pPr marL="285750" indent="-285750">
              <a:buFont typeface="Calibri" panose="020F0502020204030204" pitchFamily="34" charset="0"/>
              <a:buChar char="–"/>
            </a:pPr>
            <a:r>
              <a:rPr lang="en-US" b="1" dirty="0">
                <a:solidFill>
                  <a:srgbClr val="C00000"/>
                </a:solidFill>
                <a:latin typeface="+mn-lt"/>
              </a:rPr>
              <a:t>Overly prescriptive</a:t>
            </a:r>
          </a:p>
          <a:p>
            <a:pPr marL="285750" indent="-285750">
              <a:buFont typeface="Calibri" panose="020F0502020204030204" pitchFamily="34" charset="0"/>
              <a:buChar char="–"/>
            </a:pPr>
            <a:r>
              <a:rPr lang="en-US" b="1" dirty="0" smtClean="0">
                <a:latin typeface="+mn-lt"/>
              </a:rPr>
              <a:t>Unrealistic </a:t>
            </a:r>
          </a:p>
          <a:p>
            <a:pPr marL="285750" indent="-285750">
              <a:buFont typeface="Calibri" panose="020F0502020204030204" pitchFamily="34" charset="0"/>
              <a:buChar char="–"/>
            </a:pPr>
            <a:r>
              <a:rPr lang="en-US" b="1" dirty="0" smtClean="0">
                <a:solidFill>
                  <a:srgbClr val="C00000"/>
                </a:solidFill>
                <a:latin typeface="+mn-lt"/>
              </a:rPr>
              <a:t>Discourages </a:t>
            </a:r>
            <a:r>
              <a:rPr lang="en-US" b="1" dirty="0">
                <a:solidFill>
                  <a:srgbClr val="C00000"/>
                </a:solidFill>
                <a:latin typeface="+mn-lt"/>
              </a:rPr>
              <a:t>innovation</a:t>
            </a:r>
          </a:p>
          <a:p>
            <a:pPr marL="285750" indent="-285750">
              <a:buFont typeface="Calibri" panose="020F0502020204030204" pitchFamily="34" charset="0"/>
              <a:buChar char="–"/>
            </a:pPr>
            <a:r>
              <a:rPr lang="en-US" b="1" dirty="0">
                <a:latin typeface="+mn-lt"/>
              </a:rPr>
              <a:t>The owner is “fishing”</a:t>
            </a:r>
          </a:p>
          <a:p>
            <a:pPr marL="285750" indent="-285750">
              <a:buFont typeface="Calibri" panose="020F0502020204030204" pitchFamily="34" charset="0"/>
              <a:buChar char="–"/>
            </a:pPr>
            <a:r>
              <a:rPr lang="en-US" b="1" dirty="0">
                <a:solidFill>
                  <a:srgbClr val="C00000"/>
                </a:solidFill>
                <a:latin typeface="+mn-lt"/>
              </a:rPr>
              <a:t>Misunderstands Needs</a:t>
            </a:r>
          </a:p>
          <a:p>
            <a:pPr marL="285750" indent="-285750">
              <a:buFont typeface="Calibri" panose="020F0502020204030204" pitchFamily="34" charset="0"/>
              <a:buChar char="–"/>
            </a:pPr>
            <a:endParaRPr lang="en-US" b="1" i="1" dirty="0" smtClean="0">
              <a:latin typeface="+mn-lt"/>
            </a:endParaRPr>
          </a:p>
          <a:p>
            <a:pPr marL="285750" indent="-285750">
              <a:buFont typeface="Calibri" panose="020F0502020204030204" pitchFamily="34" charset="0"/>
              <a:buChar char="–"/>
            </a:pPr>
            <a:r>
              <a:rPr lang="en-US" b="1" i="1" dirty="0" smtClean="0">
                <a:latin typeface="+mn-lt"/>
              </a:rPr>
              <a:t>Procurement </a:t>
            </a:r>
            <a:r>
              <a:rPr lang="en-US" b="1" i="1" dirty="0">
                <a:latin typeface="+mn-lt"/>
              </a:rPr>
              <a:t>is not fair </a:t>
            </a:r>
          </a:p>
          <a:p>
            <a:pPr marL="285750" indent="-285750">
              <a:buFont typeface="Calibri" panose="020F0502020204030204" pitchFamily="34" charset="0"/>
              <a:buChar char="–"/>
            </a:pPr>
            <a:endParaRPr lang="en-US" sz="1600" b="1" dirty="0">
              <a:solidFill>
                <a:srgbClr val="C00000"/>
              </a:solidFill>
              <a:latin typeface="+mn-lt"/>
            </a:endParaRPr>
          </a:p>
          <a:p>
            <a:pPr marL="742950" lvl="1" indent="-285750">
              <a:buFont typeface="Calibri" panose="020F0502020204030204" pitchFamily="34" charset="0"/>
              <a:buChar char="–"/>
            </a:pPr>
            <a:endParaRPr lang="en-US" sz="1600" b="1" dirty="0">
              <a:latin typeface="+mn-lt"/>
            </a:endParaRPr>
          </a:p>
        </p:txBody>
      </p:sp>
      <p:sp>
        <p:nvSpPr>
          <p:cNvPr id="9" name="Rounded Rectangle 8"/>
          <p:cNvSpPr/>
          <p:nvPr/>
        </p:nvSpPr>
        <p:spPr>
          <a:xfrm>
            <a:off x="660406" y="1316736"/>
            <a:ext cx="3829298" cy="1001675"/>
          </a:xfrm>
          <a:prstGeom prst="roundRect">
            <a:avLst>
              <a:gd name="adj" fmla="val 6411"/>
            </a:avLst>
          </a:prstGeom>
          <a:solidFill>
            <a:srgbClr val="C000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effectLst>
                  <a:outerShdw blurRad="38100" dist="38100" dir="2700000" algn="tl">
                    <a:srgbClr val="000000">
                      <a:alpha val="43137"/>
                    </a:srgbClr>
                  </a:outerShdw>
                </a:effectLst>
              </a:rPr>
              <a:t>Perceptions of </a:t>
            </a:r>
          </a:p>
          <a:p>
            <a:pPr algn="ctr"/>
            <a:r>
              <a:rPr lang="en-US" sz="3200" b="1" i="1" dirty="0" smtClean="0">
                <a:effectLst>
                  <a:outerShdw blurRad="38100" dist="38100" dir="2700000" algn="tl">
                    <a:srgbClr val="000000">
                      <a:alpha val="43137"/>
                    </a:srgbClr>
                  </a:outerShdw>
                </a:effectLst>
              </a:rPr>
              <a:t>Owner SOWs</a:t>
            </a:r>
            <a:endParaRPr lang="en-US" sz="2400" b="1" i="1" dirty="0">
              <a:effectLst>
                <a:outerShdw blurRad="38100" dist="38100" dir="2700000" algn="tl">
                  <a:srgbClr val="000000">
                    <a:alpha val="43137"/>
                  </a:srgbClr>
                </a:outerShdw>
              </a:effectLst>
            </a:endParaRPr>
          </a:p>
        </p:txBody>
      </p:sp>
      <p:grpSp>
        <p:nvGrpSpPr>
          <p:cNvPr id="3" name="Group 2"/>
          <p:cNvGrpSpPr/>
          <p:nvPr/>
        </p:nvGrpSpPr>
        <p:grpSpPr>
          <a:xfrm>
            <a:off x="5341843" y="2758013"/>
            <a:ext cx="3573911" cy="3487339"/>
            <a:chOff x="5268691" y="3644981"/>
            <a:chExt cx="3573911" cy="3487339"/>
          </a:xfrm>
        </p:grpSpPr>
        <p:sp>
          <p:nvSpPr>
            <p:cNvPr id="10" name="Rectangle 9"/>
            <p:cNvSpPr/>
            <p:nvPr/>
          </p:nvSpPr>
          <p:spPr>
            <a:xfrm>
              <a:off x="5268691" y="4096432"/>
              <a:ext cx="3573911" cy="3035888"/>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2945" y="4361935"/>
              <a:ext cx="3509657" cy="2554545"/>
            </a:xfrm>
            <a:prstGeom prst="rect">
              <a:avLst/>
            </a:prstGeom>
            <a:noFill/>
          </p:spPr>
          <p:txBody>
            <a:bodyPr wrap="square" rtlCol="0">
              <a:spAutoFit/>
            </a:bodyPr>
            <a:lstStyle/>
            <a:p>
              <a:pPr marL="285750" indent="-285750">
                <a:buFont typeface="Calibri" panose="020F0502020204030204" pitchFamily="34" charset="0"/>
                <a:buChar char="–"/>
              </a:pPr>
              <a:r>
                <a:rPr lang="en-US" b="1" dirty="0" smtClean="0">
                  <a:solidFill>
                    <a:schemeClr val="accent6"/>
                  </a:solidFill>
                  <a:latin typeface="+mn-lt"/>
                </a:rPr>
                <a:t>Fewer proposals</a:t>
              </a:r>
            </a:p>
            <a:p>
              <a:pPr marL="285750" indent="-285750">
                <a:buFont typeface="Calibri" panose="020F0502020204030204" pitchFamily="34" charset="0"/>
                <a:buChar char="–"/>
              </a:pPr>
              <a:r>
                <a:rPr lang="en-US" b="1" dirty="0" smtClean="0">
                  <a:latin typeface="+mn-lt"/>
                </a:rPr>
                <a:t>Low quality proposals</a:t>
              </a:r>
            </a:p>
            <a:p>
              <a:pPr marL="285750" indent="-285750">
                <a:buFont typeface="Calibri" panose="020F0502020204030204" pitchFamily="34" charset="0"/>
                <a:buChar char="–"/>
              </a:pPr>
              <a:r>
                <a:rPr lang="en-US" b="1" dirty="0" smtClean="0">
                  <a:solidFill>
                    <a:schemeClr val="accent6"/>
                  </a:solidFill>
                  <a:latin typeface="+mn-lt"/>
                </a:rPr>
                <a:t>Less qualified team/</a:t>
              </a:r>
              <a:r>
                <a:rPr lang="en-US" b="1" dirty="0" err="1" smtClean="0">
                  <a:solidFill>
                    <a:schemeClr val="accent6"/>
                  </a:solidFill>
                  <a:latin typeface="+mn-lt"/>
                </a:rPr>
                <a:t>indivs</a:t>
              </a:r>
              <a:r>
                <a:rPr lang="en-US" b="1" dirty="0" smtClean="0">
                  <a:solidFill>
                    <a:schemeClr val="accent6"/>
                  </a:solidFill>
                  <a:latin typeface="+mn-lt"/>
                </a:rPr>
                <a:t>.</a:t>
              </a:r>
            </a:p>
            <a:p>
              <a:pPr marL="285750" indent="-285750">
                <a:buFont typeface="Calibri" panose="020F0502020204030204" pitchFamily="34" charset="0"/>
                <a:buChar char="–"/>
              </a:pPr>
              <a:r>
                <a:rPr lang="en-US" b="1" dirty="0" smtClean="0">
                  <a:latin typeface="+mn-lt"/>
                </a:rPr>
                <a:t>Less competitive pricing</a:t>
              </a:r>
            </a:p>
            <a:p>
              <a:pPr marL="285750" indent="-285750">
                <a:buFont typeface="Calibri" panose="020F0502020204030204" pitchFamily="34" charset="0"/>
                <a:buChar char="–"/>
              </a:pPr>
              <a:r>
                <a:rPr lang="en-US" b="1" dirty="0" smtClean="0">
                  <a:solidFill>
                    <a:schemeClr val="accent6"/>
                  </a:solidFill>
                  <a:latin typeface="+mn-lt"/>
                </a:rPr>
                <a:t>Less consistent pricing</a:t>
              </a:r>
            </a:p>
            <a:p>
              <a:pPr marL="285750" indent="-285750">
                <a:buFont typeface="Calibri" panose="020F0502020204030204" pitchFamily="34" charset="0"/>
                <a:buChar char="–"/>
              </a:pPr>
              <a:r>
                <a:rPr lang="en-US" b="1" dirty="0" smtClean="0">
                  <a:latin typeface="+mn-lt"/>
                </a:rPr>
                <a:t>Open to interpretation</a:t>
              </a:r>
            </a:p>
            <a:p>
              <a:pPr marL="285750" indent="-285750">
                <a:buFont typeface="Calibri" panose="020F0502020204030204" pitchFamily="34" charset="0"/>
                <a:buChar char="–"/>
              </a:pPr>
              <a:r>
                <a:rPr lang="en-US" b="1" dirty="0" smtClean="0">
                  <a:solidFill>
                    <a:schemeClr val="accent6"/>
                  </a:solidFill>
                  <a:latin typeface="+mn-lt"/>
                </a:rPr>
                <a:t>Have to believe the vendor</a:t>
              </a:r>
            </a:p>
            <a:p>
              <a:pPr marL="285750" indent="-285750">
                <a:buFont typeface="Calibri" panose="020F0502020204030204" pitchFamily="34" charset="0"/>
                <a:buChar char="–"/>
              </a:pPr>
              <a:r>
                <a:rPr lang="en-US" b="1" dirty="0" smtClean="0">
                  <a:latin typeface="+mn-lt"/>
                </a:rPr>
                <a:t>Brings risk to the Owners</a:t>
              </a:r>
              <a:endParaRPr lang="en-US" b="1" dirty="0">
                <a:latin typeface="+mn-lt"/>
              </a:endParaRPr>
            </a:p>
          </p:txBody>
        </p:sp>
        <p:sp>
          <p:nvSpPr>
            <p:cNvPr id="12" name="Rounded Rectangle 11"/>
            <p:cNvSpPr/>
            <p:nvPr/>
          </p:nvSpPr>
          <p:spPr>
            <a:xfrm>
              <a:off x="5428349" y="3644981"/>
              <a:ext cx="2598052" cy="640080"/>
            </a:xfrm>
            <a:prstGeom prst="roundRect">
              <a:avLst>
                <a:gd name="adj" fmla="val 6411"/>
              </a:avLst>
            </a:prstGeom>
            <a:solidFill>
              <a:srgbClr val="C000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effectLst>
                    <a:outerShdw blurRad="38100" dist="38100" dir="2700000" algn="tl">
                      <a:srgbClr val="000000">
                        <a:alpha val="43137"/>
                      </a:srgbClr>
                    </a:outerShdw>
                  </a:effectLst>
                </a:rPr>
                <a:t>Impact</a:t>
              </a:r>
              <a:endParaRPr lang="en-US" sz="2400" b="1" i="1" dirty="0">
                <a:effectLst>
                  <a:outerShdw blurRad="38100" dist="38100" dir="2700000" algn="tl">
                    <a:srgbClr val="000000">
                      <a:alpha val="43137"/>
                    </a:srgbClr>
                  </a:outerShdw>
                </a:effectLst>
              </a:endParaRPr>
            </a:p>
          </p:txBody>
        </p:sp>
      </p:grpSp>
      <p:sp>
        <p:nvSpPr>
          <p:cNvPr id="13" name="Bent-Up Arrow 12"/>
          <p:cNvSpPr/>
          <p:nvPr/>
        </p:nvSpPr>
        <p:spPr>
          <a:xfrm flipV="1">
            <a:off x="4731663" y="1686367"/>
            <a:ext cx="2254353" cy="947105"/>
          </a:xfrm>
          <a:prstGeom prst="bentUpArrow">
            <a:avLst>
              <a:gd name="adj1" fmla="val 25000"/>
              <a:gd name="adj2" fmla="val 24621"/>
              <a:gd name="adj3" fmla="val 34860"/>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41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PBSRG 2014 4x3">
  <a:themeElements>
    <a:clrScheme name="Custom 1">
      <a:dk1>
        <a:sysClr val="windowText" lastClr="000000"/>
      </a:dk1>
      <a:lt1>
        <a:sysClr val="window" lastClr="FFFFFF"/>
      </a:lt1>
      <a:dk2>
        <a:srgbClr val="505046"/>
      </a:dk2>
      <a:lt2>
        <a:srgbClr val="EEECE1"/>
      </a:lt2>
      <a:accent1>
        <a:srgbClr val="990033"/>
      </a:accent1>
      <a:accent2>
        <a:srgbClr val="FFB310"/>
      </a:accent2>
      <a:accent3>
        <a:srgbClr val="990033"/>
      </a:accent3>
      <a:accent4>
        <a:srgbClr val="F47C00"/>
      </a:accent4>
      <a:accent5>
        <a:srgbClr val="AFA593"/>
      </a:accent5>
      <a:accent6>
        <a:srgbClr val="990033"/>
      </a:accent6>
      <a:hlink>
        <a:srgbClr val="F47C00"/>
      </a:hlink>
      <a:folHlink>
        <a:srgbClr val="99003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BSRG 2014 4x3" id="{203B5458-A123-4E26-90DC-53FE9F48D13A}" vid="{E11ED9B0-8858-49A1-9981-C1D0BE4C04E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BSRG">
  <a:themeElements>
    <a:clrScheme name="PBSRG">
      <a:dk1>
        <a:sysClr val="windowText" lastClr="000000"/>
      </a:dk1>
      <a:lt1>
        <a:sysClr val="window" lastClr="FFFFFF"/>
      </a:lt1>
      <a:dk2>
        <a:srgbClr val="17365D"/>
      </a:dk2>
      <a:lt2>
        <a:srgbClr val="BFE2F9"/>
      </a:lt2>
      <a:accent1>
        <a:srgbClr val="4172AD"/>
      </a:accent1>
      <a:accent2>
        <a:srgbClr val="459985"/>
      </a:accent2>
      <a:accent3>
        <a:srgbClr val="5DB788"/>
      </a:accent3>
      <a:accent4>
        <a:srgbClr val="6262A4"/>
      </a:accent4>
      <a:accent5>
        <a:srgbClr val="4BACC6"/>
      </a:accent5>
      <a:accent6>
        <a:srgbClr val="885498"/>
      </a:accent6>
      <a:hlink>
        <a:srgbClr val="31859B"/>
      </a:hlink>
      <a:folHlink>
        <a:srgbClr val="31859B"/>
      </a:folHlink>
    </a:clrScheme>
    <a:fontScheme name="PBSRG">
      <a:majorFont>
        <a:latin typeface="Calibri"/>
        <a:ea typeface=""/>
        <a:cs typeface=""/>
      </a:majorFont>
      <a:minorFont>
        <a:latin typeface="Calibri"/>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PBSRG">
  <a:themeElements>
    <a:clrScheme name="PBSRG">
      <a:dk1>
        <a:sysClr val="windowText" lastClr="000000"/>
      </a:dk1>
      <a:lt1>
        <a:sysClr val="window" lastClr="FFFFFF"/>
      </a:lt1>
      <a:dk2>
        <a:srgbClr val="17365D"/>
      </a:dk2>
      <a:lt2>
        <a:srgbClr val="BFE2F9"/>
      </a:lt2>
      <a:accent1>
        <a:srgbClr val="4172AD"/>
      </a:accent1>
      <a:accent2>
        <a:srgbClr val="459985"/>
      </a:accent2>
      <a:accent3>
        <a:srgbClr val="5DB788"/>
      </a:accent3>
      <a:accent4>
        <a:srgbClr val="6262A4"/>
      </a:accent4>
      <a:accent5>
        <a:srgbClr val="4BACC6"/>
      </a:accent5>
      <a:accent6>
        <a:srgbClr val="885498"/>
      </a:accent6>
      <a:hlink>
        <a:srgbClr val="31859B"/>
      </a:hlink>
      <a:folHlink>
        <a:srgbClr val="31859B"/>
      </a:folHlink>
    </a:clrScheme>
    <a:fontScheme name="PBSRG">
      <a:majorFont>
        <a:latin typeface="Calibri"/>
        <a:ea typeface=""/>
        <a:cs typeface=""/>
      </a:majorFont>
      <a:minorFont>
        <a:latin typeface="Calibri"/>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PBSRG">
  <a:themeElements>
    <a:clrScheme name="PBSRG">
      <a:dk1>
        <a:sysClr val="windowText" lastClr="000000"/>
      </a:dk1>
      <a:lt1>
        <a:sysClr val="window" lastClr="FFFFFF"/>
      </a:lt1>
      <a:dk2>
        <a:srgbClr val="17365D"/>
      </a:dk2>
      <a:lt2>
        <a:srgbClr val="BFE2F9"/>
      </a:lt2>
      <a:accent1>
        <a:srgbClr val="4172AD"/>
      </a:accent1>
      <a:accent2>
        <a:srgbClr val="459985"/>
      </a:accent2>
      <a:accent3>
        <a:srgbClr val="5DB788"/>
      </a:accent3>
      <a:accent4>
        <a:srgbClr val="6262A4"/>
      </a:accent4>
      <a:accent5>
        <a:srgbClr val="4BACC6"/>
      </a:accent5>
      <a:accent6>
        <a:srgbClr val="885498"/>
      </a:accent6>
      <a:hlink>
        <a:srgbClr val="31859B"/>
      </a:hlink>
      <a:folHlink>
        <a:srgbClr val="31859B"/>
      </a:folHlink>
    </a:clrScheme>
    <a:fontScheme name="PBSRG">
      <a:majorFont>
        <a:latin typeface="Calibri"/>
        <a:ea typeface=""/>
        <a:cs typeface=""/>
      </a:majorFont>
      <a:minorFont>
        <a:latin typeface="Calibri"/>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PBSRG">
  <a:themeElements>
    <a:clrScheme name="PBSRG">
      <a:dk1>
        <a:sysClr val="windowText" lastClr="000000"/>
      </a:dk1>
      <a:lt1>
        <a:sysClr val="window" lastClr="FFFFFF"/>
      </a:lt1>
      <a:dk2>
        <a:srgbClr val="17365D"/>
      </a:dk2>
      <a:lt2>
        <a:srgbClr val="BFE2F9"/>
      </a:lt2>
      <a:accent1>
        <a:srgbClr val="4172AD"/>
      </a:accent1>
      <a:accent2>
        <a:srgbClr val="459985"/>
      </a:accent2>
      <a:accent3>
        <a:srgbClr val="5DB788"/>
      </a:accent3>
      <a:accent4>
        <a:srgbClr val="6262A4"/>
      </a:accent4>
      <a:accent5>
        <a:srgbClr val="4BACC6"/>
      </a:accent5>
      <a:accent6>
        <a:srgbClr val="885498"/>
      </a:accent6>
      <a:hlink>
        <a:srgbClr val="31859B"/>
      </a:hlink>
      <a:folHlink>
        <a:srgbClr val="31859B"/>
      </a:folHlink>
    </a:clrScheme>
    <a:fontScheme name="PBSRG">
      <a:majorFont>
        <a:latin typeface="Calibri"/>
        <a:ea typeface=""/>
        <a:cs typeface=""/>
      </a:majorFont>
      <a:minorFont>
        <a:latin typeface="Calibri"/>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PBSRG 2014 4x3</Template>
  <TotalTime>5422</TotalTime>
  <Words>2375</Words>
  <Application>Microsoft Office PowerPoint</Application>
  <PresentationFormat>On-screen Show (4:3)</PresentationFormat>
  <Paragraphs>443</Paragraphs>
  <Slides>60</Slides>
  <Notes>11</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60</vt:i4>
      </vt:variant>
    </vt:vector>
  </HeadingPairs>
  <TitlesOfParts>
    <vt:vector size="79" baseType="lpstr">
      <vt:lpstr>ＭＳ Ｐゴシック</vt:lpstr>
      <vt:lpstr>Arial</vt:lpstr>
      <vt:lpstr>Calibri</vt:lpstr>
      <vt:lpstr>Courier New</vt:lpstr>
      <vt:lpstr>Garamond</vt:lpstr>
      <vt:lpstr>Javanese Text</vt:lpstr>
      <vt:lpstr>Tahoma</vt:lpstr>
      <vt:lpstr>Times New Roman</vt:lpstr>
      <vt:lpstr>Tw Cen MT</vt:lpstr>
      <vt:lpstr>Wingdings</vt:lpstr>
      <vt:lpstr>PBSRG 2014 4x3</vt:lpstr>
      <vt:lpstr>Custom Design</vt:lpstr>
      <vt:lpstr>1_Office Theme</vt:lpstr>
      <vt:lpstr>2_Office Theme</vt:lpstr>
      <vt:lpstr>3_Office Theme</vt:lpstr>
      <vt:lpstr>PBSRG</vt:lpstr>
      <vt:lpstr>1_PBSRG</vt:lpstr>
      <vt:lpstr>3_PBSRG</vt:lpstr>
      <vt:lpstr>2_PBSRG</vt:lpstr>
      <vt:lpstr>PROJECT SCOPING:  Developing an Effective Scope of Work</vt:lpstr>
      <vt:lpstr>PowerPoint Presentation</vt:lpstr>
      <vt:lpstr>Everybody Loves Writing a Scope of Work!</vt:lpstr>
      <vt:lpstr>What Percent of  Scopes of Work   Specifications Minimum Requirements RFPs, Contract Docs  are 100% Accurate?</vt:lpstr>
      <vt:lpstr>Outline </vt:lpstr>
      <vt:lpstr>Scope Development</vt:lpstr>
      <vt:lpstr>How does a  Poor SOW  Cause Harmful Project Outcomes?</vt:lpstr>
      <vt:lpstr>Frustrations with Scoping</vt:lpstr>
      <vt:lpstr>Scope of Work / Spec / Reqs</vt:lpstr>
      <vt:lpstr>Balancing Act: Overly Prescriptive vs.  Open-Ended</vt:lpstr>
      <vt:lpstr>Major Utility Group</vt:lpstr>
      <vt:lpstr>Coal-Fire Plants:  Safety Valve Maintenance Services</vt:lpstr>
      <vt:lpstr>Site Excavation &amp; Remediation</vt:lpstr>
      <vt:lpstr>Soil Excavation &amp; Remediation</vt:lpstr>
      <vt:lpstr>Soil Excavation &amp; Remediation</vt:lpstr>
      <vt:lpstr>Should We Provide A Budget?</vt:lpstr>
      <vt:lpstr>Concern #1: Vendors will Inflate their Bids</vt:lpstr>
      <vt:lpstr>Fear Of Providing The Budget …Everyone Will Bid $1 Under!</vt:lpstr>
      <vt:lpstr>Research DOESN’T show that Providing Budgets = Higher Costs</vt:lpstr>
      <vt:lpstr>Scope Definition vs. Proposal Variation</vt:lpstr>
      <vt:lpstr>Releasing the Project Schedule</vt:lpstr>
      <vt:lpstr>Scope Development</vt:lpstr>
      <vt:lpstr>Impact of Open-Ended / Unclear Specs on Vendor Proposals </vt:lpstr>
      <vt:lpstr>Waste Hauling SOW</vt:lpstr>
      <vt:lpstr>Waste Hauling</vt:lpstr>
      <vt:lpstr>Elevator Maintenance SOW  (campus-wide)</vt:lpstr>
      <vt:lpstr>Hydro-Generator Overhauls</vt:lpstr>
      <vt:lpstr>Impact of Overly Prescriptive Specs on Vendor Proposals </vt:lpstr>
      <vt:lpstr>Scope Development</vt:lpstr>
      <vt:lpstr>Elements of an  Effective Scope of Work</vt:lpstr>
      <vt:lpstr>PowerPoint Presentation</vt:lpstr>
      <vt:lpstr>An “effective” Scope-of-Work:</vt:lpstr>
      <vt:lpstr>Scope of Work Template</vt:lpstr>
      <vt:lpstr>Scope of Work Template</vt:lpstr>
      <vt:lpstr>Current/Existing Conditions are MOST CRITICAL!!!</vt:lpstr>
      <vt:lpstr>Missing a Vision Statement: Most Common Vendor Complaint</vt:lpstr>
      <vt:lpstr>Scope Development</vt:lpstr>
      <vt:lpstr>The “silver bullet”  of Scope Development</vt:lpstr>
      <vt:lpstr>Issue an  RFN to the Vendor Community</vt:lpstr>
      <vt:lpstr>An RFN is NOT…</vt:lpstr>
      <vt:lpstr>Questions that an RFN can Answer</vt:lpstr>
      <vt:lpstr>RFN Template</vt:lpstr>
      <vt:lpstr>How to Prepare an RFN</vt:lpstr>
      <vt:lpstr>RFN Response – Critical Info</vt:lpstr>
      <vt:lpstr>RFN Example: Seattle City Light</vt:lpstr>
      <vt:lpstr>RFN Response – Example </vt:lpstr>
      <vt:lpstr>Enhancing the final SOW</vt:lpstr>
      <vt:lpstr>Example: $5M IT System RFN</vt:lpstr>
      <vt:lpstr>Sample Feedback</vt:lpstr>
      <vt:lpstr>Recent RFN Results at Utilities</vt:lpstr>
      <vt:lpstr>Importance of an Accurate Scope of Work before the RFP</vt:lpstr>
      <vt:lpstr>Cost Drivers in IT</vt:lpstr>
      <vt:lpstr>Cost Drivers in IT</vt:lpstr>
      <vt:lpstr>Request for Needs (RFN)</vt:lpstr>
      <vt:lpstr>This takes Training &amp; Outreach to the Vendor Community</vt:lpstr>
      <vt:lpstr>We’ve got it covered?</vt:lpstr>
      <vt:lpstr>When in Doubt…Issue an RFN!!!</vt:lpstr>
      <vt:lpstr>Scope Development</vt:lpstr>
      <vt:lpstr>Expertise-Driven Project Delivery (XPD)</vt:lpstr>
      <vt:lpstr>Scope Definition vs. Proposal Variation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Brennan</dc:creator>
  <cp:lastModifiedBy>Lines, Brian</cp:lastModifiedBy>
  <cp:revision>1188</cp:revision>
  <cp:lastPrinted>2011-10-03T17:54:03Z</cp:lastPrinted>
  <dcterms:created xsi:type="dcterms:W3CDTF">2011-05-12T18:37:26Z</dcterms:created>
  <dcterms:modified xsi:type="dcterms:W3CDTF">2018-11-08T17:24:36Z</dcterms:modified>
</cp:coreProperties>
</file>